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2" r:id="rId2"/>
    <p:sldId id="316" r:id="rId3"/>
    <p:sldId id="307" r:id="rId4"/>
    <p:sldId id="308" r:id="rId5"/>
    <p:sldId id="309" r:id="rId6"/>
    <p:sldId id="310" r:id="rId7"/>
    <p:sldId id="311" r:id="rId8"/>
    <p:sldId id="312" r:id="rId9"/>
    <p:sldId id="315" r:id="rId10"/>
    <p:sldId id="313" r:id="rId11"/>
    <p:sldId id="314" r:id="rId12"/>
    <p:sldId id="31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00FF"/>
    <a:srgbClr val="B5D8E1"/>
    <a:srgbClr val="FCAF17"/>
    <a:srgbClr val="FD493D"/>
    <a:srgbClr val="FBB3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1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20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D2E779-7A45-4E85-8A13-DC26F9C315C0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B2D4CE-FE56-484B-A36F-DB1B21B424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305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5531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A5D6C-1F54-ABB5-0EF7-206D9E626F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948958-DECC-55F3-5049-44F0FA4780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2BCF4F-2081-AC48-BF98-001AA639D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319D4E-32A8-2FF7-5D1D-87FDB9365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267DA9-4B6E-402D-6016-3966F9F00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645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4B67E-B3E9-55AC-9B9C-62C2B522B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A8028-69C3-BBE0-8C82-B9FC436059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77A2-0475-6E09-0B88-840B692A2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AB6BB-4F62-F121-2FBE-41A3A6291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3D7A89-B6FA-E0F1-BFEE-A297B1FC6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095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87207-1D2B-F492-3C47-A1763C2CB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11FD2F-35A0-44C2-72B4-A1B7654143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82815C-C32E-947F-3184-4C4508232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351068-72D9-7678-FECB-E60C7DC58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C4DB68-8458-D15C-C465-5F891CAC8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929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AF6F0-522F-74DB-46BC-35A295DE0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EFC18-684D-BE1E-77F2-6A72F73A57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95C192-A4C0-BE3D-69D4-986E11670D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52770F-2EE4-B3A9-AA54-59F26A07A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AD3B88-B2FC-CAF8-3E32-125F040D1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8EBE0F-C3D8-3FEF-BD01-FD452DEAD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085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E7D23-28C9-E37E-DB6A-079E5F857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362AC8-E886-6F7D-7B6C-E285C519C8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73EB47-A999-33FC-FC3E-3B09C71707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7E8576-E440-3A8A-6EA0-53DDF337DC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885DC5-823B-8332-1B0F-7AB453F433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56D14C-9875-D365-68A9-3192C3211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1A0AED-825D-A5D4-686D-BE521DDC3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0C58B4-AC8C-7198-5C1B-EF8EDEBD1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239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92656-84DA-5467-DAEC-46C2A4962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ED4FFF-05A8-36AE-B9AB-BD5D37745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D1324F-AFC1-A4BF-D5B9-A5C358B1E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F5C16B-44FB-2664-36B3-DE9D31F00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596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90E19E-1337-2714-F827-BB6382F64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979FDC-9E65-06E8-235D-56D7C44C4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391C01-0049-3A7F-FB54-D4EF638EB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652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81BAF-815C-85FF-0E54-6BA238170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5F9A2-FE70-0662-AA9E-FE64C9A91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A8B7C0-4559-DD06-1EE6-BD2B8B3223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21E901-751C-6FF4-810B-9342D989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F43F6C-ACD3-13DC-239B-7F208BA40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F9A103-7125-EB65-D5A8-AFEB08043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522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12A9D-9250-C854-EEE0-1D97125E5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154337-5375-A124-076C-B1EDBE8BC6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5C1B67-B92C-206C-01BF-C69D9634C2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DAE8C5-3686-7CB5-C9B4-61C1991F0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991E93-D28F-7F0F-096B-DC12C708C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FC8685-1D4A-43D1-586F-24D4FD16F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254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31EB8-988D-D4F6-1515-FF6E19BAB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8D9D63-7720-807D-8101-28168C1AC8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641C7D-8C2B-41EC-D49F-810BE7589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0A8D8E-3533-0AA3-6A91-B46AAB21B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D57447-3946-E622-AB16-0175C3D39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351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336881-DE60-B191-DA46-8F7E387691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608AE4-0A0A-289A-EDC6-59480CF3F1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A55688-3D8F-5EF7-3FF4-C9E811D3C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63FE85-8C27-B90A-097D-F3166CD03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5753EC-82A2-BEA5-4C7A-885AE6860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263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62F888-5A24-B952-A9AC-D46A0052C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D012C4-7B10-1548-9BC3-713078CCC5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C05ABD-083D-417D-3BD5-0010F8CD6E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5BD705-5555-436F-8F66-63564603FEB5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BF139-E2FE-0AB7-89BA-470D4AFE48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A1A86C-A4B0-5FCE-694D-ABC74F0EE9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F63153-4580-4ED7-9E32-64C3A586E5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154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810145" y="2242124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lnSpc>
                <a:spcPct val="114000"/>
              </a:lnSpc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600" dirty="0">
                <a:solidFill>
                  <a:schemeClr val="tx1"/>
                </a:solidFill>
                <a:latin typeface="Gilroy-Regular" panose="00000500000000000000" pitchFamily="2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Gilroy-Regular" panose="00000500000000000000" pitchFamily="2" charset="0"/>
              </a:rPr>
              <a:t>ПРОЕКТ </a:t>
            </a:r>
          </a:p>
          <a:p>
            <a:r>
              <a:rPr lang="ru-RU" sz="2800" dirty="0">
                <a:solidFill>
                  <a:srgbClr val="9F00FF"/>
                </a:solidFill>
              </a:rPr>
              <a:t>«РАЗРАБОТКА ИМПОРТОЗАМЕЩАЕМЫХ ЭКСТРУДИРОВАННЫХ КОМБИКОРМОВ ДЛЯ РАДУЖНОЙ</a:t>
            </a:r>
          </a:p>
          <a:p>
            <a:r>
              <a:rPr lang="ru-RU" sz="2800" dirty="0">
                <a:solidFill>
                  <a:srgbClr val="9F00FF"/>
                </a:solidFill>
              </a:rPr>
              <a:t>ФОРЕЛИ»</a:t>
            </a:r>
            <a:endParaRPr lang="ru-RU" sz="700" dirty="0">
              <a:solidFill>
                <a:srgbClr val="9F00FF"/>
              </a:solidFill>
              <a:latin typeface="Gilroy-Regular" panose="00000500000000000000" pitchFamily="2" charset="0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Акселератор</a:t>
            </a:r>
            <a:r>
              <a:rPr dirty="0"/>
              <a:t> </a:t>
            </a:r>
            <a:r>
              <a:rPr lang="ru-RU" dirty="0"/>
              <a:t> </a:t>
            </a:r>
            <a:endParaRPr lang="en-US" dirty="0"/>
          </a:p>
          <a:p>
            <a:pPr defTabSz="877822"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МГУТУ им. К.Г. Разумовского (ПКУ)</a:t>
            </a:r>
            <a:endParaRPr dirty="0"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5092D83-FD4C-F806-CF32-AC98578065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625" y="442363"/>
            <a:ext cx="2617012" cy="20969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54247D5-E222-311B-2727-D69017517E6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9" t="19657" r="33809" b="11340"/>
          <a:stretch/>
        </p:blipFill>
        <p:spPr>
          <a:xfrm>
            <a:off x="974322" y="574374"/>
            <a:ext cx="1360040" cy="2075199"/>
          </a:xfrm>
          <a:prstGeom prst="rect">
            <a:avLst/>
          </a:prstGeom>
        </p:spPr>
      </p:pic>
      <p:sp>
        <p:nvSpPr>
          <p:cNvPr id="13" name="Прямоугольник 7">
            <a:extLst>
              <a:ext uri="{FF2B5EF4-FFF2-40B4-BE49-F238E27FC236}">
                <a16:creationId xmlns:a16="http://schemas.microsoft.com/office/drawing/2014/main" id="{C29015C8-9534-7E51-964F-FD80D845CD76}"/>
              </a:ext>
            </a:extLst>
          </p:cNvPr>
          <p:cNvSpPr/>
          <p:nvPr/>
        </p:nvSpPr>
        <p:spPr>
          <a:xfrm>
            <a:off x="6102320" y="2345381"/>
            <a:ext cx="6089680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" name="Прямоугольник 10">
            <a:extLst>
              <a:ext uri="{FF2B5EF4-FFF2-40B4-BE49-F238E27FC236}">
                <a16:creationId xmlns:a16="http://schemas.microsoft.com/office/drawing/2014/main" id="{77A511BE-E539-8600-077F-5D4AE654C4CC}"/>
              </a:ext>
            </a:extLst>
          </p:cNvPr>
          <p:cNvSpPr/>
          <p:nvPr/>
        </p:nvSpPr>
        <p:spPr>
          <a:xfrm>
            <a:off x="6103137" y="-2"/>
            <a:ext cx="2713362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" name="Прямоугольник 13">
            <a:extLst>
              <a:ext uri="{FF2B5EF4-FFF2-40B4-BE49-F238E27FC236}">
                <a16:creationId xmlns:a16="http://schemas.microsoft.com/office/drawing/2014/main" id="{EF96747B-CC6F-8CA0-31F4-38851319211C}"/>
              </a:ext>
            </a:extLst>
          </p:cNvPr>
          <p:cNvSpPr/>
          <p:nvPr/>
        </p:nvSpPr>
        <p:spPr>
          <a:xfrm>
            <a:off x="6101107" y="5359336"/>
            <a:ext cx="6089680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6" name="Прямоугольник">
            <a:extLst>
              <a:ext uri="{FF2B5EF4-FFF2-40B4-BE49-F238E27FC236}">
                <a16:creationId xmlns:a16="http://schemas.microsoft.com/office/drawing/2014/main" id="{4118E738-E8A9-7735-3B07-0D343ABCE58C}"/>
              </a:ext>
            </a:extLst>
          </p:cNvPr>
          <p:cNvSpPr/>
          <p:nvPr/>
        </p:nvSpPr>
        <p:spPr>
          <a:xfrm>
            <a:off x="8163612" y="2340817"/>
            <a:ext cx="4028388" cy="4533897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7" name="Квадрат">
            <a:extLst>
              <a:ext uri="{FF2B5EF4-FFF2-40B4-BE49-F238E27FC236}">
                <a16:creationId xmlns:a16="http://schemas.microsoft.com/office/drawing/2014/main" id="{789887D5-35CB-3A5D-D19D-35A704C3CEE3}"/>
              </a:ext>
            </a:extLst>
          </p:cNvPr>
          <p:cNvSpPr/>
          <p:nvPr/>
        </p:nvSpPr>
        <p:spPr>
          <a:xfrm>
            <a:off x="8163612" y="-1"/>
            <a:ext cx="4028388" cy="2348094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33804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292396"/>
            <a:ext cx="6518934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b="1" cap="all" dirty="0">
                <a:solidFill>
                  <a:srgbClr val="9F00FF"/>
                </a:solidFill>
              </a:rPr>
              <a:t>АКТУАЛЬНОСТЬ</a:t>
            </a:r>
            <a:endParaRPr sz="2400" b="1" cap="all" dirty="0">
              <a:solidFill>
                <a:srgbClr val="9F00FF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BB3C1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232173" y="1594819"/>
            <a:ext cx="6707716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 последнее время благодаря активному развитию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аквакультурных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технологий, стало возможным выращивать рыбу в контролируемых условиях окружающей среды, например, в установках замкнутого водоснабжения (УЗВ).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Большой популярностью в рыбоводстве для разведения в УЗВ занимает представитель лососевых – радужная форель. Мясо форели очень нежное и вкусное, содержит большое количество омега-3 жирных кислот, витамины A, D, E, группы B, натрий, фосфор, цинк, магний, железо, калий и пользуется большим спросом у потребителей.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Для выращивания форели используются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экструдированные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корма импортного и российского производства.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 рамках проекта планируется разработать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импортозамещаемые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комбикорма для радужной форели, состоящие в основном из местного сырья, с применением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бентонитовой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глины.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27A1FFB-B52D-42AC-94D2-E58E0BF115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249" y="1946246"/>
            <a:ext cx="5312751" cy="376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928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292396"/>
            <a:ext cx="6518934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b="1" cap="all" dirty="0">
                <a:solidFill>
                  <a:srgbClr val="9F00FF"/>
                </a:solidFill>
              </a:rPr>
              <a:t>ПРОБЛЕМА</a:t>
            </a:r>
            <a:endParaRPr sz="2400" b="1" cap="all" dirty="0">
              <a:solidFill>
                <a:srgbClr val="9F00FF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9F00FF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2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264351" y="943446"/>
            <a:ext cx="547365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 последнее время, из-за санкций, рыбоводство столкнулось с проблемой отсутствия качественного отечественного корма для рыб. Отечественные рыбоводы до сих пор используют в основном импортные корма, так как конкурентной рецептуры их производства нет.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Также такие корма ещё и очень дорогие.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По мнению Росрыболовства, создание отечественной комбикормовой индустрии для аквакультуры является важной задачей для развития отрасли, так как для отдельных направлений рыборазведения 90-95% рыбных кормов импортируется*. 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33BFB2D-2789-48B3-A003-258C5B786C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0844" y="789578"/>
            <a:ext cx="4678053" cy="31123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123B28D-17A9-4FFC-8AD2-0DA27234A20D}"/>
              </a:ext>
            </a:extLst>
          </p:cNvPr>
          <p:cNvSpPr txBox="1"/>
          <p:nvPr/>
        </p:nvSpPr>
        <p:spPr>
          <a:xfrm>
            <a:off x="650823" y="6464869"/>
            <a:ext cx="3203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* https://rns.online/economics/51543708/</a:t>
            </a:r>
            <a:endParaRPr lang="ru-RU" sz="140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050C264-9AA6-4113-A17A-CE45A07BCC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8001" y="3894819"/>
            <a:ext cx="3947763" cy="2960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735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292396"/>
            <a:ext cx="6518934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b="1" cap="all" dirty="0">
                <a:solidFill>
                  <a:srgbClr val="9F00FF"/>
                </a:solidFill>
              </a:rPr>
              <a:t>ОПИСАНИЕ ПРОДУКТА И ТЕХНОЛОГИИ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D493D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534749" y="1305341"/>
            <a:ext cx="556770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Планируется получить комбикорма для радужной форели, которые будут состоять в основном из доступного сырья местного производства (мясокостная мука, подсолнечный шрот, патока свеклосахарная) 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бентонитовой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глины.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Для разработки рецептов комбикормов планируется ориентироваться на уже существующие рецепты комбикормов для радужной форели. Комбикорма будут питательными,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сбалансировнными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 всем необходимым для радужной форели питательным веществам, водостойкими. В зависимости от возраста форели в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комбикормах будет содержаться 38-46% протеина, 6-11% жира, 18-32% углеводов (в т.ч. 1-6% клетчатки). Размер и масса гранул тоже будет разной.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EF38764-809B-45FF-BAF2-8F3DBB897C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991" y="1166842"/>
            <a:ext cx="5629009" cy="452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309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292396"/>
            <a:ext cx="6518934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b="1" cap="all" dirty="0">
                <a:solidFill>
                  <a:srgbClr val="9F00FF"/>
                </a:solidFill>
              </a:rPr>
              <a:t>АНАЛИЗ РЫНКА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CAF17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id="{49101401-2FF1-45F2-8637-6EB6493537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5723589"/>
              </p:ext>
            </p:extLst>
          </p:nvPr>
        </p:nvGraphicFramePr>
        <p:xfrm>
          <a:off x="1967629" y="2215914"/>
          <a:ext cx="8127999" cy="15105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58683463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55843569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134201030"/>
                    </a:ext>
                  </a:extLst>
                </a:gridCol>
              </a:tblGrid>
              <a:tr h="377631">
                <a:tc>
                  <a:txBody>
                    <a:bodyPr/>
                    <a:lstStyle/>
                    <a:p>
                      <a:r>
                        <a:rPr lang="ru-RU" dirty="0"/>
                        <a:t>Сегмент</a:t>
                      </a:r>
                      <a:r>
                        <a:rPr lang="en-US" dirty="0"/>
                        <a:t> </a:t>
                      </a:r>
                      <a:r>
                        <a:rPr lang="ru-RU" dirty="0"/>
                        <a:t>объёма рынка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Объем, кг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Объём,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38742"/>
                  </a:ext>
                </a:extLst>
              </a:tr>
              <a:tr h="37763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TAM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2.500.000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550 млн.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573876"/>
                  </a:ext>
                </a:extLst>
              </a:tr>
              <a:tr h="37763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SAM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1.500.000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330 млн.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295694"/>
                  </a:ext>
                </a:extLst>
              </a:tr>
              <a:tr h="37763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SOM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125.000 – 200.000*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27,5 – 44 млн.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355963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0F9BA264-E670-4BD5-96AD-655F616EE2F1}"/>
              </a:ext>
            </a:extLst>
          </p:cNvPr>
          <p:cNvSpPr txBox="1"/>
          <p:nvPr/>
        </p:nvSpPr>
        <p:spPr>
          <a:xfrm>
            <a:off x="1880641" y="3774173"/>
            <a:ext cx="64696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*Планируется занять 5-8% рынка в течении 1-2 лет. </a:t>
            </a:r>
          </a:p>
          <a:p>
            <a:r>
              <a:rPr lang="ru-RU" dirty="0"/>
              <a:t>Данные приведены по региону размещения пилотного проекта.</a:t>
            </a:r>
          </a:p>
        </p:txBody>
      </p:sp>
    </p:spTree>
    <p:extLst>
      <p:ext uri="{BB962C8B-B14F-4D97-AF65-F5344CB8AC3E}">
        <p14:creationId xmlns:p14="http://schemas.microsoft.com/office/powerpoint/2010/main" val="1697793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292396"/>
            <a:ext cx="6518934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b="1" cap="all" dirty="0">
                <a:solidFill>
                  <a:srgbClr val="9F00FF"/>
                </a:solidFill>
              </a:rPr>
              <a:t>КОНКУРЕНТЫ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B5D8E1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294463" y="1443841"/>
            <a:ext cx="1016290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Разработанные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экструдированные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комбикорма для радужной форели будут иметь конкурентные преимущества перед зарубежными аналогами, они будут состоять в основном из местного сырья.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Основные конкуренты: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Экструдированный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продукционный комбикорм финского производства BALTIC BLEND.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Данный комбикорм сбалансирован по питательным веществам, имеет фракции разного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диаметра, обладает хорошими физико-химическими качествами. В настоящее время поставки комбикорма на территорию Российской Федерации отсутствуют. Корм дорогой.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Экструдированный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комбикорм для рыбы производства 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ЛимКорм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 Белгородской области.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Компания выпускает отдельные линейки комбикормов для форели, осетровых, карпа и сома (для молоди, продукционные корма для маточного стада). Компания работает с крупными рыбоводными хозяйствами, мелким крестьянско-фермерским хозяйствам приобрести данные корма у них невозможно, либо по очень завышенной цене у крупных рыбоводных хозяйств.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Также продукция ВНИРО,  индивидуальные предприниматели занимающиеся производством комбикормов.</a:t>
            </a:r>
          </a:p>
        </p:txBody>
      </p:sp>
    </p:spTree>
    <p:extLst>
      <p:ext uri="{BB962C8B-B14F-4D97-AF65-F5344CB8AC3E}">
        <p14:creationId xmlns:p14="http://schemas.microsoft.com/office/powerpoint/2010/main" val="3858185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292396"/>
            <a:ext cx="6518934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b="1" cap="all" dirty="0">
                <a:solidFill>
                  <a:srgbClr val="9F00FF"/>
                </a:solidFill>
              </a:rPr>
              <a:t>ЦЕЛЕВАЯ АУДИТОРИЯ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BB3C1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2772050" y="1379988"/>
            <a:ext cx="74396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Малые и средние КФХ и ЛПХ, занимающиеся разведением </a:t>
            </a:r>
            <a:r>
              <a:rPr lang="ru-RU" dirty="0" err="1"/>
              <a:t>аквакультуры</a:t>
            </a:r>
            <a:r>
              <a:rPr lang="ru-RU" dirty="0"/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2B2BA77-CA3E-4969-A3CA-CB5FD41275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66" y="1955990"/>
            <a:ext cx="5286337" cy="352202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A02860A-92B7-45BE-BA77-C687A324B1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2470" y="1952826"/>
            <a:ext cx="4700248" cy="3525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1546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292396"/>
            <a:ext cx="6518934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b="1" cap="all" dirty="0">
                <a:solidFill>
                  <a:srgbClr val="9F00FF"/>
                </a:solidFill>
              </a:rPr>
              <a:t>БИЗНЕС-МОДЕЛЬ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9F00FF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C1498EE-2075-4E7F-BDB2-4B6571E6B0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24735" y="1210844"/>
            <a:ext cx="1770679" cy="3792617"/>
          </a:xfrm>
          <a:prstGeom prst="rect">
            <a:avLst/>
          </a:prstGeom>
          <a:noFill/>
          <a:ln>
            <a:solidFill>
              <a:schemeClr val="tx2"/>
            </a:solidFill>
          </a:ln>
          <a:extLst/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Потребительские сегменты </a:t>
            </a:r>
          </a:p>
          <a:p>
            <a:r>
              <a:rPr kumimoji="0" lang="ru-RU" sz="1400" dirty="0">
                <a:latin typeface="GT Walsheim Pro Light" panose="02000503040000020003" pitchFamily="50" charset="-52"/>
              </a:rPr>
              <a:t>Малые и средние КФХ и ЛПХ, занимающиеся разведением аквакультуры.</a:t>
            </a:r>
          </a:p>
          <a:p>
            <a:pPr>
              <a:spcAft>
                <a:spcPts val="600"/>
              </a:spcAft>
            </a:pPr>
            <a:endParaRPr kumimoji="0" lang="ru-RU" sz="1100" dirty="0">
              <a:solidFill>
                <a:schemeClr val="tx1">
                  <a:lumMod val="50000"/>
                  <a:lumOff val="50000"/>
                </a:schemeClr>
              </a:solidFill>
              <a:latin typeface="GT Walsheim Pro Light" panose="02000503040000020003" pitchFamily="50" charset="-52"/>
            </a:endParaRPr>
          </a:p>
          <a:p>
            <a:r>
              <a:rPr kumimoji="0" lang="ru-RU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GT Walsheim Pro Light" panose="02000503040000020003" pitchFamily="50" charset="-52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B7028F9-0B99-42CD-8C25-E5E61A9D3A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3697" y="1210844"/>
            <a:ext cx="1661723" cy="3794400"/>
          </a:xfrm>
          <a:prstGeom prst="rect">
            <a:avLst/>
          </a:prstGeom>
          <a:noFill/>
          <a:ln>
            <a:solidFill>
              <a:schemeClr val="tx2"/>
            </a:solidFill>
          </a:ln>
          <a:extLst/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Ключевые партнеры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400" dirty="0">
                <a:latin typeface="GT Walsheim Pro Light" panose="02000503040000020003" pitchFamily="50" charset="-52"/>
              </a:rPr>
              <a:t>Контрактные производства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200" dirty="0">
              <a:latin typeface="GT Walsheim Pro Light" panose="02000503040000020003" pitchFamily="50" charset="-5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200" dirty="0">
              <a:solidFill>
                <a:schemeClr val="tx1">
                  <a:lumMod val="50000"/>
                  <a:lumOff val="50000"/>
                </a:schemeClr>
              </a:solidFill>
              <a:latin typeface="GT Walsheim Pro Light" panose="02000503040000020003" pitchFamily="50" charset="-52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07908B0-F7E4-4FE0-B0D1-B6CF39F5F4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5282" y="1210845"/>
            <a:ext cx="1844767" cy="3792616"/>
          </a:xfrm>
          <a:prstGeom prst="rect">
            <a:avLst/>
          </a:prstGeom>
          <a:noFill/>
          <a:ln>
            <a:solidFill>
              <a:schemeClr val="tx2"/>
            </a:solidFill>
          </a:ln>
          <a:extLst/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Ценностное предложение</a:t>
            </a:r>
          </a:p>
          <a:p>
            <a:r>
              <a:rPr kumimoji="0" lang="ru-RU" sz="1400" dirty="0">
                <a:latin typeface="GT Walsheim Pro Light" panose="02000503040000020003" pitchFamily="50" charset="-52"/>
              </a:rPr>
              <a:t>Более низкая цена, по сравнению с конкурентами</a:t>
            </a:r>
          </a:p>
          <a:p>
            <a:r>
              <a:rPr kumimoji="0" lang="ru-RU" sz="1400" dirty="0">
                <a:latin typeface="GT Walsheim Pro Light" panose="02000503040000020003" pitchFamily="50" charset="-52"/>
              </a:rPr>
              <a:t>Высокое качество комбикорма</a:t>
            </a:r>
          </a:p>
          <a:p>
            <a:endParaRPr kumimoji="0" lang="ru-RU" sz="1400" dirty="0">
              <a:solidFill>
                <a:schemeClr val="tx1">
                  <a:lumMod val="50000"/>
                  <a:lumOff val="50000"/>
                </a:schemeClr>
              </a:solidFill>
              <a:latin typeface="GT Walsheim Pro Light" panose="02000503040000020003" pitchFamily="50" charset="-52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823F2A1-7C2C-4981-A441-EECF0789B1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317" y="5070241"/>
            <a:ext cx="4230391" cy="738664"/>
          </a:xfrm>
          <a:prstGeom prst="rect">
            <a:avLst/>
          </a:prstGeom>
          <a:noFill/>
          <a:ln>
            <a:solidFill>
              <a:schemeClr val="tx2"/>
            </a:solidFill>
          </a:ln>
          <a:extLst/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Структура издержек</a:t>
            </a:r>
          </a:p>
          <a:p>
            <a:r>
              <a:rPr kumimoji="0" lang="ru-RU" sz="1400" dirty="0">
                <a:latin typeface="GT Walsheim Pro Light" panose="02000503040000020003" pitchFamily="50" charset="-52"/>
              </a:rPr>
              <a:t>Затраты на контрактное производство</a:t>
            </a:r>
          </a:p>
          <a:p>
            <a:r>
              <a:rPr kumimoji="0" lang="ru-RU" sz="1400" dirty="0">
                <a:latin typeface="GT Walsheim Pro Light" panose="02000503040000020003" pitchFamily="50" charset="-52"/>
              </a:rPr>
              <a:t>Заработная плата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A4A103F-6D7D-4C22-AD9A-1A97F688FF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0925" y="5070241"/>
            <a:ext cx="4624489" cy="738664"/>
          </a:xfrm>
          <a:prstGeom prst="rect">
            <a:avLst/>
          </a:prstGeom>
          <a:noFill/>
          <a:ln>
            <a:solidFill>
              <a:schemeClr val="tx2"/>
            </a:solidFill>
          </a:ln>
          <a:extLst/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Потоки поступления доходов: </a:t>
            </a:r>
          </a:p>
          <a:p>
            <a:r>
              <a:rPr kumimoji="0" lang="ru-RU" sz="1400" dirty="0">
                <a:latin typeface="GT Walsheim Pro Light" panose="02000503040000020003" pitchFamily="50" charset="-52"/>
              </a:rPr>
              <a:t>Продажи продукта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558FE86-B30F-4523-A249-BAC07525A4EB}"/>
              </a:ext>
            </a:extLst>
          </p:cNvPr>
          <p:cNvSpPr txBox="1"/>
          <p:nvPr/>
        </p:nvSpPr>
        <p:spPr>
          <a:xfrm>
            <a:off x="6795983" y="2811283"/>
            <a:ext cx="1792819" cy="2246769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b="1" dirty="0">
                <a:latin typeface="GT Walsheim Pro Light" panose="02000503040000020003" pitchFamily="50" charset="-52"/>
              </a:rPr>
              <a:t>Каналы коммуникаций и сбыта</a:t>
            </a:r>
          </a:p>
          <a:p>
            <a:pPr>
              <a:defRPr/>
            </a:pPr>
            <a:r>
              <a:rPr lang="ru-RU" sz="1400" dirty="0">
                <a:latin typeface="GT Walsheim Pro Light" panose="02000503040000020003" pitchFamily="50" charset="-52"/>
              </a:rPr>
              <a:t>Пилотное тестирование</a:t>
            </a:r>
          </a:p>
          <a:p>
            <a:pPr>
              <a:defRPr/>
            </a:pPr>
            <a:r>
              <a:rPr lang="ru-RU" sz="1400" dirty="0">
                <a:latin typeface="GT Walsheim Pro Light" panose="02000503040000020003" pitchFamily="50" charset="-52"/>
              </a:rPr>
              <a:t>Личные продажи</a:t>
            </a:r>
          </a:p>
          <a:p>
            <a:pPr>
              <a:defRPr/>
            </a:pPr>
            <a:r>
              <a:rPr lang="ru-RU" sz="1400" dirty="0">
                <a:latin typeface="GT Walsheim Pro Light" panose="02000503040000020003" pitchFamily="50" charset="-52"/>
              </a:rPr>
              <a:t>Профильные мероприятия</a:t>
            </a:r>
          </a:p>
          <a:p>
            <a:pPr>
              <a:defRPr/>
            </a:pPr>
            <a:r>
              <a:rPr lang="ru-RU" sz="1400" dirty="0">
                <a:latin typeface="GT Walsheim Pro Light" panose="02000503040000020003" pitchFamily="50" charset="-52"/>
              </a:rPr>
              <a:t>Сайт с формой сбора заявок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32545A5-E204-4109-91D8-E8E4762DEB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5983" y="1210845"/>
            <a:ext cx="1792819" cy="1600438"/>
          </a:xfrm>
          <a:prstGeom prst="rect">
            <a:avLst/>
          </a:prstGeom>
          <a:noFill/>
          <a:ln>
            <a:solidFill>
              <a:schemeClr val="tx2"/>
            </a:solidFill>
          </a:ln>
          <a:extLst/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Взаимоотношения с клиентами</a:t>
            </a:r>
          </a:p>
          <a:p>
            <a:r>
              <a:rPr kumimoji="0" lang="ru-RU" sz="1400" dirty="0">
                <a:latin typeface="GT Walsheim Pro Light" panose="02000503040000020003" pitchFamily="50" charset="-52"/>
              </a:rPr>
              <a:t>Прямые поставки</a:t>
            </a:r>
          </a:p>
          <a:p>
            <a:r>
              <a:rPr kumimoji="0" lang="ru-RU" sz="1400" dirty="0">
                <a:latin typeface="GT Walsheim Pro Light" panose="02000503040000020003" pitchFamily="50" charset="-52"/>
              </a:rPr>
              <a:t>Скидки за раннее размещение заказов и постоянный объём</a:t>
            </a:r>
            <a:endParaRPr kumimoji="0" lang="ru-RU" sz="1400" b="1" dirty="0">
              <a:solidFill>
                <a:schemeClr val="tx1">
                  <a:lumMod val="50000"/>
                  <a:lumOff val="50000"/>
                </a:schemeClr>
              </a:solidFill>
              <a:latin typeface="GT Walsheim Pro Light" panose="02000503040000020003" pitchFamily="50" charset="-52"/>
            </a:endParaRPr>
          </a:p>
          <a:p>
            <a:endParaRPr kumimoji="0" lang="ru-RU" sz="1400" b="1" dirty="0">
              <a:solidFill>
                <a:schemeClr val="tx1">
                  <a:lumMod val="50000"/>
                  <a:lumOff val="50000"/>
                </a:schemeClr>
              </a:solidFill>
              <a:latin typeface="GT Walsheim Pro Light" panose="02000503040000020003" pitchFamily="50" charset="-52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16593E8-73CC-4240-8451-AE5D997244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1353" y="1210845"/>
            <a:ext cx="1757995" cy="1972507"/>
          </a:xfrm>
          <a:prstGeom prst="rect">
            <a:avLst/>
          </a:prstGeom>
          <a:noFill/>
          <a:ln>
            <a:solidFill>
              <a:schemeClr val="tx2"/>
            </a:solidFill>
          </a:ln>
          <a:extLst/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Ключевые виды деятельности</a:t>
            </a:r>
          </a:p>
          <a:p>
            <a:r>
              <a:rPr kumimoji="0" lang="ru-RU" sz="1400" dirty="0">
                <a:latin typeface="GT Walsheim Pro Light" panose="02000503040000020003" pitchFamily="50" charset="-52"/>
              </a:rPr>
              <a:t>Продажи корма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57CFA7D-9DA2-4DFF-91B3-F6159D1DC1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1426" y="3250132"/>
            <a:ext cx="1752674" cy="1749102"/>
          </a:xfrm>
          <a:prstGeom prst="rect">
            <a:avLst/>
          </a:prstGeom>
          <a:noFill/>
          <a:ln>
            <a:solidFill>
              <a:schemeClr val="tx2"/>
            </a:solidFill>
          </a:ln>
          <a:extLst/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400" b="1" dirty="0">
                <a:latin typeface="GT Walsheim Pro Light" panose="02000503040000020003" pitchFamily="50" charset="-52"/>
              </a:rPr>
              <a:t>Ключевые ресурсы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400" dirty="0">
                <a:latin typeface="GT Walsheim Pro Light" panose="02000503040000020003" pitchFamily="50" charset="-52"/>
              </a:rPr>
              <a:t>Технология производства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400" b="1" dirty="0">
              <a:solidFill>
                <a:schemeClr val="tx1">
                  <a:lumMod val="50000"/>
                  <a:lumOff val="50000"/>
                </a:schemeClr>
              </a:solidFill>
              <a:latin typeface="GT Walsheim Pro Light" panose="02000503040000020003" pitchFamily="50" charset="-5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400" b="1" dirty="0">
              <a:solidFill>
                <a:schemeClr val="tx1">
                  <a:lumMod val="50000"/>
                  <a:lumOff val="50000"/>
                </a:schemeClr>
              </a:solidFill>
              <a:latin typeface="GT Walsheim Pro Light" panose="02000503040000020003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177734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292396"/>
            <a:ext cx="6518934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b="1" cap="all" dirty="0">
                <a:solidFill>
                  <a:srgbClr val="9F00FF"/>
                </a:solidFill>
              </a:rPr>
              <a:t>БЮДЖЕТ И ИСТОЧНИКИ ФИНАНСИРОВАНИЯ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D493D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444782" y="2690335"/>
            <a:ext cx="574561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Планируется запуск проекта на средства поддержи Фонда содействия Инновациям и финансирования со стороны инвестора. 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Предполагаемый объем финансирования на первом этапе 1 млн. руб.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07CB5DA-E2C4-4555-9A55-5BDE8E4981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711" y="2505008"/>
            <a:ext cx="4816112" cy="1847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5713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292396"/>
            <a:ext cx="6518934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b="1" cap="all" dirty="0">
                <a:solidFill>
                  <a:srgbClr val="9F00FF"/>
                </a:solidFill>
              </a:rPr>
              <a:t>ВОЗМОЖНОСТИ И РИСКИ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CAF17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35484" y="2020289"/>
            <a:ext cx="9300217" cy="2817421"/>
          </a:xfrm>
        </p:spPr>
        <p:txBody>
          <a:bodyPr>
            <a:noAutofit/>
          </a:bodyPr>
          <a:lstStyle/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При организации производства комбикормов могут возникнуть некоторые риски: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- перебои с поставками сырья (способ предупреждения – заключение договоров с несколькими поставщиками  сырья )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- рост конкуренции (способ предупреждения – обеспечить высокое качество продукции и снижение цены реализации)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- низкий уровень сбыта продукции (способ предупреждения – реклама продукции через интернет, социальные сети, печатные СМИ, радио и т.д. Возможно в 1-е время за большой объём заказа делать скидку)</a:t>
            </a:r>
          </a:p>
        </p:txBody>
      </p:sp>
    </p:spTree>
    <p:extLst>
      <p:ext uri="{BB962C8B-B14F-4D97-AF65-F5344CB8AC3E}">
        <p14:creationId xmlns:p14="http://schemas.microsoft.com/office/powerpoint/2010/main" val="14635425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292396"/>
            <a:ext cx="6518934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b="1" cap="all" dirty="0">
                <a:solidFill>
                  <a:srgbClr val="9F00FF"/>
                </a:solidFill>
              </a:rPr>
              <a:t>КОМАНДА проекта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B5D8E1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10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681677" y="1723524"/>
            <a:ext cx="82905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Беспалова Юлия Дмитриевна – заявитель, лидер команды.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Грошева Екатерина Сергеевна – старший координатор акселератора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Спиридонов Артем Юрьевич 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трекер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68334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                                  СПАСИБО ЗА ВНИМАНИЕ!</a:t>
            </a:r>
          </a:p>
          <a:p>
            <a:pPr marL="0" indent="0"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                                          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Контакты: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E-mail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s7890bud@gmail.com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1681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600</TotalTime>
  <Words>712</Words>
  <Application>Microsoft Office PowerPoint</Application>
  <PresentationFormat>Широкоэкранный</PresentationFormat>
  <Paragraphs>100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4" baseType="lpstr">
      <vt:lpstr>Arial</vt:lpstr>
      <vt:lpstr>Calibri</vt:lpstr>
      <vt:lpstr>Calibri Light</vt:lpstr>
      <vt:lpstr>Gilroy-Bold</vt:lpstr>
      <vt:lpstr>Gilroy-ExtraBold</vt:lpstr>
      <vt:lpstr>Gilroy-Light</vt:lpstr>
      <vt:lpstr>Gilroy-Regular</vt:lpstr>
      <vt:lpstr>GT Walsheim Pro Light</vt:lpstr>
      <vt:lpstr>Helvetica</vt:lpstr>
      <vt:lpstr>Helvetica Neue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 организации производства комбикормов могут возникнуть некоторые риски:  - перебои с поставками сырья (способ предупреждения – заключение договоров с несколькими поставщиками  сырья )  - рост конкуренции (способ предупреждения – обеспечить высокое качество продукции и снижение цены реализации)  - низкий уровень сбыта продукции (способ предупреждения – реклама продукции через интернет, социальные сети, печатные СМИ, радио и т.д. Возможно в 1-е время за большой объём заказа делать скидку)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Надежда</dc:creator>
  <cp:lastModifiedBy>volshebnick</cp:lastModifiedBy>
  <cp:revision>59</cp:revision>
  <dcterms:created xsi:type="dcterms:W3CDTF">2023-10-12T18:43:30Z</dcterms:created>
  <dcterms:modified xsi:type="dcterms:W3CDTF">2023-12-05T21:17:57Z</dcterms:modified>
</cp:coreProperties>
</file>