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7" r:id="rId7"/>
    <p:sldId id="260" r:id="rId9"/>
    <p:sldId id="261" r:id="rId10"/>
    <p:sldId id="262" r:id="rId11"/>
    <p:sldId id="264" r:id="rId1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8E1"/>
    <a:srgbClr val="FBB3C1"/>
    <a:srgbClr val="EA8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30" d="100"/>
          <a:sy n="30" d="100"/>
        </p:scale>
        <p:origin x="-1392" y="-3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1777" cy="5674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671" y="0"/>
            <a:ext cx="8711777" cy="5674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245" y="1413669"/>
            <a:ext cx="6785610" cy="38169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10410" y="5442625"/>
            <a:ext cx="16083280" cy="44530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1920"/>
            <a:ext cx="8711777" cy="567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671" y="10741920"/>
            <a:ext cx="8711777" cy="567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7.jpe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85650" y="1"/>
            <a:ext cx="7918450" cy="11308009"/>
            <a:chOff x="12103488" y="1"/>
            <a:chExt cx="7918450" cy="11308009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EA829B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008488" y="963"/>
              <a:ext cx="2101367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6065888" y="283527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047088" y="2829065"/>
              <a:ext cx="197485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6071850" y="5654675"/>
              <a:ext cx="3950088" cy="5653105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03488" y="2835275"/>
              <a:ext cx="7918450" cy="5645010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065889" y="1"/>
              <a:ext cx="3956049" cy="2835274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679450" y="3825875"/>
            <a:ext cx="9796780" cy="4481195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Инструмент</a:t>
            </a:r>
            <a:r>
              <a:rPr lang="en-US" altLang="ru-RU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для</a:t>
            </a:r>
            <a:r>
              <a:rPr lang="en-US" altLang="ru-RU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lang="en-US" altLang="ru-RU" sz="5600" b="1" dirty="0">
              <a:solidFill>
                <a:schemeClr val="accent4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введения</a:t>
            </a:r>
            <a:r>
              <a:rPr lang="en-US" altLang="ru-RU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lang="en-US" altLang="ru-RU" sz="5600" b="1" dirty="0">
              <a:solidFill>
                <a:schemeClr val="accent4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лекарственных</a:t>
            </a:r>
            <a:r>
              <a:rPr lang="en-US" altLang="ru-RU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средств</a:t>
            </a:r>
            <a:r>
              <a:rPr lang="en-US" altLang="ru-RU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lang="en-US" altLang="ru-RU" sz="5600" b="1" dirty="0">
              <a:solidFill>
                <a:schemeClr val="accent4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в</a:t>
            </a:r>
            <a:r>
              <a:rPr lang="en-US" altLang="ru-RU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пародонтальный</a:t>
            </a:r>
            <a:endParaRPr lang="en-US" altLang="en-US" sz="5600" b="1" dirty="0">
              <a:solidFill>
                <a:schemeClr val="accent4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en-US" altLang="en-US" sz="5600" b="1" dirty="0">
                <a:solidFill>
                  <a:schemeClr val="accent4"/>
                </a:solidFill>
                <a:latin typeface="Trebuchet MS" panose="020B0603020202020204"/>
                <a:cs typeface="Trebuchet MS" panose="020B0603020202020204"/>
              </a:rPr>
              <a:t>карман</a:t>
            </a:r>
            <a:endParaRPr lang="en-US" altLang="en-US" sz="5600" b="1" dirty="0">
              <a:solidFill>
                <a:schemeClr val="accent4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90" y="9691386"/>
            <a:ext cx="8610600" cy="610235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 smtClean="0">
                <a:latin typeface="Microsoft Sans Serif" panose="020B0604020202020204"/>
                <a:cs typeface="Microsoft Sans Serif" panose="020B0604020202020204"/>
              </a:rPr>
              <a:t>Команда №18</a:t>
            </a:r>
            <a:endParaRPr sz="365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" cstate="print"/>
          <a:stretch>
            <a:fillRect/>
          </a:stretch>
        </p:blipFill>
        <p:spPr bwMode="auto">
          <a:xfrm>
            <a:off x="9671050" y="473075"/>
            <a:ext cx="2362200" cy="18288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4420719" y="455064"/>
            <a:ext cx="4183531" cy="160237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00" y="6471407"/>
            <a:ext cx="1900900" cy="118045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46" y="6471407"/>
            <a:ext cx="1790153" cy="1180452"/>
          </a:xfrm>
          <a:prstGeom prst="rect">
            <a:avLst/>
          </a:prstGeom>
        </p:spPr>
      </p:pic>
      <p:sp>
        <p:nvSpPr>
          <p:cNvPr id="49" name="object 11"/>
          <p:cNvSpPr/>
          <p:nvPr/>
        </p:nvSpPr>
        <p:spPr bwMode="auto">
          <a:xfrm>
            <a:off x="12185650" y="8007985"/>
            <a:ext cx="1997710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50" name="object 10"/>
          <p:cNvSpPr/>
          <p:nvPr/>
        </p:nvSpPr>
        <p:spPr bwMode="auto">
          <a:xfrm>
            <a:off x="12185650" y="-1"/>
            <a:ext cx="199771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44" name="Picture 2" descr="C:\Users\1\Google Диск\JOB\UNI DATA\LOGO\LogPGU_simbioz2013 n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412918"/>
            <a:ext cx="2133600" cy="18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 b="83928"/>
          <a:stretch>
            <a:fillRect/>
          </a:stretch>
        </p:blipFill>
        <p:spPr bwMode="auto">
          <a:xfrm>
            <a:off x="12185650" y="2835275"/>
            <a:ext cx="7918450" cy="304800"/>
          </a:xfrm>
          <a:prstGeom prst="rect">
            <a:avLst/>
          </a:prstGeom>
          <a:noFill/>
        </p:spPr>
      </p:pic>
      <p:pic>
        <p:nvPicPr>
          <p:cNvPr id="57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48050" y="8000999"/>
            <a:ext cx="3956050" cy="2835275"/>
          </a:xfrm>
          <a:prstGeom prst="rect">
            <a:avLst/>
          </a:prstGeom>
          <a:noFill/>
        </p:spPr>
      </p:pic>
      <p:sp>
        <p:nvSpPr>
          <p:cNvPr id="58" name="object 10"/>
          <p:cNvSpPr/>
          <p:nvPr/>
        </p:nvSpPr>
        <p:spPr bwMode="auto">
          <a:xfrm>
            <a:off x="14166850" y="8000999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pic>
        <p:nvPicPr>
          <p:cNvPr id="53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 cstate="print"/>
          <a:srcRect t="85714"/>
          <a:stretch>
            <a:fillRect/>
          </a:stretch>
        </p:blipFill>
        <p:spPr bwMode="auto">
          <a:xfrm>
            <a:off x="12185650" y="7772400"/>
            <a:ext cx="7918450" cy="298809"/>
          </a:xfrm>
          <a:prstGeom prst="rect">
            <a:avLst/>
          </a:prstGeom>
          <a:noFill/>
        </p:spPr>
      </p:pic>
      <p:sp>
        <p:nvSpPr>
          <p:cNvPr id="78" name="object 10"/>
          <p:cNvSpPr/>
          <p:nvPr/>
        </p:nvSpPr>
        <p:spPr bwMode="auto">
          <a:xfrm>
            <a:off x="18122900" y="0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grpSp>
        <p:nvGrpSpPr>
          <p:cNvPr id="103" name="object 8"/>
          <p:cNvGrpSpPr/>
          <p:nvPr/>
        </p:nvGrpSpPr>
        <p:grpSpPr bwMode="auto">
          <a:xfrm>
            <a:off x="10139699" y="10832026"/>
            <a:ext cx="4021653" cy="476884"/>
            <a:chOff x="10057369" y="10832026"/>
            <a:chExt cx="4021653" cy="476884"/>
          </a:xfrm>
        </p:grpSpPr>
        <p:sp>
          <p:nvSpPr>
            <p:cNvPr id="104" name="object 9"/>
            <p:cNvSpPr/>
            <p:nvPr/>
          </p:nvSpPr>
          <p:spPr bwMode="auto">
            <a:xfrm>
              <a:off x="10057369" y="10832026"/>
              <a:ext cx="2045951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5" name="object 10"/>
            <p:cNvSpPr/>
            <p:nvPr/>
          </p:nvSpPr>
          <p:spPr bwMode="auto">
            <a:xfrm>
              <a:off x="12103320" y="10832026"/>
              <a:ext cx="1975702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06" name="object 11"/>
          <p:cNvGrpSpPr/>
          <p:nvPr/>
        </p:nvGrpSpPr>
        <p:grpSpPr bwMode="auto">
          <a:xfrm>
            <a:off x="16148051" y="10832026"/>
            <a:ext cx="3956050" cy="476884"/>
            <a:chOff x="16089216" y="10832026"/>
            <a:chExt cx="3933034" cy="476884"/>
          </a:xfrm>
        </p:grpSpPr>
        <p:sp>
          <p:nvSpPr>
            <p:cNvPr id="107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8" name="object 13"/>
            <p:cNvSpPr/>
            <p:nvPr/>
          </p:nvSpPr>
          <p:spPr bwMode="auto">
            <a:xfrm>
              <a:off x="18099835" y="10832026"/>
              <a:ext cx="192241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09" name="object 14"/>
          <p:cNvGrpSpPr/>
          <p:nvPr/>
        </p:nvGrpSpPr>
        <p:grpSpPr bwMode="auto">
          <a:xfrm>
            <a:off x="0" y="10832466"/>
            <a:ext cx="10433050" cy="476884"/>
            <a:chOff x="6376" y="10832026"/>
            <a:chExt cx="10053319" cy="476884"/>
          </a:xfrm>
        </p:grpSpPr>
        <p:sp>
          <p:nvSpPr>
            <p:cNvPr id="110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11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12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13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14" name="object 19"/>
          <p:cNvSpPr/>
          <p:nvPr/>
        </p:nvSpPr>
        <p:spPr bwMode="auto">
          <a:xfrm>
            <a:off x="14160949" y="10832026"/>
            <a:ext cx="1987102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grpSp>
        <p:nvGrpSpPr>
          <p:cNvPr id="115" name="object 8"/>
          <p:cNvGrpSpPr/>
          <p:nvPr/>
        </p:nvGrpSpPr>
        <p:grpSpPr bwMode="auto">
          <a:xfrm>
            <a:off x="10057149" y="2606675"/>
            <a:ext cx="4021454" cy="248284"/>
            <a:chOff x="10057369" y="10832026"/>
            <a:chExt cx="4021454" cy="476884"/>
          </a:xfrm>
        </p:grpSpPr>
        <p:sp>
          <p:nvSpPr>
            <p:cNvPr id="116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17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8" name="object 11"/>
          <p:cNvGrpSpPr/>
          <p:nvPr/>
        </p:nvGrpSpPr>
        <p:grpSpPr bwMode="auto">
          <a:xfrm>
            <a:off x="16148050" y="2606675"/>
            <a:ext cx="3956050" cy="248284"/>
            <a:chOff x="16089216" y="10832026"/>
            <a:chExt cx="4015104" cy="476884"/>
          </a:xfrm>
        </p:grpSpPr>
        <p:sp>
          <p:nvSpPr>
            <p:cNvPr id="119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20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21" name="object 14"/>
          <p:cNvGrpSpPr/>
          <p:nvPr/>
        </p:nvGrpSpPr>
        <p:grpSpPr bwMode="auto">
          <a:xfrm>
            <a:off x="-1" y="2607115"/>
            <a:ext cx="10350499" cy="248284"/>
            <a:chOff x="85920" y="10832026"/>
            <a:chExt cx="9973773" cy="476884"/>
          </a:xfrm>
        </p:grpSpPr>
        <p:sp>
          <p:nvSpPr>
            <p:cNvPr id="122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23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24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25" name="object 18"/>
            <p:cNvSpPr/>
            <p:nvPr/>
          </p:nvSpPr>
          <p:spPr bwMode="auto">
            <a:xfrm>
              <a:off x="85920" y="10832026"/>
              <a:ext cx="9973773" cy="438231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26" name="object 19"/>
          <p:cNvSpPr/>
          <p:nvPr/>
        </p:nvSpPr>
        <p:spPr bwMode="auto">
          <a:xfrm>
            <a:off x="14078398" y="2606675"/>
            <a:ext cx="2069652" cy="2482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28" name="Прямоугольник 127"/>
          <p:cNvSpPr/>
          <p:nvPr/>
        </p:nvSpPr>
        <p:spPr>
          <a:xfrm>
            <a:off x="12871450" y="4587875"/>
            <a:ext cx="6534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anose="020B0603020202020204"/>
                <a:cs typeface="Trebuchet MS" panose="020B0603020202020204"/>
              </a:rPr>
              <a:t>Акселератор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anose="020B0603020202020204"/>
              <a:cs typeface="Trebuchet MS" panose="020B0603020202020204"/>
            </a:endParaRP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anose="020B0603020202020204"/>
                <a:cs typeface="Trebuchet MS" panose="020B0603020202020204"/>
              </a:rPr>
              <a:t>Импульс-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anose="020B0603020202020204"/>
                <a:cs typeface="Trebuchet MS" panose="020B0603020202020204"/>
              </a:rPr>
              <a:t>Life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anose="020B0603020202020204"/>
                <a:cs typeface="Trebuchet MS" panose="020B0603020202020204"/>
              </a:rPr>
              <a:t>ПГУ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Problema_Komanda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1311275"/>
            <a:ext cx="20046950" cy="102489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ПРОБЛЕМА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679450" y="8626475"/>
            <a:ext cx="18862040" cy="16325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endParaRPr lang="en-US" altLang="ru-RU" sz="2050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2050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050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050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050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05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graphicFrame>
        <p:nvGraphicFramePr>
          <p:cNvPr id="7" name="Таблица 6"/>
          <p:cNvGraphicFramePr/>
          <p:nvPr>
            <p:custDataLst>
              <p:tags r:id="rId2"/>
            </p:custDataLst>
          </p:nvPr>
        </p:nvGraphicFramePr>
        <p:xfrm>
          <a:off x="5577205" y="2103755"/>
          <a:ext cx="14353540" cy="40919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176770"/>
                <a:gridCol w="7176770"/>
              </a:tblGrid>
              <a:tr h="824865"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CN" sz="2400" b="1"/>
                        <a:t>Что используют</a:t>
                      </a:r>
                      <a:endParaRPr lang="en-US" altLang="zh-CN" sz="2400" b="1"/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CN" sz="2400" b="1"/>
                        <a:t>Почему не работает</a:t>
                      </a:r>
                      <a:endParaRPr lang="en-US" altLang="zh-CN" sz="2400" b="1"/>
                    </a:p>
                  </a:txBody>
                  <a:tcPr marL="122237" marR="122237" marT="76517" marB="76517" anchor="ctr" anchorCtr="0"/>
                </a:tc>
              </a:tr>
              <a:tr h="13208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2400"/>
                        <a:t>Шприц с изогнутой иглой, стоматологическая канюля, ирригатор</a:t>
                      </a:r>
                      <a:endParaRPr lang="en-US" altLang="zh-CN" sz="2400"/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2400"/>
                        <a:t>Лекарство не попадает в карман, а вытекает</a:t>
                      </a:r>
                      <a:endParaRPr lang="en-US" altLang="zh-CN" sz="2400"/>
                    </a:p>
                  </a:txBody>
                  <a:tcPr marL="122237" marR="0" marT="76517" marB="76517" anchor="ctr" anchorCtr="0"/>
                </a:tc>
              </a:tr>
              <a:tr h="972185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2400"/>
                        <a:t>Импортные системы (Perio-Flow, Stabident)</a:t>
                      </a:r>
                      <a:endParaRPr lang="en-US" altLang="zh-CN" sz="2400"/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2400"/>
                        <a:t>Дорогие, нет замены игл, риск инфекций</a:t>
                      </a:r>
                      <a:endParaRPr lang="en-US" altLang="zh-CN" sz="2400"/>
                    </a:p>
                  </a:txBody>
                  <a:tcPr marL="122237" marR="0" marT="76517" marB="76517" anchor="ctr" anchorCtr="0"/>
                </a:tc>
              </a:tr>
              <a:tr h="97409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2400"/>
                        <a:t>Инъекторы, аппликаторы, зонды-ирригаторы</a:t>
                      </a:r>
                      <a:endParaRPr lang="en-US" altLang="zh-CN" sz="2400"/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2400"/>
                        <a:t>Травмируют десну, перерасход препаратов</a:t>
                      </a:r>
                      <a:endParaRPr lang="en-US" altLang="zh-CN" sz="2400"/>
                    </a:p>
                  </a:txBody>
                  <a:tcPr marL="122237" marR="0" marT="76517" marB="76517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ЕШЕНИЕ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527050" y="2682875"/>
            <a:ext cx="11259820" cy="51079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Точечная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доставка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препараа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пародонтальный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карман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сменной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стерильной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иглой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инфекций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травм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экономией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30–40%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лекарства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снижением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затрат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процедуру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2–3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раза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000" spc="65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2000" spc="65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Продукт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обеспечивает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точечную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доставку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лекарства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через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сменную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иглу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прямо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карман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исключая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растекание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повышая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эффективность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Стерильная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игла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устраняет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риск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перекрёстного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инфицирования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а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атравматичный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кончик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предотвращает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повреждение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000" spc="65">
                <a:latin typeface="Microsoft Sans Serif" panose="020B0604020202020204"/>
                <a:cs typeface="Microsoft Sans Serif" panose="020B0604020202020204"/>
              </a:rPr>
              <a:t>тканей</a:t>
            </a:r>
            <a:r>
              <a:rPr lang="en-US" altLang="ru-RU" sz="2000" spc="65"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000" spc="65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000" spc="65">
              <a:latin typeface="Microsoft Sans Serif" panose="020B0604020202020204"/>
              <a:cs typeface="Microsoft Sans Serif" panose="020B0604020202020204"/>
              <a:sym typeface="+mn-ea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121515" y="2179955"/>
            <a:ext cx="7024370" cy="5187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Изображение 4" descr="Шприц с канюлям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3250" y="1997075"/>
            <a:ext cx="7155815" cy="553593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4489450" y="2112963"/>
            <a:ext cx="5080000" cy="32194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1800"/>
              </a:lnSpc>
              <a:spcBef>
                <a:spcPts val="1900"/>
              </a:spcBef>
              <a:spcAft>
                <a:spcPts val="900"/>
              </a:spcAft>
            </a:pPr>
            <a:r>
              <a:rPr lang="zh-CN" altLang="en-US" sz="7200" b="1">
                <a:solidFill>
                  <a:srgbClr val="0F1115"/>
                </a:solidFill>
                <a:latin typeface="quote-cjk-patch"/>
                <a:ea typeface="quote-cjk-patch"/>
              </a:rPr>
              <a:t>🦷</a:t>
            </a:r>
            <a:endParaRPr lang="zh-CN" altLang="en-US" sz="7200" b="1">
              <a:solidFill>
                <a:srgbClr val="0F1115"/>
              </a:solidFill>
              <a:latin typeface="quote-cjk-patch"/>
              <a:ea typeface="quote-cjk-patch"/>
            </a:endParaRPr>
          </a:p>
        </p:txBody>
      </p:sp>
      <p:pic>
        <p:nvPicPr>
          <p:cNvPr id="8" name="Изображение 7" descr="rAjbDtoSZQidDMJMSxTp74vjusaNHtGXL0UJmPF9G6igZhV0Yjic8QSUcdqxJC6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 flipH="1">
            <a:off x="6355080" y="6807200"/>
            <a:ext cx="3529330" cy="269367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">
            <a:off x="11215370" y="366395"/>
            <a:ext cx="937260" cy="1653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ТЕХНОЛОГИЧЕСКОЕ ЯДРО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5841" y="3444878"/>
            <a:ext cx="10052050" cy="31076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Технологическое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ядро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решения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–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это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разработка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серийное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производство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сменных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атравматичных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игл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заданными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геометрическими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параметрами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(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длина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10–20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мм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диаметр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0,3–0,5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мм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закругленный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кончик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)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из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медицинской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стали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или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полимерных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материалов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обеспечивающих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точечную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доставку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препарата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повреждения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тканей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пародонтального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65">
                <a:latin typeface="Microsoft Sans Serif" panose="020B0604020202020204"/>
                <a:cs typeface="Microsoft Sans Serif" panose="020B0604020202020204"/>
              </a:rPr>
              <a:t>кармана</a:t>
            </a:r>
            <a:r>
              <a:rPr lang="en-US" altLang="ru-RU" sz="2800" spc="-65">
                <a:latin typeface="Microsoft Sans Serif" panose="020B0604020202020204"/>
                <a:cs typeface="Microsoft Sans Serif" panose="020B0604020202020204"/>
              </a:rPr>
              <a:t>. </a:t>
            </a:r>
            <a:endParaRPr lang="en-US" altLang="ru-RU" sz="2800" spc="-65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/>
          <p:cNvPicPr/>
          <p:nvPr/>
        </p:nvPicPr>
        <p:blipFill>
          <a:blip r:embed="rId1"/>
          <a:srcRect t="22203" b="19291"/>
          <a:stretch>
            <a:fillRect/>
          </a:stretch>
        </p:blipFill>
        <p:spPr>
          <a:xfrm>
            <a:off x="9823450" y="8321675"/>
            <a:ext cx="3493770" cy="2453640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2"/>
          <a:srcRect t="18182" b="4545"/>
          <a:stretch>
            <a:fillRect/>
          </a:stretch>
        </p:blipFill>
        <p:spPr>
          <a:xfrm>
            <a:off x="14243050" y="5319395"/>
            <a:ext cx="3437255" cy="2697480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3"/>
          <a:stretch>
            <a:fillRect/>
          </a:stretch>
        </p:blipFill>
        <p:spPr>
          <a:xfrm>
            <a:off x="9975850" y="4968875"/>
            <a:ext cx="3276600" cy="3262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085" y="1006475"/>
            <a:ext cx="15193645" cy="600710"/>
          </a:xfrm>
        </p:spPr>
        <p:txBody>
          <a:bodyPr>
            <a:noAutofit/>
          </a:bodyPr>
          <a:p>
            <a:r>
              <a:rPr lang="ru-RU" altLang="en-US" sz="5900">
                <a:solidFill>
                  <a:srgbClr val="7030A0"/>
                </a:solidFill>
                <a:latin typeface="Microsoft Sans Serif" panose="020B0604020202020204" charset="0"/>
                <a:cs typeface="Microsoft Sans Serif" panose="020B0604020202020204" charset="0"/>
              </a:rPr>
              <a:t>КОНКУРЕНТЫ И АНАЛОГИ</a:t>
            </a:r>
            <a:endParaRPr lang="ru-RU" altLang="en-US" sz="5900">
              <a:solidFill>
                <a:srgbClr val="7030A0"/>
              </a:solidFill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2"/>
          </p:nvPr>
        </p:nvSpPr>
        <p:spPr>
          <a:xfrm>
            <a:off x="222250" y="1997075"/>
            <a:ext cx="11756390" cy="6413500"/>
          </a:xfrm>
        </p:spPr>
        <p:txBody>
          <a:bodyPr>
            <a:noAutofit/>
          </a:bodyPr>
          <a:p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1. Omega dent (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набор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"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Гиалудент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гель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")</a:t>
            </a:r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2.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Шприц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для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ирригации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зубов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с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и</a:t>
            </a:r>
            <a:r>
              <a:rPr lang="ru-RU" altLang="en-US" sz="2800">
                <a:latin typeface="Microsoft Sans Serif" panose="020B0604020202020204" charset="0"/>
                <a:cs typeface="Microsoft Sans Serif" panose="020B0604020202020204" charset="0"/>
              </a:rPr>
              <a:t>з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огнутой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</a:rPr>
              <a:t>канюлей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</a:rPr>
              <a:t> </a:t>
            </a:r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4"/>
          <a:stretch>
            <a:fillRect/>
          </a:stretch>
        </p:blipFill>
        <p:spPr>
          <a:xfrm>
            <a:off x="207010" y="2682875"/>
            <a:ext cx="3901440" cy="307911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5"/>
          <a:stretch>
            <a:fillRect/>
          </a:stretch>
        </p:blipFill>
        <p:spPr>
          <a:xfrm>
            <a:off x="298450" y="6492875"/>
            <a:ext cx="3481070" cy="332295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6"/>
          <a:stretch>
            <a:fillRect/>
          </a:stretch>
        </p:blipFill>
        <p:spPr>
          <a:xfrm>
            <a:off x="9442450" y="2301875"/>
            <a:ext cx="3357245" cy="233172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9213850" y="1844675"/>
            <a:ext cx="10058400" cy="6757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3.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Насадки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для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ирригатора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4.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Обычный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шприц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и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инсулиновый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одноразовые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шприцы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 </a:t>
            </a:r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  <a:p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5. 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Владмива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(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набор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 "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Биопласт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-</a:t>
            </a:r>
            <a:r>
              <a:rPr lang="en-US" altLang="en-US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Дент</a:t>
            </a:r>
            <a:r>
              <a:rPr lang="en-US" altLang="ru-RU" sz="2800">
                <a:latin typeface="Microsoft Sans Serif" panose="020B0604020202020204" charset="0"/>
                <a:cs typeface="Microsoft Sans Serif" panose="020B0604020202020204" charset="0"/>
                <a:sym typeface="+mn-ea"/>
              </a:rPr>
              <a:t>")</a:t>
            </a:r>
            <a:endParaRPr lang="en-US" altLang="ru-RU" sz="2800">
              <a:latin typeface="Microsoft Sans Serif" panose="020B0604020202020204" charset="0"/>
              <a:cs typeface="Microsoft Sans Serif" panose="020B0604020202020204" charset="0"/>
              <a:sym typeface="+mn-ea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0000">
            <a:off x="17277715" y="678815"/>
            <a:ext cx="1264920" cy="155829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7305020" y="8554085"/>
            <a:ext cx="1621155" cy="1809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31637" y="115863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КОНКУРЕНТЫ И АНАЛОГИ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4650" y="2111375"/>
          <a:ext cx="19060160" cy="84461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22880"/>
                <a:gridCol w="2722880"/>
                <a:gridCol w="2722880"/>
                <a:gridCol w="2722880"/>
                <a:gridCol w="2722880"/>
                <a:gridCol w="2722880"/>
                <a:gridCol w="2722880"/>
              </a:tblGrid>
              <a:tr h="1463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Характеристики продукта</a:t>
                      </a:r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Моя разработка</a:t>
                      </a:r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Конкурент №1 </a:t>
                      </a:r>
                      <a:endParaRPr lang="ru-RU" sz="1800"/>
                    </a:p>
                    <a:p>
                      <a:pPr algn="ctr">
                        <a:defRPr/>
                      </a:pPr>
                      <a:r>
                        <a:rPr lang="ru-RU" sz="1800"/>
                        <a:t>(</a:t>
                      </a:r>
                      <a:r>
                        <a:rPr lang="en-US" altLang="ru-RU" sz="1800">
                          <a:sym typeface="+mn-ea"/>
                        </a:rPr>
                        <a:t>Omega dent (</a:t>
                      </a:r>
                      <a:r>
                        <a:rPr lang="en-US" altLang="en-US" sz="1800">
                          <a:sym typeface="+mn-ea"/>
                        </a:rPr>
                        <a:t>набор</a:t>
                      </a:r>
                      <a:r>
                        <a:rPr lang="en-US" altLang="ru-RU" sz="1800">
                          <a:sym typeface="+mn-ea"/>
                        </a:rPr>
                        <a:t> </a:t>
                      </a:r>
                      <a:r>
                        <a:rPr lang="en-US" altLang="en-US" sz="1800">
                          <a:sym typeface="+mn-ea"/>
                        </a:rPr>
                        <a:t>«Гиалудент</a:t>
                      </a:r>
                      <a:r>
                        <a:rPr lang="en-US" altLang="ru-RU" sz="1800">
                          <a:sym typeface="+mn-ea"/>
                        </a:rPr>
                        <a:t> </a:t>
                      </a:r>
                      <a:r>
                        <a:rPr lang="en-US" altLang="en-US" sz="1800">
                          <a:sym typeface="+mn-ea"/>
                        </a:rPr>
                        <a:t>гель»</a:t>
                      </a:r>
                      <a:r>
                        <a:rPr lang="en-US" altLang="ru-RU" sz="1800">
                          <a:sym typeface="+mn-ea"/>
                        </a:rPr>
                        <a:t>)</a:t>
                      </a:r>
                      <a:r>
                        <a:rPr lang="ru-RU" sz="1800"/>
                        <a:t>)</a:t>
                      </a:r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Конкурент №2 </a:t>
                      </a:r>
                      <a:endParaRPr lang="ru-RU" sz="1800"/>
                    </a:p>
                    <a:p>
                      <a:pPr algn="ctr">
                        <a:defRPr/>
                      </a:pPr>
                      <a:r>
                        <a:rPr lang="ru-RU" altLang="en-US" sz="1800"/>
                        <a:t>(</a:t>
                      </a:r>
                      <a:r>
                        <a:rPr lang="en-US" altLang="en-US" sz="1800"/>
                        <a:t>Шприц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для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ирригации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зубов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с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изогнутой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канюлей</a:t>
                      </a:r>
                      <a:r>
                        <a:rPr lang="en-US" altLang="ru-RU" sz="1800"/>
                        <a:t> (</a:t>
                      </a:r>
                      <a:r>
                        <a:rPr lang="en-US" altLang="en-US" sz="1800"/>
                        <a:t>несъёмная</a:t>
                      </a:r>
                      <a:r>
                        <a:rPr lang="en-US" altLang="ru-RU" sz="1800"/>
                        <a:t>)</a:t>
                      </a:r>
                      <a:r>
                        <a:rPr lang="ru-RU" sz="1800"/>
                        <a:t>)</a:t>
                      </a:r>
                      <a:endParaRPr lang="ru-RU" sz="1800"/>
                    </a:p>
                    <a:p>
                      <a:pPr algn="ctr">
                        <a:defRPr/>
                      </a:pPr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Конкурент №3</a:t>
                      </a:r>
                      <a:endParaRPr lang="ru-RU" sz="1800"/>
                    </a:p>
                    <a:p>
                      <a:pPr algn="ctr">
                        <a:defRPr/>
                      </a:pPr>
                      <a:r>
                        <a:rPr lang="ru-RU" sz="1800"/>
                        <a:t>(</a:t>
                      </a:r>
                      <a:r>
                        <a:rPr lang="en-US" altLang="en-US" sz="1800">
                          <a:sym typeface="+mn-ea"/>
                        </a:rPr>
                        <a:t>Насадки</a:t>
                      </a:r>
                      <a:r>
                        <a:rPr lang="en-US" altLang="ru-RU" sz="1800">
                          <a:sym typeface="+mn-ea"/>
                        </a:rPr>
                        <a:t> </a:t>
                      </a:r>
                      <a:r>
                        <a:rPr lang="en-US" altLang="en-US" sz="1800">
                          <a:sym typeface="+mn-ea"/>
                        </a:rPr>
                        <a:t>для</a:t>
                      </a:r>
                      <a:r>
                        <a:rPr lang="en-US" altLang="ru-RU" sz="1800">
                          <a:sym typeface="+mn-ea"/>
                        </a:rPr>
                        <a:t> </a:t>
                      </a:r>
                      <a:r>
                        <a:rPr lang="en-US" altLang="en-US" sz="1800">
                          <a:sym typeface="+mn-ea"/>
                        </a:rPr>
                        <a:t>ирригатора</a:t>
                      </a:r>
                      <a:r>
                        <a:rPr lang="ru-RU" sz="1800"/>
                        <a:t>)</a:t>
                      </a:r>
                      <a:endParaRPr lang="ru-RU" sz="1800"/>
                    </a:p>
                    <a:p>
                      <a:pPr algn="ctr">
                        <a:defRPr/>
                      </a:pPr>
                      <a:endParaRPr lang="ru-RU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altLang="en-US" sz="1800"/>
                        <a:t>Конкурент №4</a:t>
                      </a:r>
                      <a:endParaRPr lang="ru-RU" altLang="en-US" sz="1800"/>
                    </a:p>
                    <a:p>
                      <a:pPr algn="ctr">
                        <a:buNone/>
                        <a:defRPr/>
                      </a:pPr>
                      <a:r>
                        <a:rPr lang="ru-RU" altLang="en-US" sz="1800"/>
                        <a:t>(</a:t>
                      </a:r>
                      <a:r>
                        <a:rPr lang="en-US" altLang="en-US" sz="1800"/>
                        <a:t>Обычный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шприц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и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инсулиновый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одноразовые</a:t>
                      </a:r>
                      <a:r>
                        <a:rPr lang="en-US" altLang="ru-RU" sz="1800"/>
                        <a:t> </a:t>
                      </a:r>
                      <a:r>
                        <a:rPr lang="en-US" altLang="en-US" sz="1800"/>
                        <a:t>шприцы</a:t>
                      </a:r>
                      <a:r>
                        <a:rPr lang="ru-RU" altLang="en-US" sz="1800"/>
                        <a:t>)</a:t>
                      </a:r>
                      <a:endParaRPr lang="ru-RU" altLang="en-US" sz="1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altLang="en-US" sz="1800"/>
                        <a:t>Конкурент №5</a:t>
                      </a:r>
                      <a:endParaRPr lang="ru-RU" altLang="en-US" sz="1800"/>
                    </a:p>
                    <a:p>
                      <a:pPr algn="ctr">
                        <a:buNone/>
                        <a:defRPr/>
                      </a:pPr>
                      <a:r>
                        <a:rPr lang="ru-RU" altLang="en-US" sz="1800"/>
                        <a:t>(</a:t>
                      </a:r>
                      <a:r>
                        <a:rPr lang="en-US" altLang="en-US" sz="1800">
                          <a:sym typeface="+mn-ea"/>
                        </a:rPr>
                        <a:t>ВладМиВа</a:t>
                      </a:r>
                      <a:r>
                        <a:rPr lang="en-US" altLang="ru-RU" sz="1800">
                          <a:sym typeface="+mn-ea"/>
                        </a:rPr>
                        <a:t> (</a:t>
                      </a:r>
                      <a:r>
                        <a:rPr lang="en-US" altLang="en-US" sz="1800">
                          <a:sym typeface="+mn-ea"/>
                        </a:rPr>
                        <a:t>набор</a:t>
                      </a:r>
                      <a:r>
                        <a:rPr lang="en-US" altLang="ru-RU" sz="1800">
                          <a:sym typeface="+mn-ea"/>
                        </a:rPr>
                        <a:t> </a:t>
                      </a:r>
                      <a:r>
                        <a:rPr lang="en-US" altLang="en-US" sz="1800">
                          <a:sym typeface="+mn-ea"/>
                        </a:rPr>
                        <a:t>«Биопласт</a:t>
                      </a:r>
                      <a:r>
                        <a:rPr lang="en-US" altLang="ru-RU" sz="1800">
                          <a:sym typeface="+mn-ea"/>
                        </a:rPr>
                        <a:t>-</a:t>
                      </a:r>
                      <a:r>
                        <a:rPr lang="en-US" altLang="en-US" sz="1800">
                          <a:sym typeface="+mn-ea"/>
                        </a:rPr>
                        <a:t>Дент»</a:t>
                      </a:r>
                      <a:r>
                        <a:rPr lang="en-US" altLang="ru-RU" sz="1800">
                          <a:sym typeface="+mn-ea"/>
                        </a:rPr>
                        <a:t>)</a:t>
                      </a:r>
                      <a:r>
                        <a:rPr lang="ru-RU" altLang="en-US" sz="1800"/>
                        <a:t>)</a:t>
                      </a:r>
                      <a:endParaRPr lang="ru-RU" altLang="en-US" sz="180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Страна производства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Россия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Россия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Китай / Россия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Китай / США / Германия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Россия / Китай / Германия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Россия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Локализация (импортозамещение)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100%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100%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частичная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низкая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низкая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100%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60071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Точность попадания в карман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95%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40%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35%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30%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25%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45%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60071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Сменные углы канюли (15/45/90°)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да (3 угла)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(1 фикс.)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(1 фикс.)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(1 фикс.)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(1 угол)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(1 фикс.)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334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Точное дозирование (шаг 0,05 мл)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да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334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Атравматичный тупой кончик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да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(острый)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(давление)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(острый)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7239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Риск бактериемии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Низкий (герметичная система)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Средний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Средний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Высокий (избыточное давление)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Средний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Средний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7239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Риск травматизации тканей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Низкий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Высокий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Высокий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Высокий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Высокий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Высокий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334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Сменная стерильная канюля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да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(многораз.)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(многораз.)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(многораз.)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✅ да (однораз.)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❌ нет (многораз.)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334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Перерасход препарата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–30–40%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+20–30%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+30–40%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+40–50%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+30–40%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+20–30%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334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Стоимость процедуры (руб.)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altLang="en-US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200</a:t>
                      </a: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₽</a:t>
                      </a:r>
                      <a:r>
                        <a:rPr lang="ru-RU" altLang="en-US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за 1 зуб</a:t>
                      </a:r>
                      <a:endParaRPr lang="ru-RU" altLang="en-US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250–300 ₽</a:t>
                      </a:r>
                      <a:r>
                        <a:rPr lang="ru-RU" altLang="en-US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за 1 зуб</a:t>
                      </a:r>
                      <a:endParaRPr lang="ru-RU" altLang="en-US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200–250 ₽</a:t>
                      </a:r>
                      <a:r>
                        <a:rPr lang="ru-RU" altLang="en-US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за 1 зуб</a:t>
                      </a:r>
                      <a:endParaRPr lang="ru-RU" altLang="en-US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200–250 ₽</a:t>
                      </a:r>
                      <a:r>
                        <a:rPr lang="ru-RU" altLang="en-US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за 1 зуб</a:t>
                      </a:r>
                      <a:endParaRPr lang="ru-RU" altLang="en-US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150–200 ₽</a:t>
                      </a:r>
                      <a:r>
                        <a:rPr lang="ru-RU" altLang="en-US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за 1 зуб</a:t>
                      </a:r>
                      <a:endParaRPr lang="ru-RU" altLang="en-US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250–300 ₽</a:t>
                      </a:r>
                      <a:r>
                        <a:rPr lang="ru-RU" altLang="en-US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 за 1 зуб</a:t>
                      </a:r>
                      <a:endParaRPr lang="ru-RU" altLang="en-US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  <a:tr h="533400"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Окупаемость для врача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0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&lt; 1 месяца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—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—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—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—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122237" marT="76517" marB="76517" anchor="ctr" anchorCtr="0"/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charset="0"/>
                          <a:ea typeface="quote-cjk-patch"/>
                          <a:cs typeface="Times New Roman" panose="02020603050405020304" charset="0"/>
                        </a:rPr>
                        <a:t>—</a:t>
                      </a:r>
                      <a:endParaRPr lang="en-US" altLang="zh-CN" sz="1800" b="0" i="0">
                        <a:solidFill>
                          <a:srgbClr val="0F1115"/>
                        </a:solidFill>
                        <a:latin typeface="Times New Roman" panose="02020603050405020304" charset="0"/>
                        <a:ea typeface="quote-cjk-patch"/>
                        <a:cs typeface="Times New Roman" panose="02020603050405020304" charset="0"/>
                      </a:endParaRPr>
                    </a:p>
                  </a:txBody>
                  <a:tcPr marL="122237" marR="0" marT="76517" marB="76517" anchor="ctr" anchorCtr="0"/>
                </a:tc>
              </a:tr>
            </a:tbl>
          </a:graphicData>
        </a:graphic>
      </p:graphicFrame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850" y="415290"/>
            <a:ext cx="1049020" cy="1566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</a:rPr>
              <a:t>МОДЕЛЬ МОНЕТИЗАЦИИ, РЫНОК И ПОТРЕБИТЕЛИ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</a:endParaRPr>
          </a:p>
        </p:txBody>
      </p:sp>
      <p:sp>
        <p:nvSpPr>
          <p:cNvPr id="41" name="Текстовое поле 40"/>
          <p:cNvSpPr txBox="1"/>
          <p:nvPr/>
        </p:nvSpPr>
        <p:spPr>
          <a:xfrm>
            <a:off x="739140" y="3292475"/>
            <a:ext cx="17360900" cy="2284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Частные и государственные стоматологические клиники (пародонтологи, хирурги)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40 000+ клиник в России + 88 000 смежных организаций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Размер целевого рынка </a:t>
            </a:r>
            <a:r>
              <a:rPr lang="ru-RU" altLang="en-US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: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Рынок пародонтологических препаратов в России — 8 млрд руб./год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Наша целевая доля (SOM) — 210 млн руб. (первые 3 года)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</a:pPr>
            <a:endParaRPr lang="ru-RU" altLang="en-US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</p:txBody>
      </p:sp>
      <p:sp>
        <p:nvSpPr>
          <p:cNvPr id="43" name="Текстовое поле 42"/>
          <p:cNvSpPr txBox="1"/>
          <p:nvPr/>
        </p:nvSpPr>
        <p:spPr>
          <a:xfrm>
            <a:off x="679450" y="8397875"/>
            <a:ext cx="11060430" cy="174561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Кому продаём и как</a:t>
            </a:r>
            <a:r>
              <a:rPr lang="ru-RU" altLang="en-US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: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B2B/B2G: тендеры (44-ФЗ, 223-ФЗ) — клиники и госзаказчики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B2B: дистрибьюторы (медицинские поставщики)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Подписка: регулярные поставки канюль в клиники</a:t>
            </a:r>
            <a:endParaRPr lang="en-US" altLang="zh-CN" sz="2000" b="0" i="0">
              <a:solidFill>
                <a:srgbClr val="0F1115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</a:pPr>
            <a:r>
              <a:rPr lang="en-US" altLang="zh-CN" sz="2000" b="0" i="0">
                <a:solidFill>
                  <a:srgbClr val="0F1115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</a:rPr>
              <a:t>Каналы продаж: тендерные площадки, выставки, прямые продажи, маркетплейсы</a:t>
            </a:r>
            <a:endParaRPr lang="en-US" altLang="zh-CN" sz="200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940000">
            <a:off x="15607665" y="7785100"/>
            <a:ext cx="2613660" cy="2575560"/>
          </a:xfrm>
          <a:prstGeom prst="rect">
            <a:avLst/>
          </a:prstGeom>
        </p:spPr>
      </p:pic>
      <p:pic>
        <p:nvPicPr>
          <p:cNvPr id="46" name="Изображение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15874365" y="1419860"/>
            <a:ext cx="2563495" cy="254444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41" y="2149475"/>
            <a:ext cx="6858000" cy="6858000"/>
          </a:xfrm>
          <a:prstGeom prst="rect">
            <a:avLst/>
          </a:prstGeom>
        </p:spPr>
      </p:pic>
      <p:sp>
        <p:nvSpPr>
          <p:cNvPr id="22" name="Текстовое поле 21"/>
          <p:cNvSpPr txBox="1"/>
          <p:nvPr/>
        </p:nvSpPr>
        <p:spPr>
          <a:xfrm>
            <a:off x="8684895" y="5045075"/>
            <a:ext cx="1316990" cy="8477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Шприцев (шт.)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8832850" y="5654675"/>
            <a:ext cx="807085" cy="3162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Год 1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8832850" y="6049010"/>
            <a:ext cx="900430" cy="296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5 000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9949815" y="4228465"/>
            <a:ext cx="1316355" cy="1680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Выручка от шприцев (млн ₽)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26" name="Текстовое поле 25"/>
          <p:cNvSpPr txBox="1"/>
          <p:nvPr/>
        </p:nvSpPr>
        <p:spPr>
          <a:xfrm flipH="1">
            <a:off x="10050145" y="5386070"/>
            <a:ext cx="1047115" cy="300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Год 1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11097260" y="5597525"/>
            <a:ext cx="977900" cy="504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Год 1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12185650" y="5159375"/>
            <a:ext cx="1652905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Год 1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29" name="Текстовое поле 28"/>
          <p:cNvSpPr txBox="1"/>
          <p:nvPr/>
        </p:nvSpPr>
        <p:spPr>
          <a:xfrm>
            <a:off x="13237845" y="5955665"/>
            <a:ext cx="1374775" cy="407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Год 1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10128250" y="5730875"/>
            <a:ext cx="991870" cy="445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7,5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1" name="Текстовое поле 30"/>
          <p:cNvSpPr txBox="1"/>
          <p:nvPr/>
        </p:nvSpPr>
        <p:spPr>
          <a:xfrm>
            <a:off x="11042650" y="4965065"/>
            <a:ext cx="1207770" cy="635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Канюль (шт.)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11042650" y="5959475"/>
            <a:ext cx="1344930" cy="218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50 000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12033250" y="4206875"/>
            <a:ext cx="1310640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1500"/>
              </a:lnSpc>
            </a:pPr>
            <a:r>
              <a:rPr lang="en-US" altLang="zh-CN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Выручка от канюль (млн ₽)</a:t>
            </a:r>
            <a:endParaRPr lang="en-US" altLang="zh-CN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5" name="Текстовое поле 34"/>
          <p:cNvSpPr txBox="1"/>
          <p:nvPr/>
        </p:nvSpPr>
        <p:spPr>
          <a:xfrm>
            <a:off x="12242800" y="5547995"/>
            <a:ext cx="704215" cy="218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ts val="1500"/>
              </a:lnSpc>
            </a:pPr>
            <a:r>
              <a:rPr lang="en-US" altLang="zh-CN" sz="1800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2,5</a:t>
            </a:r>
            <a:endParaRPr lang="en-US" altLang="zh-CN" sz="1800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6" name="Текстовое поле 35"/>
          <p:cNvSpPr txBox="1"/>
          <p:nvPr/>
        </p:nvSpPr>
        <p:spPr>
          <a:xfrm>
            <a:off x="13291185" y="5083175"/>
            <a:ext cx="1543685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1500"/>
              </a:lnSpc>
            </a:pPr>
            <a:r>
              <a:rPr lang="en-US" altLang="zh-CN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Общая выручка (млн ₽)</a:t>
            </a:r>
            <a:endParaRPr lang="en-US" altLang="zh-CN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7" name="Текстовое поле 36"/>
          <p:cNvSpPr txBox="1"/>
          <p:nvPr/>
        </p:nvSpPr>
        <p:spPr>
          <a:xfrm>
            <a:off x="13291185" y="6416675"/>
            <a:ext cx="56324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ts val="1500"/>
              </a:lnSpc>
            </a:pPr>
            <a:r>
              <a:rPr lang="en-US" altLang="zh-CN" b="0">
                <a:solidFill>
                  <a:schemeClr val="bg1"/>
                </a:solidFill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10</a:t>
            </a:r>
            <a:endParaRPr lang="en-US" altLang="zh-CN" b="0">
              <a:solidFill>
                <a:schemeClr val="bg1"/>
              </a:solidFill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  <p:sp>
        <p:nvSpPr>
          <p:cNvPr id="38" name="Текстовое поле 37"/>
          <p:cNvSpPr txBox="1"/>
          <p:nvPr/>
        </p:nvSpPr>
        <p:spPr>
          <a:xfrm>
            <a:off x="9747250" y="8060055"/>
            <a:ext cx="5180965" cy="467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>
              <a:spcBef>
                <a:spcPts val="900"/>
              </a:spcBef>
              <a:spcAft>
                <a:spcPts val="900"/>
              </a:spcAft>
            </a:pPr>
            <a:r>
              <a:rPr lang="en-US" altLang="zh-CN" sz="20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План продаж (при цене шприца 1 500 ₽)</a:t>
            </a:r>
            <a:r>
              <a:rPr lang="ru-RU" altLang="en-US" sz="20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charset="0"/>
                <a:ea typeface="quote-cjk-patch"/>
                <a:cs typeface="Microsoft Sans Serif" panose="020B0604020202020204" charset="0"/>
                <a:sym typeface="+mn-ea"/>
              </a:rPr>
              <a:t>:</a:t>
            </a:r>
            <a:endParaRPr lang="ru-RU" altLang="en-US" sz="2000" b="1" i="0" u="none" strike="noStrik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charset="0"/>
              <a:ea typeface="quote-cjk-patch"/>
              <a:cs typeface="Microsoft Sans Serif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КОМАНДА И ПРОГРЕСС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84250" y="8245475"/>
            <a:ext cx="5571490" cy="1474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/>
            </a:pPr>
            <a:endParaRPr lang="ru-RU" sz="2800" spc="-2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defRPr/>
            </a:pPr>
            <a:r>
              <a:rPr lang="ru-RU" sz="2400" spc="-20">
                <a:latin typeface="Microsoft Sans Serif" panose="020B0604020202020204"/>
                <a:cs typeface="Microsoft Sans Serif" panose="020B0604020202020204"/>
                <a:sym typeface="+mn-ea"/>
              </a:rPr>
              <a:t>Яваев Эльвир Радикович</a:t>
            </a:r>
            <a:endParaRPr lang="ru-RU" sz="2400" spc="-2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defRPr/>
            </a:pPr>
            <a:r>
              <a:rPr lang="ru-RU" sz="2400" spc="-20">
                <a:latin typeface="Microsoft Sans Serif" panose="020B0604020202020204"/>
                <a:cs typeface="Microsoft Sans Serif" panose="020B0604020202020204"/>
                <a:sym typeface="+mn-ea"/>
              </a:rPr>
              <a:t>Лидер</a:t>
            </a:r>
            <a:endParaRPr lang="ru-RU" sz="2400" spc="-20"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 algn="ctr">
              <a:defRPr/>
            </a:pPr>
            <a:r>
              <a:rPr lang="ru-RU" sz="2400" spc="-20">
                <a:latin typeface="Microsoft Sans Serif" panose="020B0604020202020204"/>
                <a:cs typeface="Microsoft Sans Serif" panose="020B0604020202020204"/>
                <a:sym typeface="+mn-ea"/>
              </a:rPr>
              <a:t>Роль: Руководит проектом, определяет стратегию и цели стартапа</a:t>
            </a:r>
            <a:br>
              <a:rPr lang="ru-RU" sz="2400" spc="-20">
                <a:latin typeface="Microsoft Sans Serif" panose="020B0604020202020204"/>
                <a:cs typeface="Microsoft Sans Serif" panose="020B0604020202020204"/>
              </a:rPr>
            </a:br>
            <a:endParaRPr lang="ru-RU" sz="2400" spc="-2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2051" name="Picture 3" descr="C:\Users\xXx\Downloads\IMG_478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11195048" y="6950075"/>
            <a:ext cx="8909049" cy="3889375"/>
          </a:xfrm>
          <a:prstGeom prst="rect">
            <a:avLst/>
          </a:prstGeom>
          <a:noFill/>
        </p:spPr>
      </p:pic>
      <p:pic>
        <p:nvPicPr>
          <p:cNvPr id="26" name="Picture 2" descr="C:\Users\xXx\Downloads\IMG_516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534" y="304800"/>
            <a:ext cx="4769316" cy="2682875"/>
          </a:xfrm>
          <a:prstGeom prst="rect">
            <a:avLst/>
          </a:prstGeom>
          <a:noFill/>
        </p:spPr>
      </p:pic>
      <p:sp>
        <p:nvSpPr>
          <p:cNvPr id="22" name="Текстовое поле 21"/>
          <p:cNvSpPr txBox="1"/>
          <p:nvPr/>
        </p:nvSpPr>
        <p:spPr>
          <a:xfrm>
            <a:off x="10204450" y="8591550"/>
            <a:ext cx="43268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latin typeface="Microsoft Sans Serif" panose="020B0604020202020204" charset="0"/>
                <a:cs typeface="Microsoft Sans Serif" panose="020B0604020202020204" charset="0"/>
              </a:rPr>
              <a:t>Сягайло Екатерина Григорьевна</a:t>
            </a:r>
            <a:endParaRPr lang="ru-RU" altLang="en-US" sz="2400">
              <a:latin typeface="Microsoft Sans Serif" panose="020B0604020202020204" charset="0"/>
              <a:cs typeface="Microsoft Sans Serif" panose="020B0604020202020204" charset="0"/>
            </a:endParaRPr>
          </a:p>
          <a:p>
            <a:pPr algn="ctr"/>
            <a:r>
              <a:rPr lang="ru-RU" altLang="en-US" sz="2400">
                <a:latin typeface="Microsoft Sans Serif" panose="020B0604020202020204" charset="0"/>
                <a:cs typeface="Microsoft Sans Serif" panose="020B0604020202020204" charset="0"/>
              </a:rPr>
              <a:t>Трекер</a:t>
            </a:r>
            <a:endParaRPr lang="ru-RU" altLang="en-US" sz="2400">
              <a:latin typeface="Microsoft Sans Serif" panose="020B0604020202020204" charset="0"/>
              <a:cs typeface="Microsoft Sans Serif" panose="020B0604020202020204" charset="0"/>
            </a:endParaRPr>
          </a:p>
          <a:p>
            <a:pPr algn="ctr"/>
            <a:r>
              <a:rPr lang="ru-RU" altLang="en-US" sz="2400">
                <a:latin typeface="Microsoft Sans Serif" panose="020B0604020202020204" charset="0"/>
                <a:cs typeface="Microsoft Sans Serif" panose="020B0604020202020204" charset="0"/>
              </a:rPr>
              <a:t>Роль: сопровождает проект на этапе разработки</a:t>
            </a:r>
            <a:endParaRPr lang="ru-RU" altLang="en-US" sz="2400"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pic>
        <p:nvPicPr>
          <p:cNvPr id="23" name="Изображение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212850" y="3291840"/>
            <a:ext cx="5212080" cy="5088890"/>
          </a:xfrm>
          <a:prstGeom prst="rect">
            <a:avLst/>
          </a:prstGeom>
        </p:spPr>
      </p:pic>
      <p:pic>
        <p:nvPicPr>
          <p:cNvPr id="24" name="Изображение 23"/>
          <p:cNvPicPr/>
          <p:nvPr/>
        </p:nvPicPr>
        <p:blipFill>
          <a:blip r:embed="rId4"/>
          <a:stretch>
            <a:fillRect/>
          </a:stretch>
        </p:blipFill>
        <p:spPr>
          <a:xfrm>
            <a:off x="9366250" y="3126105"/>
            <a:ext cx="5511800" cy="5254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УРОВЕНЬ ГОТОВНОСТИ ТЕХНОЛОГИИ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01097" y="3376560"/>
          <a:ext cx="17695545" cy="1981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44881"/>
                <a:gridCol w="7583687"/>
                <a:gridCol w="7966702"/>
              </a:tblGrid>
              <a:tr h="11584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Уровень готовности технологии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Краткое описание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Артефакт</a:t>
                      </a:r>
                      <a:endParaRPr lang="ru-RU" sz="2000"/>
                    </a:p>
                  </a:txBody>
                  <a:tcPr/>
                </a:tc>
              </a:tr>
              <a:tr h="8227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1</a:t>
                      </a:r>
                      <a:r>
                        <a:rPr lang="en-US" sz="2000"/>
                        <a:t>-3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Формирование концепции, лабораторные исследования, создание макета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130*318"/>
  <p:tag name="TABLE_ENDDRAG_RECT" val="439*169*1130*318"/>
</p:tagLst>
</file>

<file path=ppt/tags/tag2.xml><?xml version="1.0" encoding="utf-8"?>
<p:tagLst xmlns:p="http://schemas.openxmlformats.org/presentationml/2006/main">
  <p:tag name="TABLE_ENDDRAG_ORIGIN_RECT" val="1500*650"/>
  <p:tag name="TABLE_ENDDRAG_RECT" val="47*195*1500*6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3868</Words>
  <Application>WPS Presentation</Application>
  <PresentationFormat>Произвольный</PresentationFormat>
  <Paragraphs>345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Arial</vt:lpstr>
      <vt:lpstr>Trebuchet MS</vt:lpstr>
      <vt:lpstr>Microsoft Sans Serif</vt:lpstr>
      <vt:lpstr>quote-cjk-patch</vt:lpstr>
      <vt:lpstr>Segoe Print</vt:lpstr>
      <vt:lpstr>Microsoft Sans Serif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КОНКУРЕНТЫ И АНАЛОГИ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User</dc:creator>
  <cp:lastModifiedBy>Dinamal</cp:lastModifiedBy>
  <cp:revision>41</cp:revision>
  <dcterms:created xsi:type="dcterms:W3CDTF">2026-02-16T12:08:00Z</dcterms:created>
  <dcterms:modified xsi:type="dcterms:W3CDTF">2026-04-19T20:33:02Z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2023-10-17T09:00:00Z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2026-02-16T09:00:00Z</vt:filetime>
  </property>
  <property fmtid="{D5CDD505-2E9C-101B-9397-08002B2CF9AE}" pid="5" name="Producer">
    <vt:lpwstr>Adobe PDF library 17.00</vt:lpwstr>
  </property>
  <property fmtid="{D5CDD505-2E9C-101B-9397-08002B2CF9AE}" pid="6" name="ICV">
    <vt:lpwstr>7025BF0C51D3437E913477C8BE58485B_13</vt:lpwstr>
  </property>
  <property fmtid="{D5CDD505-2E9C-101B-9397-08002B2CF9AE}" pid="7" name="KSOProductBuildVer">
    <vt:lpwstr>1049-12.2.0.23202</vt:lpwstr>
  </property>
</Properties>
</file>