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Arimo" panose="020B0604020202020204" charset="0"/>
      <p:regular r:id="rId20"/>
    </p:embeddedFont>
    <p:embeddedFont>
      <p:font typeface="Arista Pro" panose="020B0604020202020204" charset="0"/>
      <p:regular r:id="rId21"/>
    </p:embeddedFont>
    <p:embeddedFont>
      <p:font typeface="Arista Pro SemiBold" panose="020B0604020202020204" charset="0"/>
      <p:regular r:id="rId22"/>
    </p:embeddedFont>
    <p:embeddedFont>
      <p:font typeface="Arista Pro SemiBold Bold" panose="020B0604020202020204" charset="0"/>
      <p:regular r:id="rId23"/>
    </p:embeddedFont>
    <p:embeddedFont>
      <p:font typeface="Aristotelica Pro" panose="020B0604020202020204" charset="0"/>
      <p:regular r:id="rId24"/>
    </p:embeddedFont>
    <p:embeddedFont>
      <p:font typeface="Aristotelica Pro Bold" panose="020B0604020202020204" charset="0"/>
      <p:regular r:id="rId25"/>
    </p:embeddedFont>
    <p:embeddedFont>
      <p:font typeface="Aristotelica Pro Cond." panose="020B0604020202020204" charset="0"/>
      <p:regular r:id="rId26"/>
    </p:embeddedFont>
    <p:embeddedFont>
      <p:font typeface="Aristotelica Pro Cond. Bold" panose="020B0604020202020204" charset="0"/>
      <p:regular r:id="rId27"/>
    </p:embeddedFont>
    <p:embeddedFont>
      <p:font typeface="Aristotelica Pro DemiBold" panose="020B0604020202020204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Poppins Light" panose="020B0604020202020204" charset="0"/>
      <p:regular r:id="rId33"/>
    </p:embeddedFont>
    <p:embeddedFont>
      <p:font typeface="Poppins Light Bold" panose="020B0604020202020204" charset="0"/>
      <p:regular r:id="rId34"/>
    </p:embeddedFont>
    <p:embeddedFont>
      <p:font typeface="Poppins Medium Bold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5F4"/>
    <a:srgbClr val="FF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942" y="84"/>
      </p:cViewPr>
      <p:guideLst>
        <p:guide orient="horz" pos="324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0F48C-FEB2-4B9E-8989-4570DB485AB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2C9EE-96BE-4011-81BA-4016FB47D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53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2C9EE-96BE-4011-81BA-4016FB47D4F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4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3.jpe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image" Target="../media/image11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svg"/><Relationship Id="rId7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svg"/><Relationship Id="rId7" Type="http://schemas.openxmlformats.org/officeDocument/2006/relationships/image" Target="../media/image2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9.svg"/><Relationship Id="rId7" Type="http://schemas.openxmlformats.org/officeDocument/2006/relationships/image" Target="../media/image9.svg"/><Relationship Id="rId12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5.svg"/><Relationship Id="rId5" Type="http://schemas.openxmlformats.org/officeDocument/2006/relationships/image" Target="../media/image31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png"/><Relationship Id="rId5" Type="http://schemas.openxmlformats.org/officeDocument/2006/relationships/image" Target="../media/image9.sv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63099" y="1028700"/>
            <a:ext cx="3396201" cy="3552765"/>
          </a:xfrm>
          <a:prstGeom prst="rect">
            <a:avLst/>
          </a:prstGeom>
          <a:solidFill>
            <a:srgbClr val="FFDE59"/>
          </a:solidFill>
        </p:spPr>
      </p:sp>
      <p:grpSp>
        <p:nvGrpSpPr>
          <p:cNvPr id="3" name="Group 3"/>
          <p:cNvGrpSpPr/>
          <p:nvPr/>
        </p:nvGrpSpPr>
        <p:grpSpPr>
          <a:xfrm>
            <a:off x="1028700" y="1161408"/>
            <a:ext cx="9632810" cy="560481"/>
            <a:chOff x="0" y="0"/>
            <a:chExt cx="12843747" cy="74730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874" t="17440" r="17440" b="20271"/>
            <a:stretch>
              <a:fillRect/>
            </a:stretch>
          </p:blipFill>
          <p:spPr>
            <a:xfrm>
              <a:off x="0" y="0"/>
              <a:ext cx="788070" cy="747307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1287170" y="11069"/>
              <a:ext cx="11556577" cy="696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90"/>
                </a:lnSpc>
              </a:pPr>
              <a:r>
                <a:rPr lang="en-US" sz="3300" spc="462">
                  <a:solidFill>
                    <a:srgbClr val="2D14F4"/>
                  </a:solidFill>
                  <a:latin typeface="Poppins Light"/>
                </a:rPr>
                <a:t>12 MAY 2022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645750" y="2577092"/>
            <a:ext cx="9833795" cy="983379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881658" y="686363"/>
            <a:ext cx="755285" cy="75528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 l="1346" t="2366"/>
          <a:stretch>
            <a:fillRect/>
          </a:stretch>
        </p:blipFill>
        <p:spPr>
          <a:xfrm>
            <a:off x="1028700" y="3405950"/>
            <a:ext cx="1986191" cy="196914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2932387" y="2033409"/>
            <a:ext cx="1861424" cy="108736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28700" y="6675377"/>
            <a:ext cx="13288034" cy="3044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840"/>
              </a:lnSpc>
            </a:pPr>
            <a:r>
              <a:rPr lang="en-US" sz="14000" spc="-238" dirty="0">
                <a:solidFill>
                  <a:srgbClr val="5271FF"/>
                </a:solidFill>
                <a:latin typeface="Bubblebody Neue Bold Italics"/>
              </a:rPr>
              <a:t>Agile Club</a:t>
            </a:r>
          </a:p>
          <a:p>
            <a:pPr>
              <a:lnSpc>
                <a:spcPts val="8587"/>
              </a:lnSpc>
            </a:pPr>
            <a:r>
              <a:rPr lang="en-US" sz="8101" spc="-137" dirty="0">
                <a:solidFill>
                  <a:srgbClr val="5271FF"/>
                </a:solidFill>
                <a:latin typeface="Arista Pro SemiBold"/>
              </a:rPr>
              <a:t>&lt;</a:t>
            </a:r>
            <a:r>
              <a:rPr lang="en-US" sz="8101" spc="-137" dirty="0" err="1">
                <a:solidFill>
                  <a:srgbClr val="5271FF"/>
                </a:solidFill>
                <a:latin typeface="Arista Pro SemiBold"/>
              </a:rPr>
              <a:t>open_meet</a:t>
            </a:r>
            <a:r>
              <a:rPr lang="en-US" sz="8101" spc="-137" dirty="0">
                <a:solidFill>
                  <a:srgbClr val="5271FF"/>
                </a:solidFill>
                <a:latin typeface="Arista Pro SemiBold"/>
              </a:rPr>
              <a:t>&gt;</a:t>
            </a:r>
          </a:p>
        </p:txBody>
      </p:sp>
      <p:grpSp>
        <p:nvGrpSpPr>
          <p:cNvPr id="11" name="Group 11"/>
          <p:cNvGrpSpPr/>
          <p:nvPr/>
        </p:nvGrpSpPr>
        <p:grpSpPr>
          <a:xfrm rot="8451205">
            <a:off x="16275354" y="7261326"/>
            <a:ext cx="1212608" cy="1444216"/>
            <a:chOff x="0" y="0"/>
            <a:chExt cx="6350000" cy="7562850"/>
          </a:xfrm>
        </p:grpSpPr>
        <p:sp>
          <p:nvSpPr>
            <p:cNvPr id="12" name="Freeform 12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sp>
        <p:nvSpPr>
          <p:cNvPr id="15" name="TextBox 8">
            <a:extLst>
              <a:ext uri="{FF2B5EF4-FFF2-40B4-BE49-F238E27FC236}">
                <a16:creationId xmlns:a16="http://schemas.microsoft.com/office/drawing/2014/main" id="{3C63A496-9B92-4E6D-B3A6-53FF418F2F8D}"/>
              </a:ext>
            </a:extLst>
          </p:cNvPr>
          <p:cNvSpPr txBox="1"/>
          <p:nvPr/>
        </p:nvSpPr>
        <p:spPr>
          <a:xfrm>
            <a:off x="26231424" y="874435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 dirty="0">
                <a:solidFill>
                  <a:srgbClr val="FFDE59"/>
                </a:solidFill>
                <a:latin typeface="Arista Pro SemiBold Bold Italics"/>
              </a:rPr>
              <a:t>КТО МЫ ТАКИЕ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B6A6ACE5-F559-4D66-B697-2A38808F954D}"/>
              </a:ext>
            </a:extLst>
          </p:cNvPr>
          <p:cNvSpPr txBox="1"/>
          <p:nvPr/>
        </p:nvSpPr>
        <p:spPr>
          <a:xfrm>
            <a:off x="26231424" y="1530134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Кто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сегодня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говорит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со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сцены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?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73B24FFA-CA2B-4223-93E4-49B01211A916}"/>
              </a:ext>
            </a:extLst>
          </p:cNvPr>
          <p:cNvSpPr txBox="1"/>
          <p:nvPr/>
        </p:nvSpPr>
        <p:spPr>
          <a:xfrm>
            <a:off x="26231424" y="2915478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 dirty="0">
                <a:solidFill>
                  <a:srgbClr val="FFDE59"/>
                </a:solidFill>
                <a:latin typeface="Arista Pro SemiBold Bold Italics"/>
              </a:rPr>
              <a:t>СОВРЕМЕННЫЙ AGILE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6ABB9CDA-0E08-4825-8A1C-5CDC112BD64F}"/>
              </a:ext>
            </a:extLst>
          </p:cNvPr>
          <p:cNvSpPr txBox="1"/>
          <p:nvPr/>
        </p:nvSpPr>
        <p:spPr>
          <a:xfrm>
            <a:off x="26231424" y="3508933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spc="29">
                <a:solidFill>
                  <a:srgbClr val="FFF6F6"/>
                </a:solidFill>
                <a:latin typeface="Aristotelica Pro"/>
              </a:rPr>
              <a:t>Чем Agile так хорош</a:t>
            </a:r>
            <a:r>
              <a:rPr lang="en-US" sz="2999" u="none" spc="29">
                <a:solidFill>
                  <a:srgbClr val="FFF6F6"/>
                </a:solidFill>
                <a:latin typeface="Aristotelica Pro"/>
              </a:rPr>
              <a:t>?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85ED7E92-E63B-4766-815C-B63210FC214C}"/>
              </a:ext>
            </a:extLst>
          </p:cNvPr>
          <p:cNvSpPr txBox="1"/>
          <p:nvPr/>
        </p:nvSpPr>
        <p:spPr>
          <a:xfrm>
            <a:off x="26231424" y="4956520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>
                <a:solidFill>
                  <a:srgbClr val="FFDE59"/>
                </a:solidFill>
                <a:latin typeface="Arista Pro SemiBold Bold Italics"/>
              </a:rPr>
              <a:t>МИССИЯ AGILE CLUB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76B40279-8B46-47ED-9739-E2F3B452734C}"/>
              </a:ext>
            </a:extLst>
          </p:cNvPr>
          <p:cNvSpPr txBox="1"/>
          <p:nvPr/>
        </p:nvSpPr>
        <p:spPr>
          <a:xfrm>
            <a:off x="26231424" y="5612220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u="none" spc="29">
                <a:solidFill>
                  <a:srgbClr val="FFF6F6"/>
                </a:solidFill>
                <a:latin typeface="Aristotelica Pro"/>
              </a:rPr>
              <a:t>Почему мы вас здесь собрали?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D11D791C-FDE5-4086-BC56-4C1EFAAD14B6}"/>
              </a:ext>
            </a:extLst>
          </p:cNvPr>
          <p:cNvSpPr txBox="1"/>
          <p:nvPr/>
        </p:nvSpPr>
        <p:spPr>
          <a:xfrm>
            <a:off x="26231424" y="6711813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>
                <a:solidFill>
                  <a:srgbClr val="FFDE59"/>
                </a:solidFill>
                <a:latin typeface="Arista Pro SemiBold Bold Italics"/>
              </a:rPr>
              <a:t>ПЛАНЫ И АНОНС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10F3680E-515E-43A3-B597-40F7B61E2518}"/>
              </a:ext>
            </a:extLst>
          </p:cNvPr>
          <p:cNvSpPr txBox="1"/>
          <p:nvPr/>
        </p:nvSpPr>
        <p:spPr>
          <a:xfrm>
            <a:off x="26231424" y="7367512"/>
            <a:ext cx="640015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Что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будет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происходить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в Agile Club?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31DD53E5-5600-4973-BD2C-E6FE50065B7E}"/>
              </a:ext>
            </a:extLst>
          </p:cNvPr>
          <p:cNvSpPr txBox="1"/>
          <p:nvPr/>
        </p:nvSpPr>
        <p:spPr>
          <a:xfrm>
            <a:off x="-4301169" y="1464985"/>
            <a:ext cx="3996011" cy="251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6799" spc="203" dirty="0">
                <a:solidFill>
                  <a:srgbClr val="2D14F4"/>
                </a:solidFill>
                <a:latin typeface="Aristotelica Pro DemiBold"/>
              </a:rPr>
              <a:t>ПЛАН ВСТРЕЧИ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4523429" cy="3552765"/>
          </a:xfrm>
          <a:prstGeom prst="rect">
            <a:avLst/>
          </a:prstGeom>
          <a:solidFill>
            <a:srgbClr val="FFE374"/>
          </a:solidFill>
        </p:spPr>
      </p:sp>
      <p:sp>
        <p:nvSpPr>
          <p:cNvPr id="3" name="TextBox 3"/>
          <p:cNvSpPr txBox="1"/>
          <p:nvPr/>
        </p:nvSpPr>
        <p:spPr>
          <a:xfrm>
            <a:off x="1292409" y="1436807"/>
            <a:ext cx="3996011" cy="251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6799" spc="203" dirty="0">
                <a:solidFill>
                  <a:srgbClr val="2D14F4"/>
                </a:solidFill>
                <a:latin typeface="Aristotelica Pro DemiBold"/>
              </a:rPr>
              <a:t>ПЛАН ВСТРЕЧИ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86185" y="8130929"/>
            <a:ext cx="9833795" cy="983379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8072370" y="5143500"/>
            <a:ext cx="1861424" cy="108736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9144000" y="-219005"/>
            <a:ext cx="9410700" cy="10725010"/>
          </a:xfrm>
          <a:prstGeom prst="rect">
            <a:avLst/>
          </a:prstGeom>
          <a:solidFill>
            <a:srgbClr val="5271FF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5400000">
            <a:off x="651058" y="651058"/>
            <a:ext cx="755285" cy="75528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859145" y="1637405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 dirty="0">
                <a:solidFill>
                  <a:srgbClr val="FFDE59"/>
                </a:solidFill>
                <a:latin typeface="Arista Pro SemiBold Bold Italics"/>
              </a:rPr>
              <a:t>КТО МЫ ТАКИЕ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59145" y="2293104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Кто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сегодня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говорит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со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spc="29" dirty="0" err="1">
                <a:solidFill>
                  <a:srgbClr val="FFF6F6"/>
                </a:solidFill>
                <a:latin typeface="Aristotelica Pro"/>
              </a:rPr>
              <a:t>сцены</a:t>
            </a:r>
            <a:r>
              <a:rPr lang="en-US" sz="2999" spc="29" dirty="0">
                <a:solidFill>
                  <a:srgbClr val="FFF6F6"/>
                </a:solidFill>
                <a:latin typeface="Aristotelica Pro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59145" y="3678448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 dirty="0">
                <a:solidFill>
                  <a:srgbClr val="FFDE59"/>
                </a:solidFill>
                <a:latin typeface="Arista Pro SemiBold Bold Italics"/>
              </a:rPr>
              <a:t>СОВРЕМЕННЫЙ AGILE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59145" y="4271903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spc="29">
                <a:solidFill>
                  <a:srgbClr val="FFF6F6"/>
                </a:solidFill>
                <a:latin typeface="Aristotelica Pro"/>
              </a:rPr>
              <a:t>Чем Agile так хорош</a:t>
            </a:r>
            <a:r>
              <a:rPr lang="en-US" sz="2999" u="none" spc="29">
                <a:solidFill>
                  <a:srgbClr val="FFF6F6"/>
                </a:solidFill>
                <a:latin typeface="Aristotelica Pro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9145" y="5719490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>
                <a:solidFill>
                  <a:srgbClr val="FFDE59"/>
                </a:solidFill>
                <a:latin typeface="Arista Pro SemiBold Bold Italics"/>
              </a:rPr>
              <a:t>МИССИЯ AGILE CLUB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59145" y="6375190"/>
            <a:ext cx="594565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u="none" spc="29">
                <a:solidFill>
                  <a:srgbClr val="FFF6F6"/>
                </a:solidFill>
                <a:latin typeface="Aristotelica Pro"/>
              </a:rPr>
              <a:t>Почему мы вас здесь собрали?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9145" y="7474783"/>
            <a:ext cx="594565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spc="380">
                <a:solidFill>
                  <a:srgbClr val="FFDE59"/>
                </a:solidFill>
                <a:latin typeface="Arista Pro SemiBold Bold Italics"/>
              </a:rPr>
              <a:t>ПЛАНЫ И АНОНС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59145" y="8130482"/>
            <a:ext cx="640015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99"/>
              </a:lnSpc>
              <a:spcBef>
                <a:spcPct val="0"/>
              </a:spcBef>
            </a:pP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Что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будет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</a:t>
            </a:r>
            <a:r>
              <a:rPr lang="en-US" sz="2999" u="none" spc="29" dirty="0" err="1">
                <a:solidFill>
                  <a:srgbClr val="FFF6F6"/>
                </a:solidFill>
                <a:latin typeface="Aristotelica Pro"/>
              </a:rPr>
              <a:t>происходить</a:t>
            </a:r>
            <a:r>
              <a:rPr lang="en-US" sz="2999" u="none" spc="29" dirty="0">
                <a:solidFill>
                  <a:srgbClr val="FFF6F6"/>
                </a:solidFill>
                <a:latin typeface="Aristotelica Pro"/>
              </a:rPr>
              <a:t> в Agile Club?</a:t>
            </a:r>
          </a:p>
        </p:txBody>
      </p:sp>
      <p:grpSp>
        <p:nvGrpSpPr>
          <p:cNvPr id="16" name="Group 16"/>
          <p:cNvGrpSpPr/>
          <p:nvPr/>
        </p:nvGrpSpPr>
        <p:grpSpPr>
          <a:xfrm rot="972260">
            <a:off x="3661256" y="7624839"/>
            <a:ext cx="849857" cy="1012180"/>
            <a:chOff x="0" y="0"/>
            <a:chExt cx="6350000" cy="7562850"/>
          </a:xfrm>
        </p:grpSpPr>
        <p:sp>
          <p:nvSpPr>
            <p:cNvPr id="17" name="Freeform 17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9"/>
          <a:srcRect l="1346" t="2366"/>
          <a:stretch>
            <a:fillRect/>
          </a:stretch>
        </p:blipFill>
        <p:spPr>
          <a:xfrm>
            <a:off x="0" y="9302429"/>
            <a:ext cx="993095" cy="984571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D63E5BD6-9D42-436E-8328-21902CFFA24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007" r="1837"/>
          <a:stretch>
            <a:fillRect/>
          </a:stretch>
        </p:blipFill>
        <p:spPr>
          <a:xfrm>
            <a:off x="-4013353" y="2189855"/>
            <a:ext cx="3051493" cy="3760097"/>
          </a:xfrm>
          <a:prstGeom prst="rect">
            <a:avLst/>
          </a:prstGeom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5AD00DEC-2BDB-4BA4-BD7C-770B27BF4E0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2885"/>
          <a:stretch>
            <a:fillRect/>
          </a:stretch>
        </p:blipFill>
        <p:spPr>
          <a:xfrm>
            <a:off x="19404496" y="2167769"/>
            <a:ext cx="3064104" cy="3804267"/>
          </a:xfrm>
          <a:prstGeom prst="rect">
            <a:avLst/>
          </a:prstGeom>
        </p:spPr>
      </p:pic>
      <p:sp>
        <p:nvSpPr>
          <p:cNvPr id="23" name="TextBox 6">
            <a:extLst>
              <a:ext uri="{FF2B5EF4-FFF2-40B4-BE49-F238E27FC236}">
                <a16:creationId xmlns:a16="http://schemas.microsoft.com/office/drawing/2014/main" id="{6A210830-1322-456A-B7E0-86FFA0B24250}"/>
              </a:ext>
            </a:extLst>
          </p:cNvPr>
          <p:cNvSpPr txBox="1"/>
          <p:nvPr/>
        </p:nvSpPr>
        <p:spPr>
          <a:xfrm>
            <a:off x="1104256" y="-2471265"/>
            <a:ext cx="14219409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6799" u="none" spc="203" dirty="0">
                <a:solidFill>
                  <a:srgbClr val="2D14F4"/>
                </a:solidFill>
                <a:latin typeface="Aristotelica Pro DemiBold"/>
              </a:rPr>
              <a:t>КТО МЫ ТАКИЕ?</a:t>
            </a:r>
          </a:p>
        </p:txBody>
      </p:sp>
      <p:grpSp>
        <p:nvGrpSpPr>
          <p:cNvPr id="24" name="Group 7">
            <a:extLst>
              <a:ext uri="{FF2B5EF4-FFF2-40B4-BE49-F238E27FC236}">
                <a16:creationId xmlns:a16="http://schemas.microsoft.com/office/drawing/2014/main" id="{5DEE973E-DE5B-48FD-A412-DA1E78E31BF1}"/>
              </a:ext>
            </a:extLst>
          </p:cNvPr>
          <p:cNvGrpSpPr/>
          <p:nvPr/>
        </p:nvGrpSpPr>
        <p:grpSpPr>
          <a:xfrm>
            <a:off x="-9073228" y="3156300"/>
            <a:ext cx="4524060" cy="1827203"/>
            <a:chOff x="0" y="0"/>
            <a:chExt cx="6032079" cy="2436271"/>
          </a:xfrm>
        </p:grpSpPr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173B948D-4627-42DD-99C7-44CCE22E1F33}"/>
                </a:ext>
              </a:extLst>
            </p:cNvPr>
            <p:cNvSpPr txBox="1"/>
            <p:nvPr/>
          </p:nvSpPr>
          <p:spPr>
            <a:xfrm>
              <a:off x="0" y="-85725"/>
              <a:ext cx="6032079" cy="8900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99"/>
                </a:lnSpc>
              </a:pPr>
              <a:r>
                <a:rPr lang="en-US" sz="3999" spc="399" dirty="0">
                  <a:solidFill>
                    <a:srgbClr val="2D14F4"/>
                  </a:solidFill>
                  <a:latin typeface="Aristotelica Pro Bold"/>
                </a:rPr>
                <a:t>АНТОН БЛИК</a:t>
              </a:r>
            </a:p>
          </p:txBody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8552E86E-0027-45FC-AAF8-045BB7438B9F}"/>
                </a:ext>
              </a:extLst>
            </p:cNvPr>
            <p:cNvSpPr txBox="1"/>
            <p:nvPr/>
          </p:nvSpPr>
          <p:spPr>
            <a:xfrm>
              <a:off x="0" y="969421"/>
              <a:ext cx="6032079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Scrum Master &amp; </a:t>
              </a:r>
            </a:p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Agile Evangelist</a:t>
              </a:r>
            </a:p>
          </p:txBody>
        </p:sp>
      </p:grpSp>
      <p:grpSp>
        <p:nvGrpSpPr>
          <p:cNvPr id="27" name="Group 10">
            <a:extLst>
              <a:ext uri="{FF2B5EF4-FFF2-40B4-BE49-F238E27FC236}">
                <a16:creationId xmlns:a16="http://schemas.microsoft.com/office/drawing/2014/main" id="{2F56ADF2-603D-4733-8C03-51B914305D87}"/>
              </a:ext>
            </a:extLst>
          </p:cNvPr>
          <p:cNvGrpSpPr/>
          <p:nvPr/>
        </p:nvGrpSpPr>
        <p:grpSpPr>
          <a:xfrm>
            <a:off x="24460200" y="3060121"/>
            <a:ext cx="5752603" cy="1827203"/>
            <a:chOff x="0" y="0"/>
            <a:chExt cx="7670138" cy="2436271"/>
          </a:xfrm>
        </p:grpSpPr>
        <p:sp>
          <p:nvSpPr>
            <p:cNvPr id="28" name="TextBox 11">
              <a:extLst>
                <a:ext uri="{FF2B5EF4-FFF2-40B4-BE49-F238E27FC236}">
                  <a16:creationId xmlns:a16="http://schemas.microsoft.com/office/drawing/2014/main" id="{F5596458-4F66-4317-A062-199C891DCC9F}"/>
                </a:ext>
              </a:extLst>
            </p:cNvPr>
            <p:cNvSpPr txBox="1"/>
            <p:nvPr/>
          </p:nvSpPr>
          <p:spPr>
            <a:xfrm>
              <a:off x="0" y="-85725"/>
              <a:ext cx="7670138" cy="8900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99"/>
                </a:lnSpc>
              </a:pPr>
              <a:r>
                <a:rPr lang="en-US" sz="3999" spc="399" dirty="0">
                  <a:solidFill>
                    <a:srgbClr val="2D14F4"/>
                  </a:solidFill>
                  <a:latin typeface="Aristotelica Pro Bold"/>
                </a:rPr>
                <a:t>СЕРГЕЙ ПОЛИТЫКО</a:t>
              </a:r>
            </a:p>
          </p:txBody>
        </p:sp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B04F7A40-E792-42CB-BF34-790FA0DA532F}"/>
                </a:ext>
              </a:extLst>
            </p:cNvPr>
            <p:cNvSpPr txBox="1"/>
            <p:nvPr/>
          </p:nvSpPr>
          <p:spPr>
            <a:xfrm>
              <a:off x="0" y="969421"/>
              <a:ext cx="7670138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Senior System Analyst &amp;</a:t>
              </a:r>
            </a:p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Agile Evangelist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!blue">
            <a:extLst>
              <a:ext uri="{FF2B5EF4-FFF2-40B4-BE49-F238E27FC236}">
                <a16:creationId xmlns:a16="http://schemas.microsoft.com/office/drawing/2014/main" id="{813F0ACA-1D51-47B4-BF3E-A95FB87421E6}"/>
              </a:ext>
            </a:extLst>
          </p:cNvPr>
          <p:cNvSpPr/>
          <p:nvPr/>
        </p:nvSpPr>
        <p:spPr>
          <a:xfrm>
            <a:off x="-219076" y="-172057"/>
            <a:ext cx="18726151" cy="1423503"/>
          </a:xfrm>
          <a:prstGeom prst="rect">
            <a:avLst/>
          </a:prstGeom>
          <a:solidFill>
            <a:srgbClr val="5271FF"/>
          </a:solidFill>
        </p:spPr>
      </p:sp>
      <p:sp>
        <p:nvSpPr>
          <p:cNvPr id="23" name="AutoShape 17">
            <a:extLst>
              <a:ext uri="{FF2B5EF4-FFF2-40B4-BE49-F238E27FC236}">
                <a16:creationId xmlns:a16="http://schemas.microsoft.com/office/drawing/2014/main" id="{C95A917A-62F0-4BC4-B407-47CC7A807D25}"/>
              </a:ext>
            </a:extLst>
          </p:cNvPr>
          <p:cNvSpPr/>
          <p:nvPr/>
        </p:nvSpPr>
        <p:spPr>
          <a:xfrm>
            <a:off x="9731572" y="4124207"/>
            <a:ext cx="1847715" cy="1932894"/>
          </a:xfrm>
          <a:prstGeom prst="rect">
            <a:avLst/>
          </a:prstGeom>
          <a:solidFill>
            <a:srgbClr val="FFD9D9"/>
          </a:solidFill>
        </p:spPr>
      </p:sp>
      <p:sp>
        <p:nvSpPr>
          <p:cNvPr id="21" name="AutoShape 2">
            <a:extLst>
              <a:ext uri="{FF2B5EF4-FFF2-40B4-BE49-F238E27FC236}">
                <a16:creationId xmlns:a16="http://schemas.microsoft.com/office/drawing/2014/main" id="{20F9D866-4EB0-4690-A9F1-C49F921EC770}"/>
              </a:ext>
            </a:extLst>
          </p:cNvPr>
          <p:cNvSpPr/>
          <p:nvPr/>
        </p:nvSpPr>
        <p:spPr>
          <a:xfrm>
            <a:off x="9734079" y="4061087"/>
            <a:ext cx="1883945" cy="1970794"/>
          </a:xfrm>
          <a:prstGeom prst="rect">
            <a:avLst/>
          </a:prstGeom>
          <a:solidFill>
            <a:srgbClr val="FFE374"/>
          </a:solidFill>
        </p:spPr>
      </p:sp>
      <p:sp>
        <p:nvSpPr>
          <p:cNvPr id="22" name="!WhiteS">
            <a:extLst>
              <a:ext uri="{FF2B5EF4-FFF2-40B4-BE49-F238E27FC236}">
                <a16:creationId xmlns:a16="http://schemas.microsoft.com/office/drawing/2014/main" id="{DE890F94-F7D5-48E6-A7F4-F307EC869798}"/>
              </a:ext>
            </a:extLst>
          </p:cNvPr>
          <p:cNvSpPr/>
          <p:nvPr/>
        </p:nvSpPr>
        <p:spPr>
          <a:xfrm>
            <a:off x="1954072" y="4458574"/>
            <a:ext cx="1847714" cy="1932893"/>
          </a:xfrm>
          <a:prstGeom prst="rect">
            <a:avLst/>
          </a:prstGeom>
          <a:solidFill>
            <a:srgbClr val="FFF6F6"/>
          </a:solidFill>
        </p:spPr>
      </p:sp>
      <p:sp>
        <p:nvSpPr>
          <p:cNvPr id="20" name="AutoShape 16">
            <a:extLst>
              <a:ext uri="{FF2B5EF4-FFF2-40B4-BE49-F238E27FC236}">
                <a16:creationId xmlns:a16="http://schemas.microsoft.com/office/drawing/2014/main" id="{51C881AB-5A56-4FF5-8B9E-DEEB9C14362E}"/>
              </a:ext>
            </a:extLst>
          </p:cNvPr>
          <p:cNvSpPr/>
          <p:nvPr/>
        </p:nvSpPr>
        <p:spPr>
          <a:xfrm>
            <a:off x="1612473" y="4061087"/>
            <a:ext cx="1883945" cy="1970794"/>
          </a:xfrm>
          <a:prstGeom prst="rect">
            <a:avLst/>
          </a:prstGeom>
          <a:solidFill>
            <a:srgbClr val="FFD9D9"/>
          </a:solidFill>
        </p:spPr>
      </p:sp>
      <p:sp>
        <p:nvSpPr>
          <p:cNvPr id="2" name="AutoShape 2"/>
          <p:cNvSpPr/>
          <p:nvPr/>
        </p:nvSpPr>
        <p:spPr>
          <a:xfrm>
            <a:off x="-219075" y="-209550"/>
            <a:ext cx="18726150" cy="2232880"/>
          </a:xfrm>
          <a:prstGeom prst="rect">
            <a:avLst/>
          </a:prstGeom>
          <a:solidFill>
            <a:srgbClr val="FFE374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5095117" y="1479647"/>
            <a:ext cx="1861424" cy="108736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007" r="1837"/>
          <a:stretch>
            <a:fillRect/>
          </a:stretch>
        </p:blipFill>
        <p:spPr>
          <a:xfrm>
            <a:off x="1028700" y="3263451"/>
            <a:ext cx="3051493" cy="376009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2885"/>
          <a:stretch>
            <a:fillRect/>
          </a:stretch>
        </p:blipFill>
        <p:spPr>
          <a:xfrm>
            <a:off x="9144000" y="3219281"/>
            <a:ext cx="3064104" cy="380426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23804" y="1337724"/>
            <a:ext cx="14219409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6799" u="none" spc="203" dirty="0">
                <a:solidFill>
                  <a:srgbClr val="2D14F4"/>
                </a:solidFill>
                <a:latin typeface="Aristotelica Pro DemiBold"/>
              </a:rPr>
              <a:t>КТО МЫ ТАКИЕ?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385561" y="3263451"/>
            <a:ext cx="4524060" cy="1827203"/>
            <a:chOff x="0" y="0"/>
            <a:chExt cx="6032079" cy="2436271"/>
          </a:xfrm>
        </p:grpSpPr>
        <p:sp>
          <p:nvSpPr>
            <p:cNvPr id="8" name="TextBox 8"/>
            <p:cNvSpPr txBox="1"/>
            <p:nvPr/>
          </p:nvSpPr>
          <p:spPr>
            <a:xfrm>
              <a:off x="0" y="-85725"/>
              <a:ext cx="6032079" cy="8900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99"/>
                </a:lnSpc>
              </a:pPr>
              <a:r>
                <a:rPr lang="en-US" sz="3999" spc="399" dirty="0">
                  <a:solidFill>
                    <a:srgbClr val="2D14F4"/>
                  </a:solidFill>
                  <a:latin typeface="Aristotelica Pro Bold"/>
                </a:rPr>
                <a:t>АНТОН БЛИК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969421"/>
              <a:ext cx="6032079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Scrum Master &amp; </a:t>
              </a:r>
            </a:p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Agile Evangelist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66912" y="3219281"/>
            <a:ext cx="5752603" cy="1827203"/>
            <a:chOff x="0" y="0"/>
            <a:chExt cx="7670138" cy="243627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7670138" cy="8900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99"/>
                </a:lnSpc>
              </a:pPr>
              <a:r>
                <a:rPr lang="en-US" sz="3999" spc="399" dirty="0">
                  <a:solidFill>
                    <a:srgbClr val="2D14F4"/>
                  </a:solidFill>
                  <a:latin typeface="Aristotelica Pro Bold"/>
                </a:rPr>
                <a:t>СЕРГЕЙ ПОЛИТЫКО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69421"/>
              <a:ext cx="7670138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Senior System Analyst &amp;</a:t>
              </a:r>
            </a:p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Aristotelica Pro"/>
                </a:rPr>
                <a:t>Agile Evangelist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 rot="972260">
            <a:off x="4834208" y="7402929"/>
            <a:ext cx="849857" cy="1012180"/>
            <a:chOff x="0" y="0"/>
            <a:chExt cx="6350000" cy="7562850"/>
          </a:xfrm>
        </p:grpSpPr>
        <p:sp>
          <p:nvSpPr>
            <p:cNvPr id="14" name="Freeform 14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881658" y="8880658"/>
            <a:ext cx="755285" cy="75528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368520" y="273415"/>
            <a:ext cx="755285" cy="755285"/>
          </a:xfrm>
          <a:prstGeom prst="rect">
            <a:avLst/>
          </a:prstGeom>
        </p:spPr>
      </p:pic>
      <p:sp>
        <p:nvSpPr>
          <p:cNvPr id="19" name="TextBox 24">
            <a:extLst>
              <a:ext uri="{FF2B5EF4-FFF2-40B4-BE49-F238E27FC236}">
                <a16:creationId xmlns:a16="http://schemas.microsoft.com/office/drawing/2014/main" id="{53534875-B84C-4604-A6F3-C12698CFFD79}"/>
              </a:ext>
            </a:extLst>
          </p:cNvPr>
          <p:cNvSpPr txBox="1"/>
          <p:nvPr/>
        </p:nvSpPr>
        <p:spPr>
          <a:xfrm>
            <a:off x="5577043" y="-3086859"/>
            <a:ext cx="6665155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Кого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мы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здесь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собрали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63099" y="1028700"/>
            <a:ext cx="3396201" cy="3552765"/>
          </a:xfrm>
          <a:prstGeom prst="rect">
            <a:avLst/>
          </a:prstGeom>
          <a:solidFill>
            <a:srgbClr val="FFE374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686363"/>
            <a:ext cx="755285" cy="75528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259300" y="7667494"/>
            <a:ext cx="9833795" cy="983379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-247650" y="-247580"/>
            <a:ext cx="9391650" cy="10782160"/>
          </a:xfrm>
          <a:prstGeom prst="rect">
            <a:avLst/>
          </a:prstGeom>
          <a:solidFill>
            <a:srgbClr val="FFE374"/>
          </a:solidFill>
        </p:spPr>
      </p:sp>
      <p:sp>
        <p:nvSpPr>
          <p:cNvPr id="6" name="!WhiteS"/>
          <p:cNvSpPr/>
          <p:nvPr/>
        </p:nvSpPr>
        <p:spPr>
          <a:xfrm>
            <a:off x="1028700" y="5705535"/>
            <a:ext cx="3396201" cy="3552765"/>
          </a:xfrm>
          <a:prstGeom prst="rect">
            <a:avLst/>
          </a:prstGeom>
          <a:solidFill>
            <a:srgbClr val="FFF6F6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608146" y="8880658"/>
            <a:ext cx="755285" cy="755285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63431" y="6173833"/>
            <a:ext cx="3199724" cy="3462110"/>
            <a:chOff x="0" y="0"/>
            <a:chExt cx="4266298" cy="4616146"/>
          </a:xfrm>
        </p:grpSpPr>
        <p:sp>
          <p:nvSpPr>
            <p:cNvPr id="9" name="TextBox 9"/>
            <p:cNvSpPr txBox="1"/>
            <p:nvPr/>
          </p:nvSpPr>
          <p:spPr>
            <a:xfrm>
              <a:off x="0" y="-47625"/>
              <a:ext cx="4266298" cy="350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00"/>
                </a:lnSpc>
              </a:pPr>
              <a:r>
                <a:rPr lang="en-US" sz="7500" spc="225" dirty="0">
                  <a:solidFill>
                    <a:srgbClr val="2D14F4"/>
                  </a:solidFill>
                  <a:latin typeface="Arista Pro Bold Italics"/>
                </a:rPr>
                <a:t>19% </a:t>
              </a:r>
            </a:p>
            <a:p>
              <a:pPr>
                <a:lnSpc>
                  <a:spcPts val="5759"/>
                </a:lnSpc>
              </a:pPr>
              <a:r>
                <a:rPr lang="en-US" sz="4800" spc="144" dirty="0" err="1">
                  <a:solidFill>
                    <a:srgbClr val="2D14F4"/>
                  </a:solidFill>
                  <a:latin typeface="Arista Pro Bold Italics"/>
                </a:rPr>
                <a:t>не</a:t>
              </a:r>
              <a:r>
                <a:rPr lang="en-US" sz="4800" spc="144" dirty="0">
                  <a:solidFill>
                    <a:srgbClr val="2D14F4"/>
                  </a:solidFill>
                  <a:latin typeface="Arista Pro Bold Italics"/>
                </a:rPr>
                <a:t> </a:t>
              </a:r>
              <a:r>
                <a:rPr lang="en-US" sz="4800" spc="144" dirty="0" err="1">
                  <a:solidFill>
                    <a:srgbClr val="2D14F4"/>
                  </a:solidFill>
                  <a:latin typeface="Arista Pro Bold Italics"/>
                </a:rPr>
                <a:t>студенты</a:t>
              </a:r>
              <a:endParaRPr lang="en-US" sz="4800" spc="144" dirty="0">
                <a:solidFill>
                  <a:srgbClr val="2D14F4"/>
                </a:solidFill>
                <a:latin typeface="Arista Pro Bold Itali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64518"/>
              <a:ext cx="4266298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044100" y="1317134"/>
            <a:ext cx="5993290" cy="2690585"/>
            <a:chOff x="0" y="0"/>
            <a:chExt cx="7991054" cy="358744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38100"/>
              <a:ext cx="7991054" cy="2463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8640"/>
                </a:lnSpc>
              </a:pPr>
              <a:r>
                <a:rPr lang="en-US" sz="7200" spc="215">
                  <a:solidFill>
                    <a:srgbClr val="2D14F4"/>
                  </a:solidFill>
                  <a:latin typeface="Arista Pro Bold Italics"/>
                </a:rPr>
                <a:t>81% </a:t>
              </a:r>
            </a:p>
            <a:p>
              <a:pPr algn="r">
                <a:lnSpc>
                  <a:spcPts val="5759"/>
                </a:lnSpc>
              </a:pPr>
              <a:r>
                <a:rPr lang="en-US" sz="4800" spc="144">
                  <a:solidFill>
                    <a:srgbClr val="2D14F4"/>
                  </a:solidFill>
                  <a:latin typeface="Arista Pro Bold Italics"/>
                </a:rPr>
                <a:t>студенты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835818"/>
              <a:ext cx="7991054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759"/>
                </a:lnSpc>
              </a:pPr>
              <a:endParaRPr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805095" y="-6454526"/>
            <a:ext cx="9833795" cy="983379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8213288" y="5143500"/>
            <a:ext cx="1861424" cy="108736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051974" y="1028700"/>
            <a:ext cx="3396201" cy="3552765"/>
          </a:xfrm>
          <a:prstGeom prst="rect">
            <a:avLst/>
          </a:prstGeom>
          <a:solidFill>
            <a:srgbClr val="FFD9D9"/>
          </a:solidFill>
        </p:spPr>
      </p:sp>
      <p:sp>
        <p:nvSpPr>
          <p:cNvPr id="17" name="AutoShape 17"/>
          <p:cNvSpPr/>
          <p:nvPr/>
        </p:nvSpPr>
        <p:spPr>
          <a:xfrm>
            <a:off x="13863099" y="5687183"/>
            <a:ext cx="3396201" cy="3552765"/>
          </a:xfrm>
          <a:prstGeom prst="rect">
            <a:avLst/>
          </a:prstGeom>
          <a:solidFill>
            <a:srgbClr val="FFD9D9"/>
          </a:solidFill>
        </p:spPr>
      </p:sp>
      <p:grpSp>
        <p:nvGrpSpPr>
          <p:cNvPr id="18" name="Group 18"/>
          <p:cNvGrpSpPr/>
          <p:nvPr/>
        </p:nvGrpSpPr>
        <p:grpSpPr>
          <a:xfrm>
            <a:off x="1445482" y="1441648"/>
            <a:ext cx="6411544" cy="3462110"/>
            <a:chOff x="0" y="0"/>
            <a:chExt cx="8548725" cy="4616146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47625"/>
              <a:ext cx="8548725" cy="350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00"/>
                </a:lnSpc>
              </a:pPr>
              <a:r>
                <a:rPr lang="en-US" sz="7500" spc="225" dirty="0">
                  <a:solidFill>
                    <a:srgbClr val="2D14F4"/>
                  </a:solidFill>
                  <a:latin typeface="Arista Pro Bold Italics"/>
                </a:rPr>
                <a:t>14 </a:t>
              </a:r>
              <a:r>
                <a:rPr lang="en-US" sz="7500" spc="225" dirty="0" err="1">
                  <a:solidFill>
                    <a:srgbClr val="2D14F4"/>
                  </a:solidFill>
                  <a:latin typeface="Arista Pro Bold Italics"/>
                </a:rPr>
                <a:t>чел</a:t>
              </a:r>
              <a:r>
                <a:rPr lang="en-US" sz="7500" spc="225" dirty="0">
                  <a:solidFill>
                    <a:srgbClr val="2D14F4"/>
                  </a:solidFill>
                  <a:latin typeface="Arista Pro Bold Italics"/>
                </a:rPr>
                <a:t>.</a:t>
              </a:r>
            </a:p>
            <a:p>
              <a:pPr>
                <a:lnSpc>
                  <a:spcPts val="5759"/>
                </a:lnSpc>
              </a:pPr>
              <a:r>
                <a:rPr lang="en-US" sz="4800" spc="144" dirty="0" err="1">
                  <a:solidFill>
                    <a:srgbClr val="2D14F4"/>
                  </a:solidFill>
                  <a:latin typeface="Arista Pro Bold Italics"/>
                </a:rPr>
                <a:t>из</a:t>
              </a:r>
              <a:r>
                <a:rPr lang="en-US" sz="4800" spc="144" dirty="0">
                  <a:solidFill>
                    <a:srgbClr val="2D14F4"/>
                  </a:solidFill>
                  <a:latin typeface="Arista Pro Bold Italics"/>
                </a:rPr>
                <a:t> </a:t>
              </a:r>
              <a:r>
                <a:rPr lang="en-US" sz="4800" spc="144" dirty="0" err="1">
                  <a:solidFill>
                    <a:srgbClr val="2D14F4"/>
                  </a:solidFill>
                  <a:latin typeface="Arista Pro Bold Italics"/>
                </a:rPr>
                <a:t>других</a:t>
              </a:r>
              <a:endParaRPr lang="en-US" sz="4800" spc="144" dirty="0">
                <a:solidFill>
                  <a:srgbClr val="2D14F4"/>
                </a:solidFill>
                <a:latin typeface="Arista Pro Bold Italics"/>
              </a:endParaRPr>
            </a:p>
            <a:p>
              <a:pPr>
                <a:lnSpc>
                  <a:spcPts val="5759"/>
                </a:lnSpc>
              </a:pPr>
              <a:r>
                <a:rPr lang="en-US" sz="4800" spc="144" dirty="0" err="1">
                  <a:solidFill>
                    <a:srgbClr val="2D14F4"/>
                  </a:solidFill>
                  <a:latin typeface="Arista Pro Bold Italics"/>
                </a:rPr>
                <a:t>ВУЗов</a:t>
              </a:r>
              <a:endParaRPr lang="en-US" sz="4800" spc="144" dirty="0">
                <a:solidFill>
                  <a:srgbClr val="2D14F4"/>
                </a:solidFill>
                <a:latin typeface="Arista Pro Bold Itali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3864518"/>
              <a:ext cx="8548725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437557" y="6173833"/>
            <a:ext cx="3599834" cy="3414485"/>
            <a:chOff x="0" y="0"/>
            <a:chExt cx="4799778" cy="4552646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38100"/>
              <a:ext cx="4799778" cy="342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8640"/>
                </a:lnSpc>
              </a:pPr>
              <a:r>
                <a:rPr lang="en-US" sz="7200" spc="215" dirty="0">
                  <a:solidFill>
                    <a:srgbClr val="2D14F4"/>
                  </a:solidFill>
                  <a:latin typeface="Arista Pro Bold Italics"/>
                </a:rPr>
                <a:t>18 </a:t>
              </a:r>
              <a:r>
                <a:rPr lang="en-US" sz="7200" spc="215" dirty="0" err="1">
                  <a:solidFill>
                    <a:srgbClr val="2D14F4"/>
                  </a:solidFill>
                  <a:latin typeface="Arista Pro Bold Italics"/>
                </a:rPr>
                <a:t>чел</a:t>
              </a:r>
              <a:r>
                <a:rPr lang="en-US" sz="7200" spc="215" dirty="0">
                  <a:solidFill>
                    <a:srgbClr val="2D14F4"/>
                  </a:solidFill>
                  <a:latin typeface="Arista Pro Bold Italics"/>
                </a:rPr>
                <a:t>.</a:t>
              </a:r>
            </a:p>
            <a:p>
              <a:pPr algn="r">
                <a:lnSpc>
                  <a:spcPts val="5759"/>
                </a:lnSpc>
              </a:pPr>
              <a:r>
                <a:rPr lang="en-US" sz="4800" spc="215" dirty="0" err="1">
                  <a:solidFill>
                    <a:srgbClr val="2D14F4"/>
                  </a:solidFill>
                  <a:latin typeface="Arista Pro Bold Italics"/>
                </a:rPr>
                <a:t>закончили</a:t>
              </a:r>
              <a:endParaRPr lang="en-US" sz="4800" spc="215" dirty="0">
                <a:solidFill>
                  <a:srgbClr val="2D14F4"/>
                </a:solidFill>
                <a:latin typeface="Arista Pro Bold Italics"/>
              </a:endParaRPr>
            </a:p>
            <a:p>
              <a:pPr algn="r">
                <a:lnSpc>
                  <a:spcPts val="5759"/>
                </a:lnSpc>
              </a:pPr>
              <a:r>
                <a:rPr lang="en-US" sz="4800" spc="144" dirty="0">
                  <a:solidFill>
                    <a:srgbClr val="2D14F4"/>
                  </a:solidFill>
                  <a:latin typeface="Arista Pro Bold Italics"/>
                </a:rPr>
                <a:t> ИТМО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801018"/>
              <a:ext cx="4799778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811423" y="2537023"/>
            <a:ext cx="6665155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Кого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мы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здесь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 </a:t>
            </a:r>
            <a:r>
              <a:rPr lang="en-US" sz="7500" spc="225" dirty="0" err="1">
                <a:solidFill>
                  <a:srgbClr val="2D14F4"/>
                </a:solidFill>
                <a:latin typeface="Arista Pro Bold Italics"/>
              </a:rPr>
              <a:t>собрали</a:t>
            </a:r>
            <a:r>
              <a:rPr lang="en-US" sz="7500" spc="225" dirty="0">
                <a:solidFill>
                  <a:srgbClr val="2D14F4"/>
                </a:solidFill>
                <a:latin typeface="Arista Pro Bold Italics"/>
              </a:rPr>
              <a:t>?</a:t>
            </a:r>
          </a:p>
        </p:txBody>
      </p:sp>
      <p:sp>
        <p:nvSpPr>
          <p:cNvPr id="25" name="!blue"/>
          <p:cNvSpPr/>
          <p:nvPr/>
        </p:nvSpPr>
        <p:spPr>
          <a:xfrm>
            <a:off x="6764319" y="6532661"/>
            <a:ext cx="4759362" cy="2696827"/>
          </a:xfrm>
          <a:prstGeom prst="rect">
            <a:avLst/>
          </a:prstGeom>
          <a:solidFill>
            <a:srgbClr val="5271FF"/>
          </a:solidFill>
        </p:spPr>
      </p:sp>
      <p:grpSp>
        <p:nvGrpSpPr>
          <p:cNvPr id="26" name="Group 26"/>
          <p:cNvGrpSpPr/>
          <p:nvPr/>
        </p:nvGrpSpPr>
        <p:grpSpPr>
          <a:xfrm>
            <a:off x="7400930" y="7116474"/>
            <a:ext cx="3199724" cy="2328635"/>
            <a:chOff x="0" y="0"/>
            <a:chExt cx="4266298" cy="3104846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4266298" cy="1962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sz="3200" spc="96">
                  <a:solidFill>
                    <a:srgbClr val="FFFFFF"/>
                  </a:solidFill>
                  <a:latin typeface="Arista Pro Bold Italics"/>
                </a:rPr>
                <a:t>126 человек</a:t>
              </a:r>
            </a:p>
            <a:p>
              <a:pPr algn="ctr">
                <a:lnSpc>
                  <a:spcPts val="3840"/>
                </a:lnSpc>
              </a:pPr>
              <a:r>
                <a:rPr lang="en-US" sz="3200" spc="96">
                  <a:solidFill>
                    <a:srgbClr val="FFFFFF"/>
                  </a:solidFill>
                  <a:latin typeface="Arista Pro Bold Italics"/>
                </a:rPr>
                <a:t>(на обе встречи)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2353218"/>
              <a:ext cx="4266298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972260">
            <a:off x="11098752" y="8752210"/>
            <a:ext cx="849857" cy="1012180"/>
            <a:chOff x="0" y="0"/>
            <a:chExt cx="6350000" cy="7562850"/>
          </a:xfrm>
        </p:grpSpPr>
        <p:sp>
          <p:nvSpPr>
            <p:cNvPr id="30" name="Freeform 30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grpSp>
        <p:nvGrpSpPr>
          <p:cNvPr id="33" name="Group 36">
            <a:extLst>
              <a:ext uri="{FF2B5EF4-FFF2-40B4-BE49-F238E27FC236}">
                <a16:creationId xmlns:a16="http://schemas.microsoft.com/office/drawing/2014/main" id="{01CD4A93-0EEF-41D5-BC52-A12ED2BBDDEC}"/>
              </a:ext>
            </a:extLst>
          </p:cNvPr>
          <p:cNvGrpSpPr/>
          <p:nvPr/>
        </p:nvGrpSpPr>
        <p:grpSpPr>
          <a:xfrm>
            <a:off x="-6707622" y="686363"/>
            <a:ext cx="5661783" cy="9387305"/>
            <a:chOff x="0" y="0"/>
            <a:chExt cx="7549044" cy="12516407"/>
          </a:xfrm>
        </p:grpSpPr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E814584F-4BD2-43A1-BE7A-946F1BC8F3F6}"/>
                </a:ext>
              </a:extLst>
            </p:cNvPr>
            <p:cNvSpPr txBox="1"/>
            <p:nvPr/>
          </p:nvSpPr>
          <p:spPr>
            <a:xfrm>
              <a:off x="0" y="-19050"/>
              <a:ext cx="7549044" cy="3067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  <a:spcBef>
                  <a:spcPct val="0"/>
                </a:spcBef>
              </a:pPr>
              <a:r>
                <a:rPr lang="en-US" sz="7500" u="none" spc="225" dirty="0" err="1">
                  <a:solidFill>
                    <a:srgbClr val="2D14F4"/>
                  </a:solidFill>
                  <a:latin typeface="Aristotelica Pro Bold Italics"/>
                </a:rPr>
                <a:t>Что</a:t>
              </a:r>
              <a:r>
                <a:rPr lang="en-US" sz="7500" u="none" spc="225" dirty="0">
                  <a:solidFill>
                    <a:srgbClr val="2D14F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2D14F4"/>
                  </a:solidFill>
                  <a:latin typeface="Aristotelica Pro Bold Italics"/>
                </a:rPr>
                <a:t>такое</a:t>
              </a:r>
              <a:r>
                <a:rPr lang="en-US" sz="7500" u="none" spc="225" dirty="0">
                  <a:solidFill>
                    <a:srgbClr val="2D14F4"/>
                  </a:solidFill>
                  <a:latin typeface="Aristotelica Pro Bold Italics"/>
                </a:rPr>
                <a:t> Agile?</a:t>
              </a:r>
            </a:p>
          </p:txBody>
        </p:sp>
        <p:sp>
          <p:nvSpPr>
            <p:cNvPr id="35" name="TextBox 38">
              <a:extLst>
                <a:ext uri="{FF2B5EF4-FFF2-40B4-BE49-F238E27FC236}">
                  <a16:creationId xmlns:a16="http://schemas.microsoft.com/office/drawing/2014/main" id="{E02047B3-1541-40F6-A5AE-CFE988A95D8D}"/>
                </a:ext>
              </a:extLst>
            </p:cNvPr>
            <p:cNvSpPr txBox="1"/>
            <p:nvPr/>
          </p:nvSpPr>
          <p:spPr>
            <a:xfrm>
              <a:off x="0" y="3633392"/>
              <a:ext cx="7549044" cy="8883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3200" spc="32">
                  <a:solidFill>
                    <a:srgbClr val="2D14F4"/>
                  </a:solidFill>
                  <a:latin typeface="Aristotelica Pro"/>
                </a:rPr>
                <a:t>Майндсет, основанный </a:t>
              </a:r>
              <a:r>
                <a:rPr lang="en-US" sz="3200" spc="32">
                  <a:solidFill>
                    <a:srgbClr val="2D14F4"/>
                  </a:solidFill>
                  <a:latin typeface="Aristotelica Pro Bold"/>
                </a:rPr>
                <a:t>на здравом смысле</a:t>
              </a:r>
              <a:r>
                <a:rPr lang="en-US" sz="3200" spc="32">
                  <a:solidFill>
                    <a:srgbClr val="2D14F4"/>
                  </a:solidFill>
                  <a:latin typeface="Aristotelica Pro"/>
                </a:rPr>
                <a:t>, который обладает своей системой ценностей, для реализации которых на практике применяют различные фреймфорки, для повышения эффективности управления рабочим процессом. </a:t>
              </a:r>
            </a:p>
            <a:p>
              <a:pPr>
                <a:lnSpc>
                  <a:spcPts val="4800"/>
                </a:lnSpc>
              </a:pPr>
              <a:endParaRPr lang="en-US" sz="3200" spc="32">
                <a:solidFill>
                  <a:srgbClr val="2D14F4"/>
                </a:solidFill>
                <a:latin typeface="Aristotelica Pro"/>
              </a:endParaRPr>
            </a:p>
            <a:p>
              <a:pPr>
                <a:lnSpc>
                  <a:spcPts val="4800"/>
                </a:lnSpc>
              </a:pPr>
              <a:endParaRPr lang="en-US" sz="3200" spc="32">
                <a:solidFill>
                  <a:srgbClr val="2D14F4"/>
                </a:solidFill>
                <a:latin typeface="Aristotelica Pro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435524" y="7751831"/>
            <a:ext cx="9833795" cy="983379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144465" y="-228530"/>
            <a:ext cx="8041141" cy="10744060"/>
          </a:xfrm>
          <a:prstGeom prst="rect">
            <a:avLst/>
          </a:prstGeom>
          <a:solidFill>
            <a:srgbClr val="FFE374"/>
          </a:solidFill>
        </p:spPr>
      </p:sp>
      <p:sp>
        <p:nvSpPr>
          <p:cNvPr id="4" name="AutoShape 4"/>
          <p:cNvSpPr/>
          <p:nvPr/>
        </p:nvSpPr>
        <p:spPr>
          <a:xfrm>
            <a:off x="1215398" y="449847"/>
            <a:ext cx="6461930" cy="880845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TextBox 6"/>
          <p:cNvSpPr txBox="1"/>
          <p:nvPr/>
        </p:nvSpPr>
        <p:spPr>
          <a:xfrm>
            <a:off x="12272022" y="788811"/>
            <a:ext cx="1928961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Результат анкет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187776" y="1354755"/>
            <a:ext cx="8211754" cy="3993469"/>
            <a:chOff x="0" y="0"/>
            <a:chExt cx="10949005" cy="5324626"/>
          </a:xfrm>
        </p:grpSpPr>
        <p:sp>
          <p:nvSpPr>
            <p:cNvPr id="8" name="Freeform 8"/>
            <p:cNvSpPr/>
            <p:nvPr/>
          </p:nvSpPr>
          <p:spPr>
            <a:xfrm>
              <a:off x="3807528" y="-582083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39700"/>
                  </a:moveTo>
                  <a:lnTo>
                    <a:pt x="152400" y="12700"/>
                  </a:lnTo>
                  <a:cubicBezTo>
                    <a:pt x="152400" y="5686"/>
                    <a:pt x="146714" y="0"/>
                    <a:pt x="139700" y="0"/>
                  </a:cubicBezTo>
                  <a:lnTo>
                    <a:pt x="12700" y="0"/>
                  </a:lnTo>
                  <a:cubicBezTo>
                    <a:pt x="5686" y="0"/>
                    <a:pt x="0" y="5686"/>
                    <a:pt x="0" y="12700"/>
                  </a:cubicBezTo>
                  <a:lnTo>
                    <a:pt x="0" y="139700"/>
                  </a:lnTo>
                  <a:cubicBezTo>
                    <a:pt x="0" y="146714"/>
                    <a:pt x="5686" y="152400"/>
                    <a:pt x="12700" y="152400"/>
                  </a:cubicBezTo>
                  <a:lnTo>
                    <a:pt x="139700" y="152400"/>
                  </a:lnTo>
                  <a:cubicBezTo>
                    <a:pt x="146714" y="152400"/>
                    <a:pt x="152400" y="146714"/>
                    <a:pt x="152400" y="139700"/>
                  </a:cubicBezTo>
                  <a:close/>
                </a:path>
              </a:pathLst>
            </a:custGeom>
            <a:solidFill>
              <a:srgbClr val="FFE374"/>
            </a:solidFill>
          </p:spPr>
        </p:sp>
      </p:grpSp>
      <p:sp>
        <p:nvSpPr>
          <p:cNvPr id="9" name="TextBox 9"/>
          <p:cNvSpPr txBox="1"/>
          <p:nvPr/>
        </p:nvSpPr>
        <p:spPr>
          <a:xfrm rot="18900000">
            <a:off x="8477113" y="5996707"/>
            <a:ext cx="1561207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Методология</a:t>
            </a:r>
          </a:p>
        </p:txBody>
      </p:sp>
      <p:sp>
        <p:nvSpPr>
          <p:cNvPr id="10" name="TextBox 10"/>
          <p:cNvSpPr txBox="1"/>
          <p:nvPr/>
        </p:nvSpPr>
        <p:spPr>
          <a:xfrm rot="18900000">
            <a:off x="9700641" y="5983921"/>
            <a:ext cx="1525042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Неизвестное</a:t>
            </a:r>
          </a:p>
        </p:txBody>
      </p:sp>
      <p:sp>
        <p:nvSpPr>
          <p:cNvPr id="11" name="TextBox 11"/>
          <p:cNvSpPr txBox="1"/>
          <p:nvPr/>
        </p:nvSpPr>
        <p:spPr>
          <a:xfrm rot="18900000">
            <a:off x="10576608" y="6115099"/>
            <a:ext cx="1896071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Область знания</a:t>
            </a:r>
          </a:p>
        </p:txBody>
      </p:sp>
      <p:sp>
        <p:nvSpPr>
          <p:cNvPr id="12" name="TextBox 12"/>
          <p:cNvSpPr txBox="1"/>
          <p:nvPr/>
        </p:nvSpPr>
        <p:spPr>
          <a:xfrm rot="18900000">
            <a:off x="11283494" y="6316313"/>
            <a:ext cx="246518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Набор инструментов</a:t>
            </a:r>
          </a:p>
        </p:txBody>
      </p:sp>
      <p:sp>
        <p:nvSpPr>
          <p:cNvPr id="13" name="TextBox 13"/>
          <p:cNvSpPr txBox="1"/>
          <p:nvPr/>
        </p:nvSpPr>
        <p:spPr>
          <a:xfrm rot="18900000">
            <a:off x="13240382" y="5999759"/>
            <a:ext cx="156983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Возможность</a:t>
            </a:r>
          </a:p>
        </p:txBody>
      </p:sp>
      <p:sp>
        <p:nvSpPr>
          <p:cNvPr id="14" name="TextBox 14"/>
          <p:cNvSpPr txBox="1"/>
          <p:nvPr/>
        </p:nvSpPr>
        <p:spPr>
          <a:xfrm rot="18900000">
            <a:off x="14594374" y="5932933"/>
            <a:ext cx="1380827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Философия</a:t>
            </a:r>
          </a:p>
        </p:txBody>
      </p:sp>
      <p:sp>
        <p:nvSpPr>
          <p:cNvPr id="15" name="TextBox 15"/>
          <p:cNvSpPr txBox="1"/>
          <p:nvPr/>
        </p:nvSpPr>
        <p:spPr>
          <a:xfrm rot="18900000">
            <a:off x="16090260" y="5807333"/>
            <a:ext cx="1025575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Система</a:t>
            </a: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9187776" y="1354755"/>
            <a:ext cx="8211754" cy="3993469"/>
            <a:chOff x="0" y="0"/>
            <a:chExt cx="10949005" cy="5324626"/>
          </a:xfrm>
        </p:grpSpPr>
        <p:sp>
          <p:nvSpPr>
            <p:cNvPr id="17" name="Freeform 17"/>
            <p:cNvSpPr/>
            <p:nvPr/>
          </p:nvSpPr>
          <p:spPr>
            <a:xfrm>
              <a:off x="0" y="-6350"/>
              <a:ext cx="10949005" cy="12700"/>
            </a:xfrm>
            <a:custGeom>
              <a:avLst/>
              <a:gdLst/>
              <a:ahLst/>
              <a:cxnLst/>
              <a:rect l="l" t="t" r="r" b="b"/>
              <a:pathLst>
                <a:path w="10949005" h="12700">
                  <a:moveTo>
                    <a:pt x="0" y="0"/>
                  </a:moveTo>
                  <a:lnTo>
                    <a:pt x="10949005" y="0"/>
                  </a:lnTo>
                  <a:lnTo>
                    <a:pt x="10949005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1324807"/>
              <a:ext cx="10949005" cy="12700"/>
            </a:xfrm>
            <a:custGeom>
              <a:avLst/>
              <a:gdLst/>
              <a:ahLst/>
              <a:cxnLst/>
              <a:rect l="l" t="t" r="r" b="b"/>
              <a:pathLst>
                <a:path w="10949005" h="12700">
                  <a:moveTo>
                    <a:pt x="0" y="0"/>
                  </a:moveTo>
                  <a:lnTo>
                    <a:pt x="10949005" y="0"/>
                  </a:lnTo>
                  <a:lnTo>
                    <a:pt x="10949005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2655963"/>
              <a:ext cx="10949005" cy="12700"/>
            </a:xfrm>
            <a:custGeom>
              <a:avLst/>
              <a:gdLst/>
              <a:ahLst/>
              <a:cxnLst/>
              <a:rect l="l" t="t" r="r" b="b"/>
              <a:pathLst>
                <a:path w="10949005" h="12700">
                  <a:moveTo>
                    <a:pt x="0" y="0"/>
                  </a:moveTo>
                  <a:lnTo>
                    <a:pt x="10949005" y="0"/>
                  </a:lnTo>
                  <a:lnTo>
                    <a:pt x="10949005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3987120"/>
              <a:ext cx="10949005" cy="12700"/>
            </a:xfrm>
            <a:custGeom>
              <a:avLst/>
              <a:gdLst/>
              <a:ahLst/>
              <a:cxnLst/>
              <a:rect l="l" t="t" r="r" b="b"/>
              <a:pathLst>
                <a:path w="10949005" h="12700">
                  <a:moveTo>
                    <a:pt x="0" y="0"/>
                  </a:moveTo>
                  <a:lnTo>
                    <a:pt x="10949005" y="0"/>
                  </a:lnTo>
                  <a:lnTo>
                    <a:pt x="10949005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5318276"/>
              <a:ext cx="10949005" cy="12700"/>
            </a:xfrm>
            <a:custGeom>
              <a:avLst/>
              <a:gdLst/>
              <a:ahLst/>
              <a:cxnLst/>
              <a:rect l="l" t="t" r="r" b="b"/>
              <a:pathLst>
                <a:path w="10949005" h="12700">
                  <a:moveTo>
                    <a:pt x="0" y="0"/>
                  </a:moveTo>
                  <a:lnTo>
                    <a:pt x="10949005" y="0"/>
                  </a:lnTo>
                  <a:lnTo>
                    <a:pt x="10949005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8707607" y="1168223"/>
            <a:ext cx="35316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40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07607" y="2166591"/>
            <a:ext cx="35316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30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07607" y="3164958"/>
            <a:ext cx="35316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20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07607" y="4163326"/>
            <a:ext cx="353169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10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848844" y="5161693"/>
            <a:ext cx="211931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2D14F4"/>
                </a:solidFill>
                <a:latin typeface="Arimo"/>
              </a:rPr>
              <a:t>0 </a:t>
            </a:r>
          </a:p>
        </p:txBody>
      </p:sp>
      <p:sp>
        <p:nvSpPr>
          <p:cNvPr id="28" name="Freeform 28"/>
          <p:cNvSpPr/>
          <p:nvPr/>
        </p:nvSpPr>
        <p:spPr>
          <a:xfrm>
            <a:off x="9187776" y="1849176"/>
            <a:ext cx="1055797" cy="3499048"/>
          </a:xfrm>
          <a:custGeom>
            <a:avLst/>
            <a:gdLst/>
            <a:ahLst/>
            <a:cxnLst/>
            <a:rect l="l" t="t" r="r" b="b"/>
            <a:pathLst>
              <a:path w="1407729" h="4665398">
                <a:moveTo>
                  <a:pt x="0" y="4665398"/>
                </a:moveTo>
                <a:lnTo>
                  <a:pt x="0" y="112619"/>
                </a:lnTo>
                <a:cubicBezTo>
                  <a:pt x="0" y="50421"/>
                  <a:pt x="50421" y="0"/>
                  <a:pt x="112618" y="0"/>
                </a:cubicBezTo>
                <a:lnTo>
                  <a:pt x="1295111" y="0"/>
                </a:lnTo>
                <a:cubicBezTo>
                  <a:pt x="1357308" y="0"/>
                  <a:pt x="1407729" y="50421"/>
                  <a:pt x="1407729" y="112619"/>
                </a:cubicBezTo>
                <a:lnTo>
                  <a:pt x="1407729" y="4665398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29" name="Freeform 29"/>
          <p:cNvSpPr/>
          <p:nvPr/>
        </p:nvSpPr>
        <p:spPr>
          <a:xfrm>
            <a:off x="10380436" y="4544768"/>
            <a:ext cx="1055797" cy="803456"/>
          </a:xfrm>
          <a:custGeom>
            <a:avLst/>
            <a:gdLst/>
            <a:ahLst/>
            <a:cxnLst/>
            <a:rect l="l" t="t" r="r" b="b"/>
            <a:pathLst>
              <a:path w="1407729" h="1071275">
                <a:moveTo>
                  <a:pt x="0" y="1071275"/>
                </a:moveTo>
                <a:lnTo>
                  <a:pt x="0" y="112618"/>
                </a:lnTo>
                <a:cubicBezTo>
                  <a:pt x="0" y="50421"/>
                  <a:pt x="50421" y="0"/>
                  <a:pt x="112618" y="0"/>
                </a:cubicBezTo>
                <a:lnTo>
                  <a:pt x="1295110" y="0"/>
                </a:lnTo>
                <a:cubicBezTo>
                  <a:pt x="1357308" y="0"/>
                  <a:pt x="1407729" y="50421"/>
                  <a:pt x="1407729" y="112618"/>
                </a:cubicBezTo>
                <a:lnTo>
                  <a:pt x="1407729" y="1071275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30" name="Freeform 30"/>
          <p:cNvSpPr/>
          <p:nvPr/>
        </p:nvSpPr>
        <p:spPr>
          <a:xfrm>
            <a:off x="11573095" y="4744441"/>
            <a:ext cx="1055797" cy="603783"/>
          </a:xfrm>
          <a:custGeom>
            <a:avLst/>
            <a:gdLst/>
            <a:ahLst/>
            <a:cxnLst/>
            <a:rect l="l" t="t" r="r" b="b"/>
            <a:pathLst>
              <a:path w="1407729" h="805044">
                <a:moveTo>
                  <a:pt x="0" y="805044"/>
                </a:moveTo>
                <a:lnTo>
                  <a:pt x="0" y="112619"/>
                </a:lnTo>
                <a:cubicBezTo>
                  <a:pt x="0" y="50421"/>
                  <a:pt x="50421" y="0"/>
                  <a:pt x="112619" y="0"/>
                </a:cubicBezTo>
                <a:lnTo>
                  <a:pt x="1295111" y="0"/>
                </a:lnTo>
                <a:cubicBezTo>
                  <a:pt x="1357308" y="0"/>
                  <a:pt x="1407729" y="50421"/>
                  <a:pt x="1407729" y="112619"/>
                </a:cubicBezTo>
                <a:lnTo>
                  <a:pt x="1407729" y="805044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31" name="Freeform 31"/>
          <p:cNvSpPr/>
          <p:nvPr/>
        </p:nvSpPr>
        <p:spPr>
          <a:xfrm>
            <a:off x="12765755" y="4345095"/>
            <a:ext cx="1055797" cy="1003129"/>
          </a:xfrm>
          <a:custGeom>
            <a:avLst/>
            <a:gdLst/>
            <a:ahLst/>
            <a:cxnLst/>
            <a:rect l="l" t="t" r="r" b="b"/>
            <a:pathLst>
              <a:path w="1407729" h="1337506">
                <a:moveTo>
                  <a:pt x="0" y="1337506"/>
                </a:moveTo>
                <a:lnTo>
                  <a:pt x="0" y="112618"/>
                </a:lnTo>
                <a:cubicBezTo>
                  <a:pt x="0" y="50421"/>
                  <a:pt x="50421" y="0"/>
                  <a:pt x="112618" y="0"/>
                </a:cubicBezTo>
                <a:lnTo>
                  <a:pt x="1295111" y="0"/>
                </a:lnTo>
                <a:cubicBezTo>
                  <a:pt x="1357308" y="0"/>
                  <a:pt x="1407729" y="50421"/>
                  <a:pt x="1407729" y="112618"/>
                </a:cubicBezTo>
                <a:lnTo>
                  <a:pt x="1407729" y="1337506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32" name="Freeform 32"/>
          <p:cNvSpPr/>
          <p:nvPr/>
        </p:nvSpPr>
        <p:spPr>
          <a:xfrm>
            <a:off x="13958414" y="4045584"/>
            <a:ext cx="1055797" cy="1302640"/>
          </a:xfrm>
          <a:custGeom>
            <a:avLst/>
            <a:gdLst/>
            <a:ahLst/>
            <a:cxnLst/>
            <a:rect l="l" t="t" r="r" b="b"/>
            <a:pathLst>
              <a:path w="1407729" h="1736854">
                <a:moveTo>
                  <a:pt x="0" y="1736854"/>
                </a:moveTo>
                <a:lnTo>
                  <a:pt x="0" y="112619"/>
                </a:lnTo>
                <a:cubicBezTo>
                  <a:pt x="0" y="82751"/>
                  <a:pt x="11864" y="54106"/>
                  <a:pt x="32985" y="32986"/>
                </a:cubicBezTo>
                <a:cubicBezTo>
                  <a:pt x="54105" y="11866"/>
                  <a:pt x="82749" y="0"/>
                  <a:pt x="112618" y="0"/>
                </a:cubicBezTo>
                <a:lnTo>
                  <a:pt x="1295110" y="0"/>
                </a:lnTo>
                <a:cubicBezTo>
                  <a:pt x="1357308" y="1"/>
                  <a:pt x="1407728" y="50422"/>
                  <a:pt x="1407728" y="112619"/>
                </a:cubicBezTo>
                <a:lnTo>
                  <a:pt x="1407728" y="1736854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33" name="Freeform 33"/>
          <p:cNvSpPr/>
          <p:nvPr/>
        </p:nvSpPr>
        <p:spPr>
          <a:xfrm>
            <a:off x="15151073" y="4444931"/>
            <a:ext cx="1055798" cy="903293"/>
          </a:xfrm>
          <a:custGeom>
            <a:avLst/>
            <a:gdLst/>
            <a:ahLst/>
            <a:cxnLst/>
            <a:rect l="l" t="t" r="r" b="b"/>
            <a:pathLst>
              <a:path w="1407730" h="1204391">
                <a:moveTo>
                  <a:pt x="0" y="1204391"/>
                </a:moveTo>
                <a:lnTo>
                  <a:pt x="0" y="112619"/>
                </a:lnTo>
                <a:cubicBezTo>
                  <a:pt x="0" y="82750"/>
                  <a:pt x="11865" y="54106"/>
                  <a:pt x="32985" y="32986"/>
                </a:cubicBezTo>
                <a:cubicBezTo>
                  <a:pt x="54105" y="11865"/>
                  <a:pt x="82751" y="0"/>
                  <a:pt x="112618" y="0"/>
                </a:cubicBezTo>
                <a:lnTo>
                  <a:pt x="1295111" y="0"/>
                </a:lnTo>
                <a:cubicBezTo>
                  <a:pt x="1324979" y="0"/>
                  <a:pt x="1353624" y="11865"/>
                  <a:pt x="1374744" y="32986"/>
                </a:cubicBezTo>
                <a:cubicBezTo>
                  <a:pt x="1395864" y="54106"/>
                  <a:pt x="1407729" y="82750"/>
                  <a:pt x="1407729" y="112619"/>
                </a:cubicBezTo>
                <a:lnTo>
                  <a:pt x="1407729" y="1204391"/>
                </a:lnTo>
                <a:close/>
              </a:path>
            </a:pathLst>
          </a:custGeom>
          <a:solidFill>
            <a:srgbClr val="FFE374"/>
          </a:solidFill>
        </p:spPr>
      </p:sp>
      <p:sp>
        <p:nvSpPr>
          <p:cNvPr id="34" name="Freeform 34"/>
          <p:cNvSpPr/>
          <p:nvPr/>
        </p:nvSpPr>
        <p:spPr>
          <a:xfrm>
            <a:off x="16343733" y="4744441"/>
            <a:ext cx="1055797" cy="603783"/>
          </a:xfrm>
          <a:custGeom>
            <a:avLst/>
            <a:gdLst/>
            <a:ahLst/>
            <a:cxnLst/>
            <a:rect l="l" t="t" r="r" b="b"/>
            <a:pathLst>
              <a:path w="1407729" h="805044">
                <a:moveTo>
                  <a:pt x="0" y="805044"/>
                </a:moveTo>
                <a:lnTo>
                  <a:pt x="0" y="112619"/>
                </a:lnTo>
                <a:cubicBezTo>
                  <a:pt x="0" y="50421"/>
                  <a:pt x="50421" y="1"/>
                  <a:pt x="112618" y="0"/>
                </a:cubicBezTo>
                <a:lnTo>
                  <a:pt x="1295111" y="0"/>
                </a:lnTo>
                <a:cubicBezTo>
                  <a:pt x="1357308" y="1"/>
                  <a:pt x="1407729" y="50421"/>
                  <a:pt x="1407729" y="112619"/>
                </a:cubicBezTo>
                <a:lnTo>
                  <a:pt x="1407729" y="805044"/>
                </a:lnTo>
                <a:close/>
              </a:path>
            </a:pathLst>
          </a:custGeom>
          <a:solidFill>
            <a:srgbClr val="FFE374"/>
          </a:solidFill>
        </p:spPr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837756" y="72205"/>
            <a:ext cx="755285" cy="755285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>
            <a:off x="1783985" y="640792"/>
            <a:ext cx="5661783" cy="9387305"/>
            <a:chOff x="0" y="0"/>
            <a:chExt cx="7549044" cy="12516407"/>
          </a:xfrm>
        </p:grpSpPr>
        <p:sp>
          <p:nvSpPr>
            <p:cNvPr id="37" name="TextBox 37"/>
            <p:cNvSpPr txBox="1"/>
            <p:nvPr/>
          </p:nvSpPr>
          <p:spPr>
            <a:xfrm>
              <a:off x="0" y="-19050"/>
              <a:ext cx="7549044" cy="3067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  <a:spcBef>
                  <a:spcPct val="0"/>
                </a:spcBef>
              </a:pPr>
              <a:r>
                <a:rPr lang="en-US" sz="7500" u="none" spc="225" dirty="0" err="1">
                  <a:solidFill>
                    <a:srgbClr val="2D14F4"/>
                  </a:solidFill>
                  <a:latin typeface="Aristotelica Pro Bold Italics"/>
                </a:rPr>
                <a:t>Что</a:t>
              </a:r>
              <a:r>
                <a:rPr lang="en-US" sz="7500" u="none" spc="225" dirty="0">
                  <a:solidFill>
                    <a:srgbClr val="2D14F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2D14F4"/>
                  </a:solidFill>
                  <a:latin typeface="Aristotelica Pro Bold Italics"/>
                </a:rPr>
                <a:t>такое</a:t>
              </a:r>
              <a:r>
                <a:rPr lang="en-US" sz="7500" u="none" spc="225" dirty="0">
                  <a:solidFill>
                    <a:srgbClr val="2D14F4"/>
                  </a:solidFill>
                  <a:latin typeface="Aristotelica Pro Bold Italics"/>
                </a:rPr>
                <a:t> Agile?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3633392"/>
              <a:ext cx="7549044" cy="8883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3200" spc="32">
                  <a:solidFill>
                    <a:srgbClr val="2D14F4"/>
                  </a:solidFill>
                  <a:latin typeface="Aristotelica Pro"/>
                </a:rPr>
                <a:t>Майндсет, основанный </a:t>
              </a:r>
              <a:r>
                <a:rPr lang="en-US" sz="3200" spc="32">
                  <a:solidFill>
                    <a:srgbClr val="2D14F4"/>
                  </a:solidFill>
                  <a:latin typeface="Aristotelica Pro Bold"/>
                </a:rPr>
                <a:t>на здравом смысле</a:t>
              </a:r>
              <a:r>
                <a:rPr lang="en-US" sz="3200" spc="32">
                  <a:solidFill>
                    <a:srgbClr val="2D14F4"/>
                  </a:solidFill>
                  <a:latin typeface="Aristotelica Pro"/>
                </a:rPr>
                <a:t>, который обладает своей системой ценностей, для реализации которых на практике применяют различные фреймфорки, для повышения эффективности управления рабочим процессом. </a:t>
              </a:r>
            </a:p>
            <a:p>
              <a:pPr>
                <a:lnSpc>
                  <a:spcPts val="4800"/>
                </a:lnSpc>
              </a:pPr>
              <a:endParaRPr lang="en-US" sz="3200" spc="32">
                <a:solidFill>
                  <a:srgbClr val="2D14F4"/>
                </a:solidFill>
                <a:latin typeface="Aristotelica Pro"/>
              </a:endParaRPr>
            </a:p>
            <a:p>
              <a:pPr>
                <a:lnSpc>
                  <a:spcPts val="4800"/>
                </a:lnSpc>
              </a:pPr>
              <a:endParaRPr lang="en-US" sz="3200" spc="32">
                <a:solidFill>
                  <a:srgbClr val="2D14F4"/>
                </a:solidFill>
                <a:latin typeface="Aristotelica Pro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5283085" y="1349192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 u="none" spc="364" dirty="0">
                <a:solidFill>
                  <a:srgbClr val="2D14F4"/>
                </a:solidFill>
                <a:latin typeface="Poppins Light Bold"/>
              </a:rPr>
              <a:t>35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503881" y="4093030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 dirty="0">
                <a:solidFill>
                  <a:srgbClr val="2D14F4"/>
                </a:solidFill>
                <a:latin typeface="Poppins Light Bold"/>
              </a:rPr>
              <a:t>8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677328" y="4240232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>
                <a:solidFill>
                  <a:srgbClr val="2D14F4"/>
                </a:solidFill>
                <a:latin typeface="Poppins Light Bold"/>
              </a:rPr>
              <a:t>6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898124" y="3816052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>
                <a:solidFill>
                  <a:srgbClr val="2D14F4"/>
                </a:solidFill>
                <a:latin typeface="Poppins Light Bold"/>
              </a:rPr>
              <a:t>10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087219" y="3603962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>
                <a:solidFill>
                  <a:srgbClr val="2D14F4"/>
                </a:solidFill>
                <a:latin typeface="Poppins Light Bold"/>
              </a:rPr>
              <a:t>13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276313" y="3880940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>
                <a:solidFill>
                  <a:srgbClr val="2D14F4"/>
                </a:solidFill>
                <a:latin typeface="Poppins Light Bold"/>
              </a:rPr>
              <a:t>9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465408" y="4240232"/>
            <a:ext cx="87877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spc="364">
                <a:solidFill>
                  <a:srgbClr val="2D14F4"/>
                </a:solidFill>
                <a:latin typeface="Poppins Light Bold"/>
              </a:rPr>
              <a:t>6</a:t>
            </a:r>
          </a:p>
        </p:txBody>
      </p:sp>
      <p:grpSp>
        <p:nvGrpSpPr>
          <p:cNvPr id="46" name="Group 27">
            <a:extLst>
              <a:ext uri="{FF2B5EF4-FFF2-40B4-BE49-F238E27FC236}">
                <a16:creationId xmlns:a16="http://schemas.microsoft.com/office/drawing/2014/main" id="{0226496D-6581-4931-8444-96F61D5271CA}"/>
              </a:ext>
            </a:extLst>
          </p:cNvPr>
          <p:cNvGrpSpPr/>
          <p:nvPr/>
        </p:nvGrpSpPr>
        <p:grpSpPr>
          <a:xfrm>
            <a:off x="19293190" y="2477642"/>
            <a:ext cx="6179307" cy="3260825"/>
            <a:chOff x="0" y="0"/>
            <a:chExt cx="8239076" cy="4347767"/>
          </a:xfrm>
        </p:grpSpPr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087E3435-4E2A-4054-A2BF-16458A1C3D9D}"/>
                </a:ext>
              </a:extLst>
            </p:cNvPr>
            <p:cNvSpPr txBox="1"/>
            <p:nvPr/>
          </p:nvSpPr>
          <p:spPr>
            <a:xfrm>
              <a:off x="0" y="-19050"/>
              <a:ext cx="8239076" cy="3067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  <a:spcBef>
                  <a:spcPct val="0"/>
                </a:spcBef>
              </a:pP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Для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чего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вам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Agile?</a:t>
              </a:r>
            </a:p>
          </p:txBody>
        </p:sp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5D71BB45-F300-4710-8E73-F541DC7FE955}"/>
                </a:ext>
              </a:extLst>
            </p:cNvPr>
            <p:cNvSpPr txBox="1"/>
            <p:nvPr/>
          </p:nvSpPr>
          <p:spPr>
            <a:xfrm>
              <a:off x="0" y="3642917"/>
              <a:ext cx="8239076" cy="704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85468" y="5199867"/>
            <a:ext cx="9833795" cy="983379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144000" y="-228530"/>
            <a:ext cx="9372600" cy="10744060"/>
          </a:xfrm>
          <a:prstGeom prst="rect">
            <a:avLst/>
          </a:prstGeom>
          <a:solidFill>
            <a:srgbClr val="5271FF"/>
          </a:solidFill>
        </p:spPr>
      </p:sp>
      <p:sp>
        <p:nvSpPr>
          <p:cNvPr id="4" name="AutoShape 4"/>
          <p:cNvSpPr/>
          <p:nvPr/>
        </p:nvSpPr>
        <p:spPr>
          <a:xfrm>
            <a:off x="597956" y="2056221"/>
            <a:ext cx="7982862" cy="72020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TextBox 6"/>
          <p:cNvSpPr txBox="1"/>
          <p:nvPr/>
        </p:nvSpPr>
        <p:spPr>
          <a:xfrm>
            <a:off x="1593120" y="6522343"/>
            <a:ext cx="1246287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Работа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93262" y="6522343"/>
            <a:ext cx="1104156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Жизнь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52749" y="6522343"/>
            <a:ext cx="1443335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Карьера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09596" y="6522343"/>
            <a:ext cx="1187797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Бизнес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587996" y="2570675"/>
            <a:ext cx="6443765" cy="3819111"/>
            <a:chOff x="0" y="0"/>
            <a:chExt cx="8591687" cy="5092149"/>
          </a:xfrm>
        </p:grpSpPr>
        <p:sp>
          <p:nvSpPr>
            <p:cNvPr id="11" name="Freeform 11"/>
            <p:cNvSpPr/>
            <p:nvPr/>
          </p:nvSpPr>
          <p:spPr>
            <a:xfrm>
              <a:off x="0" y="-6350"/>
              <a:ext cx="8591687" cy="12700"/>
            </a:xfrm>
            <a:custGeom>
              <a:avLst/>
              <a:gdLst/>
              <a:ahLst/>
              <a:cxnLst/>
              <a:rect l="l" t="t" r="r" b="b"/>
              <a:pathLst>
                <a:path w="8591687" h="12700">
                  <a:moveTo>
                    <a:pt x="0" y="0"/>
                  </a:moveTo>
                  <a:lnTo>
                    <a:pt x="8591687" y="0"/>
                  </a:lnTo>
                  <a:lnTo>
                    <a:pt x="8591687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266687"/>
              <a:ext cx="8591687" cy="12700"/>
            </a:xfrm>
            <a:custGeom>
              <a:avLst/>
              <a:gdLst/>
              <a:ahLst/>
              <a:cxnLst/>
              <a:rect l="l" t="t" r="r" b="b"/>
              <a:pathLst>
                <a:path w="8591687" h="12700">
                  <a:moveTo>
                    <a:pt x="0" y="0"/>
                  </a:moveTo>
                  <a:lnTo>
                    <a:pt x="8591687" y="0"/>
                  </a:lnTo>
                  <a:lnTo>
                    <a:pt x="8591687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2539725"/>
              <a:ext cx="8591687" cy="12700"/>
            </a:xfrm>
            <a:custGeom>
              <a:avLst/>
              <a:gdLst/>
              <a:ahLst/>
              <a:cxnLst/>
              <a:rect l="l" t="t" r="r" b="b"/>
              <a:pathLst>
                <a:path w="8591687" h="12700">
                  <a:moveTo>
                    <a:pt x="0" y="0"/>
                  </a:moveTo>
                  <a:lnTo>
                    <a:pt x="8591687" y="0"/>
                  </a:lnTo>
                  <a:lnTo>
                    <a:pt x="8591687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3812762"/>
              <a:ext cx="8591687" cy="12700"/>
            </a:xfrm>
            <a:custGeom>
              <a:avLst/>
              <a:gdLst/>
              <a:ahLst/>
              <a:cxnLst/>
              <a:rect l="l" t="t" r="r" b="b"/>
              <a:pathLst>
                <a:path w="8591687" h="12700">
                  <a:moveTo>
                    <a:pt x="0" y="0"/>
                  </a:moveTo>
                  <a:lnTo>
                    <a:pt x="8591687" y="0"/>
                  </a:lnTo>
                  <a:lnTo>
                    <a:pt x="8591687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5085799"/>
              <a:ext cx="8591687" cy="12700"/>
            </a:xfrm>
            <a:custGeom>
              <a:avLst/>
              <a:gdLst/>
              <a:ahLst/>
              <a:cxnLst/>
              <a:rect l="l" t="t" r="r" b="b"/>
              <a:pathLst>
                <a:path w="8591687" h="12700">
                  <a:moveTo>
                    <a:pt x="0" y="0"/>
                  </a:moveTo>
                  <a:lnTo>
                    <a:pt x="8591687" y="0"/>
                  </a:lnTo>
                  <a:lnTo>
                    <a:pt x="8591687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14F4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905074" y="2274288"/>
            <a:ext cx="486073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80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7689" y="3229066"/>
            <a:ext cx="513457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60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5251" y="4183844"/>
            <a:ext cx="495895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40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8972" y="5138622"/>
            <a:ext cx="492175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20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328" y="6093400"/>
            <a:ext cx="308818" cy="52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39"/>
              </a:lnSpc>
            </a:pPr>
            <a:r>
              <a:rPr lang="en-US" sz="3099">
                <a:solidFill>
                  <a:srgbClr val="2D14F4"/>
                </a:solidFill>
                <a:latin typeface="Arista Pro"/>
              </a:rPr>
              <a:t>0 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1587996" y="2570675"/>
            <a:ext cx="6443765" cy="3819111"/>
            <a:chOff x="0" y="0"/>
            <a:chExt cx="8591687" cy="5092149"/>
          </a:xfrm>
        </p:grpSpPr>
        <p:sp>
          <p:nvSpPr>
            <p:cNvPr id="22" name="Freeform 22"/>
            <p:cNvSpPr/>
            <p:nvPr/>
          </p:nvSpPr>
          <p:spPr>
            <a:xfrm>
              <a:off x="0" y="120954"/>
              <a:ext cx="1675379" cy="4971196"/>
            </a:xfrm>
            <a:custGeom>
              <a:avLst/>
              <a:gdLst/>
              <a:ahLst/>
              <a:cxnLst/>
              <a:rect l="l" t="t" r="r" b="b"/>
              <a:pathLst>
                <a:path w="1675379" h="4971196">
                  <a:moveTo>
                    <a:pt x="0" y="4971195"/>
                  </a:moveTo>
                  <a:lnTo>
                    <a:pt x="0" y="108899"/>
                  </a:lnTo>
                  <a:lnTo>
                    <a:pt x="0" y="108899"/>
                  </a:lnTo>
                  <a:cubicBezTo>
                    <a:pt x="0" y="80017"/>
                    <a:pt x="11473" y="52318"/>
                    <a:pt x="31896" y="31896"/>
                  </a:cubicBezTo>
                  <a:cubicBezTo>
                    <a:pt x="52319" y="11473"/>
                    <a:pt x="80018" y="0"/>
                    <a:pt x="108900" y="0"/>
                  </a:cubicBezTo>
                  <a:lnTo>
                    <a:pt x="1566479" y="0"/>
                  </a:lnTo>
                  <a:cubicBezTo>
                    <a:pt x="1626623" y="0"/>
                    <a:pt x="1675379" y="48756"/>
                    <a:pt x="1675379" y="108899"/>
                  </a:cubicBezTo>
                  <a:lnTo>
                    <a:pt x="1675379" y="4971195"/>
                  </a:lnTo>
                  <a:close/>
                </a:path>
              </a:pathLst>
            </a:custGeom>
            <a:solidFill>
              <a:srgbClr val="5271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305436" y="4512932"/>
              <a:ext cx="1675379" cy="579217"/>
            </a:xfrm>
            <a:custGeom>
              <a:avLst/>
              <a:gdLst/>
              <a:ahLst/>
              <a:cxnLst/>
              <a:rect l="l" t="t" r="r" b="b"/>
              <a:pathLst>
                <a:path w="1675379" h="579217">
                  <a:moveTo>
                    <a:pt x="0" y="579217"/>
                  </a:moveTo>
                  <a:lnTo>
                    <a:pt x="0" y="108900"/>
                  </a:lnTo>
                  <a:cubicBezTo>
                    <a:pt x="0" y="48756"/>
                    <a:pt x="48756" y="0"/>
                    <a:pt x="108900" y="0"/>
                  </a:cubicBezTo>
                  <a:lnTo>
                    <a:pt x="1566479" y="0"/>
                  </a:lnTo>
                  <a:cubicBezTo>
                    <a:pt x="1595361" y="0"/>
                    <a:pt x="1623060" y="11474"/>
                    <a:pt x="1643483" y="31896"/>
                  </a:cubicBezTo>
                  <a:cubicBezTo>
                    <a:pt x="1663906" y="52319"/>
                    <a:pt x="1675379" y="80018"/>
                    <a:pt x="1675379" y="108900"/>
                  </a:cubicBezTo>
                  <a:lnTo>
                    <a:pt x="1675379" y="579217"/>
                  </a:lnTo>
                  <a:close/>
                </a:path>
              </a:pathLst>
            </a:custGeom>
            <a:solidFill>
              <a:srgbClr val="5271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10872" y="3367199"/>
              <a:ext cx="1675379" cy="1724951"/>
            </a:xfrm>
            <a:custGeom>
              <a:avLst/>
              <a:gdLst/>
              <a:ahLst/>
              <a:cxnLst/>
              <a:rect l="l" t="t" r="r" b="b"/>
              <a:pathLst>
                <a:path w="1675379" h="1724951">
                  <a:moveTo>
                    <a:pt x="0" y="1724950"/>
                  </a:moveTo>
                  <a:lnTo>
                    <a:pt x="0" y="108899"/>
                  </a:lnTo>
                  <a:cubicBezTo>
                    <a:pt x="0" y="48756"/>
                    <a:pt x="48756" y="0"/>
                    <a:pt x="108900" y="0"/>
                  </a:cubicBezTo>
                  <a:lnTo>
                    <a:pt x="1566479" y="0"/>
                  </a:lnTo>
                  <a:cubicBezTo>
                    <a:pt x="1626623" y="0"/>
                    <a:pt x="1675379" y="48756"/>
                    <a:pt x="1675379" y="108899"/>
                  </a:cubicBezTo>
                  <a:lnTo>
                    <a:pt x="1675379" y="1724950"/>
                  </a:lnTo>
                  <a:close/>
                </a:path>
              </a:pathLst>
            </a:custGeom>
            <a:solidFill>
              <a:srgbClr val="5271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6916308" y="4321977"/>
              <a:ext cx="1675379" cy="770172"/>
            </a:xfrm>
            <a:custGeom>
              <a:avLst/>
              <a:gdLst/>
              <a:ahLst/>
              <a:cxnLst/>
              <a:rect l="l" t="t" r="r" b="b"/>
              <a:pathLst>
                <a:path w="1675379" h="770172">
                  <a:moveTo>
                    <a:pt x="0" y="770172"/>
                  </a:moveTo>
                  <a:lnTo>
                    <a:pt x="0" y="108899"/>
                  </a:lnTo>
                  <a:cubicBezTo>
                    <a:pt x="0" y="48756"/>
                    <a:pt x="48756" y="0"/>
                    <a:pt x="108900" y="0"/>
                  </a:cubicBezTo>
                  <a:lnTo>
                    <a:pt x="1566480" y="0"/>
                  </a:lnTo>
                  <a:cubicBezTo>
                    <a:pt x="1626623" y="0"/>
                    <a:pt x="1675379" y="48756"/>
                    <a:pt x="1675379" y="108899"/>
                  </a:cubicBezTo>
                  <a:lnTo>
                    <a:pt x="1675379" y="770172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028700" y="1028700"/>
            <a:ext cx="755285" cy="755285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10614833" y="3513087"/>
            <a:ext cx="6179307" cy="3260825"/>
            <a:chOff x="0" y="0"/>
            <a:chExt cx="8239076" cy="4347767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9050"/>
              <a:ext cx="8239076" cy="3067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  <a:spcBef>
                  <a:spcPct val="0"/>
                </a:spcBef>
              </a:pP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Для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чего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</a:t>
              </a:r>
              <a:r>
                <a:rPr lang="en-US" sz="7500" u="none" spc="225" dirty="0" err="1">
                  <a:solidFill>
                    <a:srgbClr val="FFE374"/>
                  </a:solidFill>
                  <a:latin typeface="Aristotelica Pro Bold Italics"/>
                </a:rPr>
                <a:t>вам</a:t>
              </a:r>
              <a:r>
                <a:rPr lang="en-US" sz="7500" u="none" spc="225" dirty="0">
                  <a:solidFill>
                    <a:srgbClr val="FFE374"/>
                  </a:solidFill>
                  <a:latin typeface="Aristotelica Pro Bold Italics"/>
                </a:rPr>
                <a:t> Agile?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3642917"/>
              <a:ext cx="8239076" cy="704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28700" y="2142534"/>
            <a:ext cx="238756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spc="441" dirty="0">
                <a:solidFill>
                  <a:srgbClr val="000000"/>
                </a:solidFill>
                <a:latin typeface="Poppins Light Bold"/>
              </a:rPr>
              <a:t>78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34877" y="5265646"/>
            <a:ext cx="188737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spc="441">
                <a:solidFill>
                  <a:srgbClr val="000000"/>
                </a:solidFill>
                <a:latin typeface="Poppins Light Bold"/>
              </a:rPr>
              <a:t>9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95447" y="4495074"/>
            <a:ext cx="175887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spc="441">
                <a:solidFill>
                  <a:srgbClr val="000000"/>
                </a:solidFill>
                <a:latin typeface="Poppins Light Bold"/>
              </a:rPr>
              <a:t>27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348258" y="5008789"/>
            <a:ext cx="20962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spc="441">
                <a:solidFill>
                  <a:srgbClr val="000000"/>
                </a:solidFill>
                <a:latin typeface="Poppins Light Bold"/>
              </a:rPr>
              <a:t>12</a:t>
            </a:r>
          </a:p>
        </p:txBody>
      </p:sp>
      <p:grpSp>
        <p:nvGrpSpPr>
          <p:cNvPr id="34" name="Group 34"/>
          <p:cNvGrpSpPr/>
          <p:nvPr/>
        </p:nvGrpSpPr>
        <p:grpSpPr>
          <a:xfrm rot="972260">
            <a:off x="8019534" y="8553823"/>
            <a:ext cx="849857" cy="1012180"/>
            <a:chOff x="0" y="0"/>
            <a:chExt cx="6350000" cy="7562850"/>
          </a:xfrm>
        </p:grpSpPr>
        <p:sp>
          <p:nvSpPr>
            <p:cNvPr id="35" name="Freeform 35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pic>
        <p:nvPicPr>
          <p:cNvPr id="38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881658" y="8909195"/>
            <a:ext cx="755285" cy="755285"/>
          </a:xfrm>
          <a:prstGeom prst="rect">
            <a:avLst/>
          </a:prstGeom>
        </p:spPr>
      </p:pic>
      <p:pic>
        <p:nvPicPr>
          <p:cNvPr id="39" name="Picture 41">
            <a:extLst>
              <a:ext uri="{FF2B5EF4-FFF2-40B4-BE49-F238E27FC236}">
                <a16:creationId xmlns:a16="http://schemas.microsoft.com/office/drawing/2014/main" id="{4E9A994D-B2B2-493A-B75C-E60CBEAED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7432440" y="10934700"/>
            <a:ext cx="755285" cy="755285"/>
          </a:xfrm>
          <a:prstGeom prst="rect">
            <a:avLst/>
          </a:prstGeom>
        </p:spPr>
      </p:pic>
      <p:sp>
        <p:nvSpPr>
          <p:cNvPr id="41" name="TextBox 2">
            <a:extLst>
              <a:ext uri="{FF2B5EF4-FFF2-40B4-BE49-F238E27FC236}">
                <a16:creationId xmlns:a16="http://schemas.microsoft.com/office/drawing/2014/main" id="{E6F8490A-9F4D-443B-8043-1EB22BED451A}"/>
              </a:ext>
            </a:extLst>
          </p:cNvPr>
          <p:cNvSpPr txBox="1"/>
          <p:nvPr/>
        </p:nvSpPr>
        <p:spPr>
          <a:xfrm>
            <a:off x="4922252" y="-1809609"/>
            <a:ext cx="10358661" cy="688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6600" spc="441" dirty="0">
                <a:solidFill>
                  <a:srgbClr val="2D14F4"/>
                </a:solidFill>
                <a:latin typeface="Arista Pro SemiBold Bold"/>
              </a:rPr>
              <a:t>НЕТ ПРАВИЛ = ХАОС</a:t>
            </a:r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55067DE4-4A4E-4298-8D85-F00E352C66C9}"/>
              </a:ext>
            </a:extLst>
          </p:cNvPr>
          <p:cNvSpPr txBox="1"/>
          <p:nvPr/>
        </p:nvSpPr>
        <p:spPr>
          <a:xfrm>
            <a:off x="-5054287" y="2274288"/>
            <a:ext cx="4191000" cy="73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ЗАКАЗЧИК ХОЧЕТ ЧТО-ТО, </a:t>
            </a:r>
          </a:p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НЕ ЗНАЯ ЧТО</a:t>
            </a:r>
          </a:p>
        </p:txBody>
      </p:sp>
      <p:sp>
        <p:nvSpPr>
          <p:cNvPr id="43" name="TextBox 30">
            <a:extLst>
              <a:ext uri="{FF2B5EF4-FFF2-40B4-BE49-F238E27FC236}">
                <a16:creationId xmlns:a16="http://schemas.microsoft.com/office/drawing/2014/main" id="{CFEEBF72-F228-4F83-9BA7-46AEADAF4A1A}"/>
              </a:ext>
            </a:extLst>
          </p:cNvPr>
          <p:cNvSpPr txBox="1"/>
          <p:nvPr/>
        </p:nvSpPr>
        <p:spPr>
          <a:xfrm>
            <a:off x="6826334" y="11266429"/>
            <a:ext cx="4191000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ИСПОЛНИТЕЛЬ ПОСТОЯННО </a:t>
            </a:r>
          </a:p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ВНОСИТ ПРАВКИ</a:t>
            </a:r>
          </a:p>
        </p:txBody>
      </p:sp>
      <p:sp>
        <p:nvSpPr>
          <p:cNvPr id="44" name="TextBox 30">
            <a:extLst>
              <a:ext uri="{FF2B5EF4-FFF2-40B4-BE49-F238E27FC236}">
                <a16:creationId xmlns:a16="http://schemas.microsoft.com/office/drawing/2014/main" id="{AD93EC8C-78FA-47A9-B174-772D0CD00DDA}"/>
              </a:ext>
            </a:extLst>
          </p:cNvPr>
          <p:cNvSpPr txBox="1"/>
          <p:nvPr/>
        </p:nvSpPr>
        <p:spPr>
          <a:xfrm>
            <a:off x="19431000" y="2941551"/>
            <a:ext cx="4191000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ЗАКОНЧ</a:t>
            </a: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ИВАЮТСЯ</a:t>
            </a: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 ДЕНЬГИ</a:t>
            </a:r>
          </a:p>
          <a:p>
            <a:pPr algn="ctr">
              <a:lnSpc>
                <a:spcPts val="2940"/>
              </a:lnSpc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ИЛИ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ТЕРПЕНИЕ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07669" y="892333"/>
            <a:ext cx="10358661" cy="688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6600" spc="441" dirty="0">
                <a:solidFill>
                  <a:srgbClr val="2D14F4"/>
                </a:solidFill>
                <a:latin typeface="Arista Pro SemiBold Bold"/>
              </a:rPr>
              <a:t>НЕТ ПРАВИЛ = ХАОС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75721"/>
            <a:ext cx="8271706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28700" y="8760964"/>
            <a:ext cx="8271706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endParaRPr/>
          </a:p>
        </p:txBody>
      </p:sp>
      <p:sp>
        <p:nvSpPr>
          <p:cNvPr id="30" name="TextBox 30"/>
          <p:cNvSpPr txBox="1"/>
          <p:nvPr/>
        </p:nvSpPr>
        <p:spPr>
          <a:xfrm>
            <a:off x="12973154" y="3017286"/>
            <a:ext cx="4191000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ЗАК</a:t>
            </a: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А</a:t>
            </a: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НЧ</a:t>
            </a: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ИВАЮТСЯ</a:t>
            </a: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 ДЕНЬГИ</a:t>
            </a:r>
          </a:p>
          <a:p>
            <a:pPr algn="ctr">
              <a:lnSpc>
                <a:spcPts val="2940"/>
              </a:lnSpc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ИЛИ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spc="273" dirty="0">
                <a:solidFill>
                  <a:srgbClr val="2D14F4"/>
                </a:solidFill>
                <a:latin typeface="Aristotelica Pro Bold"/>
              </a:rPr>
              <a:t>ТЕРПЕНИЕ</a:t>
            </a: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273415"/>
            <a:ext cx="755285" cy="755285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6DDD413F-21C5-4112-9C7E-852E18E07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0" y="4076700"/>
            <a:ext cx="4962525" cy="5486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5548F750-DAEA-41F8-9B04-FB1FAD159B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9920" y="4670742"/>
            <a:ext cx="8048625" cy="5667375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9CDDED3-CAEE-4631-B4C9-D352C8BA76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080250" y="2926928"/>
            <a:ext cx="5877622" cy="4762500"/>
          </a:xfrm>
          <a:prstGeom prst="rect">
            <a:avLst/>
          </a:prstGeom>
        </p:spPr>
      </p:pic>
      <p:sp>
        <p:nvSpPr>
          <p:cNvPr id="67" name="TextBox 30">
            <a:extLst>
              <a:ext uri="{FF2B5EF4-FFF2-40B4-BE49-F238E27FC236}">
                <a16:creationId xmlns:a16="http://schemas.microsoft.com/office/drawing/2014/main" id="{8B64E3BE-0300-4F8F-9314-1C9FE7EFEEAE}"/>
              </a:ext>
            </a:extLst>
          </p:cNvPr>
          <p:cNvSpPr txBox="1"/>
          <p:nvPr/>
        </p:nvSpPr>
        <p:spPr>
          <a:xfrm>
            <a:off x="0" y="2285675"/>
            <a:ext cx="4191000" cy="73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ЗАКАЗЧИК ХОЧЕТ ЧТО-ТО, </a:t>
            </a:r>
          </a:p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НЕ ЗНАЯ ЧТО</a:t>
            </a:r>
          </a:p>
        </p:txBody>
      </p:sp>
      <p:sp>
        <p:nvSpPr>
          <p:cNvPr id="68" name="TextBox 30">
            <a:extLst>
              <a:ext uri="{FF2B5EF4-FFF2-40B4-BE49-F238E27FC236}">
                <a16:creationId xmlns:a16="http://schemas.microsoft.com/office/drawing/2014/main" id="{0F76025D-2F81-4AF9-9B32-4B5A25A1780C}"/>
              </a:ext>
            </a:extLst>
          </p:cNvPr>
          <p:cNvSpPr txBox="1"/>
          <p:nvPr/>
        </p:nvSpPr>
        <p:spPr>
          <a:xfrm>
            <a:off x="6096000" y="2877246"/>
            <a:ext cx="4191000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ИСПОЛНИТЕЛЬ ПОСТОЯННО </a:t>
            </a:r>
          </a:p>
          <a:p>
            <a:pPr algn="ctr">
              <a:lnSpc>
                <a:spcPts val="2940"/>
              </a:lnSpc>
            </a:pPr>
            <a:r>
              <a:rPr lang="ru-RU" sz="2100" spc="273" dirty="0">
                <a:solidFill>
                  <a:srgbClr val="2D14F4"/>
                </a:solidFill>
                <a:latin typeface="Aristotelica Pro Bold"/>
              </a:rPr>
              <a:t>ВНОСИТ ПРАВКИ</a:t>
            </a:r>
          </a:p>
        </p:txBody>
      </p:sp>
      <p:sp>
        <p:nvSpPr>
          <p:cNvPr id="70" name="TextBox 2">
            <a:extLst>
              <a:ext uri="{FF2B5EF4-FFF2-40B4-BE49-F238E27FC236}">
                <a16:creationId xmlns:a16="http://schemas.microsoft.com/office/drawing/2014/main" id="{05E371E4-8646-444C-B9B6-4F9342516D4B}"/>
              </a:ext>
            </a:extLst>
          </p:cNvPr>
          <p:cNvSpPr txBox="1"/>
          <p:nvPr/>
        </p:nvSpPr>
        <p:spPr>
          <a:xfrm>
            <a:off x="1892769" y="-1232620"/>
            <a:ext cx="14815273" cy="688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6600" spc="441" dirty="0">
                <a:solidFill>
                  <a:srgbClr val="2D14F4"/>
                </a:solidFill>
                <a:latin typeface="Arista Pro SemiBold Bold"/>
              </a:rPr>
              <a:t>МНОГО ПРАВИЛ = БЮРОКРАТИЯ</a:t>
            </a:r>
            <a:endParaRPr lang="en-US" sz="6600" spc="441" dirty="0">
              <a:solidFill>
                <a:srgbClr val="2D14F4"/>
              </a:solidFill>
              <a:latin typeface="Arista Pro SemiBold Bold"/>
            </a:endParaRP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ED1C935B-CCBE-4EAD-9B1A-14D0EFCD1F33}"/>
              </a:ext>
            </a:extLst>
          </p:cNvPr>
          <p:cNvGrpSpPr/>
          <p:nvPr/>
        </p:nvGrpSpPr>
        <p:grpSpPr>
          <a:xfrm>
            <a:off x="-17405146" y="2285675"/>
            <a:ext cx="16755832" cy="3271968"/>
            <a:chOff x="304800" y="2206500"/>
            <a:chExt cx="16755832" cy="3271968"/>
          </a:xfrm>
        </p:grpSpPr>
        <p:sp>
          <p:nvSpPr>
            <p:cNvPr id="78" name="TextBox 33">
              <a:extLst>
                <a:ext uri="{FF2B5EF4-FFF2-40B4-BE49-F238E27FC236}">
                  <a16:creationId xmlns:a16="http://schemas.microsoft.com/office/drawing/2014/main" id="{4B6CF464-63C5-4FFC-83CF-E2A62D6888B6}"/>
                </a:ext>
              </a:extLst>
            </p:cNvPr>
            <p:cNvSpPr txBox="1"/>
            <p:nvPr/>
          </p:nvSpPr>
          <p:spPr>
            <a:xfrm>
              <a:off x="304800" y="2206500"/>
              <a:ext cx="3624576" cy="198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ЗАКАЗЧИК ДАЕТ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spc="363" dirty="0">
                  <a:solidFill>
                    <a:srgbClr val="2D14F4"/>
                  </a:solidFill>
                  <a:latin typeface="Aristotelica Pro Bold"/>
                </a:rPr>
                <a:t>ТЕХ. ЗАДАНИЕ</a:t>
              </a: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,</a:t>
              </a: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ЗАКЛЮЧАЕТ КОНТРАКТ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  <p:sp>
          <p:nvSpPr>
            <p:cNvPr id="79" name="TextBox 33">
              <a:extLst>
                <a:ext uri="{FF2B5EF4-FFF2-40B4-BE49-F238E27FC236}">
                  <a16:creationId xmlns:a16="http://schemas.microsoft.com/office/drawing/2014/main" id="{7E0C51DF-FBBD-4B66-877F-BDF28DCBC273}"/>
                </a:ext>
              </a:extLst>
            </p:cNvPr>
            <p:cNvSpPr txBox="1"/>
            <p:nvPr/>
          </p:nvSpPr>
          <p:spPr>
            <a:xfrm>
              <a:off x="6236872" y="2650197"/>
              <a:ext cx="3624576" cy="198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ДОЛГИЕ ПРАВКИ</a:t>
              </a: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ИЗ-ЗА СЛОЖИВШЕЙСЯ СИСТЕМЫ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  <p:sp>
          <p:nvSpPr>
            <p:cNvPr id="80" name="TextBox 33">
              <a:extLst>
                <a:ext uri="{FF2B5EF4-FFF2-40B4-BE49-F238E27FC236}">
                  <a16:creationId xmlns:a16="http://schemas.microsoft.com/office/drawing/2014/main" id="{C92ED88B-2F9A-4287-8CD9-4431DC80319B}"/>
                </a:ext>
              </a:extLst>
            </p:cNvPr>
            <p:cNvSpPr txBox="1"/>
            <p:nvPr/>
          </p:nvSpPr>
          <p:spPr>
            <a:xfrm>
              <a:off x="12777196" y="2995096"/>
              <a:ext cx="4283436" cy="24833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ПРОДУКТ ВЫПОЛНЕН СОГЛАСНО ТЗ, НО АКТУАЛЬНОСТЬ ПОД ВОПРОСОМ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FA474B5D-368C-442E-A7E2-B6D00EAC815D}"/>
              </a:ext>
            </a:extLst>
          </p:cNvPr>
          <p:cNvSpPr/>
          <p:nvPr/>
        </p:nvSpPr>
        <p:spPr>
          <a:xfrm>
            <a:off x="-14038" y="-43834"/>
            <a:ext cx="18302038" cy="10330833"/>
          </a:xfrm>
          <a:prstGeom prst="rect">
            <a:avLst/>
          </a:prstGeom>
          <a:solidFill>
            <a:srgbClr val="FF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1028700" y="1675721"/>
            <a:ext cx="8271706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28700" y="8760964"/>
            <a:ext cx="8271706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endParaRPr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273415"/>
            <a:ext cx="755285" cy="755285"/>
          </a:xfrm>
          <a:prstGeom prst="rect">
            <a:avLst/>
          </a:prstGeom>
        </p:spPr>
      </p:pic>
      <p:sp>
        <p:nvSpPr>
          <p:cNvPr id="60" name="TextBox 2">
            <a:extLst>
              <a:ext uri="{FF2B5EF4-FFF2-40B4-BE49-F238E27FC236}">
                <a16:creationId xmlns:a16="http://schemas.microsoft.com/office/drawing/2014/main" id="{EAD616A1-9CD8-418D-AB3E-561F2CBE3EDF}"/>
              </a:ext>
            </a:extLst>
          </p:cNvPr>
          <p:cNvSpPr txBox="1"/>
          <p:nvPr/>
        </p:nvSpPr>
        <p:spPr>
          <a:xfrm>
            <a:off x="1736363" y="678899"/>
            <a:ext cx="14815273" cy="688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6600" spc="441" dirty="0">
                <a:solidFill>
                  <a:srgbClr val="2D14F4"/>
                </a:solidFill>
                <a:latin typeface="Arista Pro SemiBold Bold"/>
              </a:rPr>
              <a:t>МНОГО ПРАВИЛ = БЮРОКРАТИЯ</a:t>
            </a:r>
            <a:endParaRPr lang="en-US" sz="6600" spc="441" dirty="0">
              <a:solidFill>
                <a:srgbClr val="2D14F4"/>
              </a:solidFill>
              <a:latin typeface="Arista Pro SemiBold Bold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FB5169E-F60B-417E-ADBA-034A9C95C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783459" y="4236782"/>
            <a:ext cx="6269859" cy="6059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17E297B-6B80-4D71-A683-CBE191067F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53201" y="4877608"/>
            <a:ext cx="5181600" cy="443580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96C4D38-0C3E-4329-BCCA-A18967D1E1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534800" y="5298326"/>
            <a:ext cx="6522621" cy="4950573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B96550E5-56F7-43ED-B1D0-90DA8AA0105C}"/>
              </a:ext>
            </a:extLst>
          </p:cNvPr>
          <p:cNvGrpSpPr/>
          <p:nvPr/>
        </p:nvGrpSpPr>
        <p:grpSpPr>
          <a:xfrm>
            <a:off x="304800" y="2206500"/>
            <a:ext cx="16755832" cy="3271968"/>
            <a:chOff x="304800" y="2206500"/>
            <a:chExt cx="16755832" cy="3271968"/>
          </a:xfrm>
        </p:grpSpPr>
        <p:sp>
          <p:nvSpPr>
            <p:cNvPr id="33" name="TextBox 33"/>
            <p:cNvSpPr txBox="1"/>
            <p:nvPr/>
          </p:nvSpPr>
          <p:spPr>
            <a:xfrm>
              <a:off x="304800" y="2206500"/>
              <a:ext cx="3624576" cy="198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ЗАКАЗЧИК ДАЕТ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spc="363" dirty="0">
                  <a:solidFill>
                    <a:srgbClr val="2D14F4"/>
                  </a:solidFill>
                  <a:latin typeface="Aristotelica Pro Bold"/>
                </a:rPr>
                <a:t>ТЕХ. ЗАДАНИЕ</a:t>
              </a: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,</a:t>
              </a: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ЗАКЛЮЧАЕТ КОНТРАКТ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  <p:sp>
          <p:nvSpPr>
            <p:cNvPr id="64" name="TextBox 33">
              <a:extLst>
                <a:ext uri="{FF2B5EF4-FFF2-40B4-BE49-F238E27FC236}">
                  <a16:creationId xmlns:a16="http://schemas.microsoft.com/office/drawing/2014/main" id="{74C25216-D6D4-4A09-8228-37AB0086717C}"/>
                </a:ext>
              </a:extLst>
            </p:cNvPr>
            <p:cNvSpPr txBox="1"/>
            <p:nvPr/>
          </p:nvSpPr>
          <p:spPr>
            <a:xfrm>
              <a:off x="6236872" y="2650197"/>
              <a:ext cx="3624576" cy="198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ДОЛГИЕ ПРАВКИ</a:t>
              </a: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ИЗ-ЗА СЛОЖИВШЕЙСЯ СИСТЕМЫ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  <p:sp>
          <p:nvSpPr>
            <p:cNvPr id="67" name="TextBox 33">
              <a:extLst>
                <a:ext uri="{FF2B5EF4-FFF2-40B4-BE49-F238E27FC236}">
                  <a16:creationId xmlns:a16="http://schemas.microsoft.com/office/drawing/2014/main" id="{25412344-8648-4F8B-851C-0B3AB13B5CB6}"/>
                </a:ext>
              </a:extLst>
            </p:cNvPr>
            <p:cNvSpPr txBox="1"/>
            <p:nvPr/>
          </p:nvSpPr>
          <p:spPr>
            <a:xfrm>
              <a:off x="12777196" y="2995096"/>
              <a:ext cx="4283436" cy="24833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ru-RU" sz="2799" spc="363" dirty="0">
                  <a:solidFill>
                    <a:srgbClr val="2D14F4"/>
                  </a:solidFill>
                  <a:latin typeface="Aristotelica Pro Bold"/>
                </a:rPr>
                <a:t>ПРОДУКТ ВЫПОЛНЕН СОГЛАСНО ТЗ, НО АКТУАЛЬНОСТЬ ПОД ВОПРОСОМ</a:t>
              </a:r>
              <a:endParaRPr lang="en-US" sz="2799" spc="363" dirty="0">
                <a:solidFill>
                  <a:srgbClr val="2D14F4"/>
                </a:solidFill>
                <a:latin typeface="Aristotelica Pro Bold"/>
              </a:endParaRPr>
            </a:p>
          </p:txBody>
        </p:sp>
      </p:grpSp>
      <p:sp>
        <p:nvSpPr>
          <p:cNvPr id="71" name="TextBox 17">
            <a:extLst>
              <a:ext uri="{FF2B5EF4-FFF2-40B4-BE49-F238E27FC236}">
                <a16:creationId xmlns:a16="http://schemas.microsoft.com/office/drawing/2014/main" id="{242B2732-CDA9-4242-B03C-1EFBB46CCBA5}"/>
              </a:ext>
            </a:extLst>
          </p:cNvPr>
          <p:cNvSpPr txBox="1"/>
          <p:nvPr/>
        </p:nvSpPr>
        <p:spPr>
          <a:xfrm>
            <a:off x="2703872" y="-1776995"/>
            <a:ext cx="12866218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50"/>
              </a:lnSpc>
              <a:spcBef>
                <a:spcPct val="0"/>
              </a:spcBef>
            </a:pPr>
            <a:r>
              <a:rPr lang="en-US" sz="6600" u="none" spc="195" dirty="0">
                <a:solidFill>
                  <a:srgbClr val="2D14F4"/>
                </a:solidFill>
                <a:latin typeface="Aristotelica Pro Bold"/>
              </a:rPr>
              <a:t>AGILE = ЧТО-ТО ПОСЕРЕДИНЕ</a:t>
            </a:r>
          </a:p>
        </p:txBody>
      </p:sp>
      <p:sp>
        <p:nvSpPr>
          <p:cNvPr id="72" name="TextBox 23">
            <a:extLst>
              <a:ext uri="{FF2B5EF4-FFF2-40B4-BE49-F238E27FC236}">
                <a16:creationId xmlns:a16="http://schemas.microsoft.com/office/drawing/2014/main" id="{1EBE89BD-FD9D-4D7A-9087-CBCA67EA37D0}"/>
              </a:ext>
            </a:extLst>
          </p:cNvPr>
          <p:cNvSpPr txBox="1"/>
          <p:nvPr/>
        </p:nvSpPr>
        <p:spPr>
          <a:xfrm>
            <a:off x="-4450380" y="5346226"/>
            <a:ext cx="2978468" cy="1471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ПОПЫТАЛИСЬ ПОНЯТЬ ЗАКАЗЧИКА</a:t>
            </a:r>
            <a:endParaRPr lang="en-US" sz="2799" spc="363" dirty="0">
              <a:solidFill>
                <a:srgbClr val="2D14F4"/>
              </a:solidFill>
              <a:latin typeface="Arista Pro SemiBold Bold"/>
            </a:endParaRPr>
          </a:p>
        </p:txBody>
      </p:sp>
      <p:sp>
        <p:nvSpPr>
          <p:cNvPr id="73" name="TextBox 19">
            <a:extLst>
              <a:ext uri="{FF2B5EF4-FFF2-40B4-BE49-F238E27FC236}">
                <a16:creationId xmlns:a16="http://schemas.microsoft.com/office/drawing/2014/main" id="{A997A78D-457F-4E7A-BD84-951F06F5C411}"/>
              </a:ext>
            </a:extLst>
          </p:cNvPr>
          <p:cNvSpPr txBox="1"/>
          <p:nvPr/>
        </p:nvSpPr>
        <p:spPr>
          <a:xfrm>
            <a:off x="2703872" y="11506909"/>
            <a:ext cx="3121453" cy="1788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ПОКАЗАЛИ</a:t>
            </a:r>
          </a:p>
          <a:p>
            <a:pPr algn="ctr"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РЕЗУЛЬТАТ</a:t>
            </a:r>
          </a:p>
          <a:p>
            <a:pPr algn="ctr">
              <a:lnSpc>
                <a:spcPts val="4759"/>
              </a:lnSpc>
            </a:pPr>
            <a:endParaRPr lang="en-US" sz="2800" spc="441" dirty="0">
              <a:solidFill>
                <a:srgbClr val="2D14F4"/>
              </a:solidFill>
              <a:latin typeface="Arista Pro SemiBold Bold"/>
            </a:endParaRPr>
          </a:p>
        </p:txBody>
      </p:sp>
      <p:sp>
        <p:nvSpPr>
          <p:cNvPr id="74" name="TextBox 23">
            <a:extLst>
              <a:ext uri="{FF2B5EF4-FFF2-40B4-BE49-F238E27FC236}">
                <a16:creationId xmlns:a16="http://schemas.microsoft.com/office/drawing/2014/main" id="{C253312F-5744-4D48-BD7D-2F3035D7E30C}"/>
              </a:ext>
            </a:extLst>
          </p:cNvPr>
          <p:cNvSpPr txBox="1"/>
          <p:nvPr/>
        </p:nvSpPr>
        <p:spPr>
          <a:xfrm>
            <a:off x="18606838" y="1051235"/>
            <a:ext cx="2717847" cy="1471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ПОЛУЧИЛИ</a:t>
            </a:r>
          </a:p>
          <a:p>
            <a:pPr algn="ctr">
              <a:lnSpc>
                <a:spcPts val="3919"/>
              </a:lnSpc>
            </a:pPr>
            <a:r>
              <a:rPr lang="en-US" sz="2799" spc="363" dirty="0">
                <a:solidFill>
                  <a:srgbClr val="2D14F4"/>
                </a:solidFill>
                <a:latin typeface="Arista Pro SemiBold Bold"/>
              </a:rPr>
              <a:t>ОБРАТН</a:t>
            </a: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УЮ</a:t>
            </a:r>
            <a:r>
              <a:rPr lang="en-US" sz="2799" spc="363" dirty="0">
                <a:solidFill>
                  <a:srgbClr val="2D14F4"/>
                </a:solidFill>
                <a:latin typeface="Arista Pro SemiBold Bold"/>
              </a:rPr>
              <a:t> СВЯЗЬ</a:t>
            </a:r>
          </a:p>
        </p:txBody>
      </p:sp>
      <p:sp>
        <p:nvSpPr>
          <p:cNvPr id="75" name="TextBox 18">
            <a:extLst>
              <a:ext uri="{FF2B5EF4-FFF2-40B4-BE49-F238E27FC236}">
                <a16:creationId xmlns:a16="http://schemas.microsoft.com/office/drawing/2014/main" id="{CEB10236-C9B1-4915-AD4C-DB43125036ED}"/>
              </a:ext>
            </a:extLst>
          </p:cNvPr>
          <p:cNvSpPr txBox="1"/>
          <p:nvPr/>
        </p:nvSpPr>
        <p:spPr>
          <a:xfrm>
            <a:off x="16869368" y="11088728"/>
            <a:ext cx="2670144" cy="117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ПРОВЕЛИ</a:t>
            </a:r>
          </a:p>
          <a:p>
            <a:pPr>
              <a:lnSpc>
                <a:spcPts val="4759"/>
              </a:lnSpc>
            </a:pPr>
            <a:r>
              <a:rPr lang="en-US" sz="2800" spc="441" dirty="0">
                <a:solidFill>
                  <a:srgbClr val="2D14F4"/>
                </a:solidFill>
                <a:latin typeface="Arista Pro SemiBold Bold"/>
              </a:rPr>
              <a:t>СПРИНТ</a:t>
            </a:r>
          </a:p>
        </p:txBody>
      </p:sp>
    </p:spTree>
    <p:extLst>
      <p:ext uri="{BB962C8B-B14F-4D97-AF65-F5344CB8AC3E}">
        <p14:creationId xmlns:p14="http://schemas.microsoft.com/office/powerpoint/2010/main" val="2065810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9544069" y="6654137"/>
            <a:ext cx="1521081" cy="112006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567585" y="3657600"/>
            <a:ext cx="1497564" cy="113542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2438535" y="6654137"/>
            <a:ext cx="1521081" cy="112006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5595954" y="6654137"/>
            <a:ext cx="1521081" cy="112006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671238" y="3657600"/>
            <a:ext cx="1497564" cy="113542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5619470" y="3657600"/>
            <a:ext cx="1497564" cy="113542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8598873" y="6654137"/>
            <a:ext cx="1521081" cy="112006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749675" y="3657600"/>
            <a:ext cx="1497564" cy="1135426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28700" y="-262789"/>
            <a:ext cx="652513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2662858" y="461461"/>
            <a:ext cx="12866218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50"/>
              </a:lnSpc>
              <a:spcBef>
                <a:spcPct val="0"/>
              </a:spcBef>
            </a:pPr>
            <a:r>
              <a:rPr lang="en-US" sz="6600" u="none" spc="195" dirty="0">
                <a:solidFill>
                  <a:srgbClr val="2D14F4"/>
                </a:solidFill>
                <a:latin typeface="Aristotelica Pro Bold"/>
              </a:rPr>
              <a:t>AGILE = ЧТО-ТО ПОСЕРЕДИНЕ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83167" y="8282614"/>
            <a:ext cx="2670144" cy="117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ПРОВЕЛИ</a:t>
            </a:r>
          </a:p>
          <a:p>
            <a:pPr>
              <a:lnSpc>
                <a:spcPts val="4759"/>
              </a:lnSpc>
            </a:pPr>
            <a:r>
              <a:rPr lang="en-US" sz="2800" spc="441" dirty="0">
                <a:solidFill>
                  <a:srgbClr val="2D14F4"/>
                </a:solidFill>
                <a:latin typeface="Arista Pro SemiBold Bold"/>
              </a:rPr>
              <a:t>СПРИНТ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73766" y="4078224"/>
            <a:ext cx="3121453" cy="1788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ПОКАЗАЛИ</a:t>
            </a:r>
          </a:p>
          <a:p>
            <a:pPr algn="ctr">
              <a:lnSpc>
                <a:spcPts val="4759"/>
              </a:lnSpc>
            </a:pPr>
            <a:r>
              <a:rPr lang="ru-RU" sz="2800" spc="441" dirty="0">
                <a:solidFill>
                  <a:srgbClr val="2D14F4"/>
                </a:solidFill>
                <a:latin typeface="Arista Pro SemiBold Bold"/>
              </a:rPr>
              <a:t>РЕЗУЛЬТАТ</a:t>
            </a:r>
          </a:p>
          <a:p>
            <a:pPr algn="ctr">
              <a:lnSpc>
                <a:spcPts val="4759"/>
              </a:lnSpc>
            </a:pPr>
            <a:endParaRPr lang="en-US" sz="2800" spc="441" dirty="0">
              <a:solidFill>
                <a:srgbClr val="2D14F4"/>
              </a:solidFill>
              <a:latin typeface="Arista Pro SemiBold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5033181" y="8056352"/>
            <a:ext cx="2670144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400" spc="441">
                <a:solidFill>
                  <a:srgbClr val="2D14F4"/>
                </a:solidFill>
                <a:latin typeface="Arista Pro SemiBold Bold"/>
              </a:rPr>
              <a:t>СПРИНТ 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024341" y="8056352"/>
            <a:ext cx="2670144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400" spc="441">
                <a:solidFill>
                  <a:srgbClr val="2D14F4"/>
                </a:solidFill>
                <a:latin typeface="Arista Pro SemiBold Bold"/>
              </a:rPr>
              <a:t>СПРИНТ 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118654" y="5481228"/>
            <a:ext cx="2371910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u="none" spc="273">
                <a:solidFill>
                  <a:srgbClr val="2D14F4"/>
                </a:solidFill>
                <a:latin typeface="Arista Pro SemiBold Bold"/>
              </a:rPr>
              <a:t>ТАК ПОЙДЕТ?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7840" y="1887073"/>
            <a:ext cx="2717847" cy="1471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ПОЛУЧИЛИ</a:t>
            </a:r>
          </a:p>
          <a:p>
            <a:pPr algn="ctr">
              <a:lnSpc>
                <a:spcPts val="3919"/>
              </a:lnSpc>
            </a:pPr>
            <a:r>
              <a:rPr lang="en-US" sz="2799" spc="363" dirty="0">
                <a:solidFill>
                  <a:srgbClr val="2D14F4"/>
                </a:solidFill>
                <a:latin typeface="Arista Pro SemiBold Bold"/>
              </a:rPr>
              <a:t>ОБРАТН</a:t>
            </a: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УЮ</a:t>
            </a:r>
            <a:r>
              <a:rPr lang="en-US" sz="2799" spc="363" dirty="0">
                <a:solidFill>
                  <a:srgbClr val="2D14F4"/>
                </a:solidFill>
                <a:latin typeface="Arista Pro SemiBold Bold"/>
              </a:rPr>
              <a:t> СВЯЗЬ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868275" y="5357403"/>
            <a:ext cx="294823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spc="273">
                <a:solidFill>
                  <a:srgbClr val="2D14F4"/>
                </a:solidFill>
                <a:latin typeface="Arista Pro SemiBold Bold"/>
              </a:rPr>
              <a:t>ИСПРАВИЛИ И ДОБАВИЛИ</a:t>
            </a:r>
            <a:r>
              <a:rPr lang="en-US" sz="2100" u="none" spc="273">
                <a:solidFill>
                  <a:srgbClr val="2D14F4"/>
                </a:solidFill>
                <a:latin typeface="Arista Pro SemiBold Bold"/>
              </a:rPr>
              <a:t>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037245" y="2423795"/>
            <a:ext cx="271784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363">
                <a:solidFill>
                  <a:srgbClr val="2D14F4"/>
                </a:solidFill>
                <a:latin typeface="Arista Pro SemiBold Bold"/>
              </a:rPr>
              <a:t>ОБРАТНАЯ СВЯЗЬ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076109" y="5357403"/>
            <a:ext cx="294823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u="none" spc="273">
                <a:solidFill>
                  <a:srgbClr val="2D14F4"/>
                </a:solidFill>
                <a:latin typeface="Arista Pro SemiBold Bold"/>
              </a:rPr>
              <a:t>ИСПРАВИЛИ И ДОБАВИЛИ?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997571" y="2423795"/>
            <a:ext cx="271784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363">
                <a:solidFill>
                  <a:srgbClr val="2D14F4"/>
                </a:solidFill>
                <a:latin typeface="Arista Pro SemiBold Bold"/>
              </a:rPr>
              <a:t>ОБРАТНАЯ СВЯЗЬ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7909148" y="5357403"/>
            <a:ext cx="294823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spc="273">
                <a:solidFill>
                  <a:srgbClr val="2D14F4"/>
                </a:solidFill>
                <a:latin typeface="Arista Pro SemiBold Bold"/>
              </a:rPr>
              <a:t>ВЫ ТОЧНО ДОВОЛЬНЫ?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139534" y="2423795"/>
            <a:ext cx="271784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363">
                <a:solidFill>
                  <a:srgbClr val="2D14F4"/>
                </a:solidFill>
                <a:latin typeface="Arista Pro SemiBold Bold"/>
              </a:rPr>
              <a:t>ОБРАТНАЯ СВЯЗЬ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6078200" y="564719"/>
            <a:ext cx="1861424" cy="1087367"/>
          </a:xfrm>
          <a:prstGeom prst="rect">
            <a:avLst/>
          </a:prstGeom>
        </p:spPr>
      </p:pic>
      <p:sp>
        <p:nvSpPr>
          <p:cNvPr id="32" name="TextBox 3">
            <a:extLst>
              <a:ext uri="{FF2B5EF4-FFF2-40B4-BE49-F238E27FC236}">
                <a16:creationId xmlns:a16="http://schemas.microsoft.com/office/drawing/2014/main" id="{5CF0549E-3172-47AA-93CA-FE49CB35CA25}"/>
              </a:ext>
            </a:extLst>
          </p:cNvPr>
          <p:cNvSpPr txBox="1"/>
          <p:nvPr/>
        </p:nvSpPr>
        <p:spPr>
          <a:xfrm>
            <a:off x="2559073" y="-1843896"/>
            <a:ext cx="12641099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50"/>
              </a:lnSpc>
            </a:pPr>
            <a:r>
              <a:rPr lang="en-US" sz="6500" spc="195" dirty="0">
                <a:solidFill>
                  <a:srgbClr val="2D14F4"/>
                </a:solidFill>
                <a:latin typeface="Aristotelica Pro Bold"/>
              </a:rPr>
              <a:t>КАК AGILE</a:t>
            </a:r>
            <a:r>
              <a:rPr lang="en-US" sz="6500" spc="36" dirty="0">
                <a:solidFill>
                  <a:srgbClr val="2D14F4"/>
                </a:solidFill>
                <a:latin typeface="Aristotelica Pro Bold"/>
              </a:rPr>
              <a:t> ?</a:t>
            </a: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599C9790-BD99-4233-865B-EBE3F7103B3D}"/>
              </a:ext>
            </a:extLst>
          </p:cNvPr>
          <p:cNvSpPr txBox="1"/>
          <p:nvPr/>
        </p:nvSpPr>
        <p:spPr>
          <a:xfrm>
            <a:off x="2959936" y="11425655"/>
            <a:ext cx="14307582" cy="862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8" lvl="1" indent="-334644">
              <a:lnSpc>
                <a:spcPts val="4556"/>
              </a:lnSpc>
              <a:buFont typeface="Arial"/>
              <a:buChar char="•"/>
            </a:pP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ПОСТОЯННАЯ ОБРАТНАЯ СВЯЗЬ.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КЛИЕНТ НА КАЖДОМ ЭТАПЕ "ОК!".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А ЕСЛИ НЕ ОК - ДОПИЛИВАЕМ. И ТАК ДО УДОВЛЕТВОРЕНИЯ.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   2. СДАЧА ПРОЕКТА ПО ЧАСТЯМ.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ДЛЯ МИНИМИЗАЦИИ ЦЕНЫ ОШИБКИ.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3.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САМООРГАНИЗАЦИЯ УЧАСТНИКОВ ПРОЕКТА.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СОЗДАЙТЕ УСЛОВИЯ, ОБЕСПЕЧЬТЕ ПОДДЕРЖКУ И ПОЛНОСТЬЮ ДОВЕРЬТЕСЬ ИМ.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4.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ЛЕГКО ИЗМЕНЯЕМОЕ ТЗ.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ДЛЯ ОБЕСПЕЧЕНИЯ ЗАКАЗЧИКУ КОНКУРЕНТНОГО ПРЕИМУЩЕСТВА.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5. РАБОТАЮЩИЙ ПРОДУКТ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СЛЕДУЕТ ВЫПУСКАТЬ КАК МОЖНО ЧАЩЕ.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6.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ОБЩЕНИЕ НАИБОЛЕЕ ЭФФЕКТИВНЫМ СПОСОБОМ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КАК С ЗАКАЗЧИКОМ, ТАК И ВНУТРИ КОМАНДЫ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7.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ПРИРОСТ ЦЕННОСТИ ПРОДУКТА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- ЭТО ГЛАВНЫЙ ПОКАЗАТЕЛЬ ПРОГРЕССА.</a:t>
            </a:r>
          </a:p>
          <a:p>
            <a:pPr>
              <a:lnSpc>
                <a:spcPts val="4339"/>
              </a:lnSpc>
            </a:pPr>
            <a:endParaRPr lang="en-US" sz="3099" spc="198" dirty="0">
              <a:solidFill>
                <a:srgbClr val="2D14F4"/>
              </a:solidFill>
              <a:latin typeface="Aristotelica Pro"/>
            </a:endParaRPr>
          </a:p>
          <a:p>
            <a:pPr>
              <a:lnSpc>
                <a:spcPts val="5179"/>
              </a:lnSpc>
            </a:pPr>
            <a:endParaRPr lang="en-US" sz="3099" spc="198" dirty="0">
              <a:solidFill>
                <a:srgbClr val="2D14F4"/>
              </a:solidFill>
              <a:latin typeface="Aristotelica Pro"/>
            </a:endParaRPr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E3861F60-CF13-4B86-B6B6-001114448E6B}"/>
              </a:ext>
            </a:extLst>
          </p:cNvPr>
          <p:cNvSpPr txBox="1"/>
          <p:nvPr/>
        </p:nvSpPr>
        <p:spPr>
          <a:xfrm>
            <a:off x="1102511" y="5290640"/>
            <a:ext cx="2978468" cy="1471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ru-RU" sz="2799" spc="363" dirty="0">
                <a:solidFill>
                  <a:srgbClr val="2D14F4"/>
                </a:solidFill>
                <a:latin typeface="Arista Pro SemiBold Bold"/>
              </a:rPr>
              <a:t>ПОПЫТАЛИСЬ ПОНЯТЬ ЗАКАЗЧИКА</a:t>
            </a:r>
            <a:endParaRPr lang="en-US" sz="2799" spc="363" dirty="0">
              <a:solidFill>
                <a:srgbClr val="2D14F4"/>
              </a:solidFill>
              <a:latin typeface="Arista Pro SemiBold Bold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B8EB282-24B0-4B26-951B-A8370EBD5A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6087" y="7035308"/>
            <a:ext cx="3371899" cy="324011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15520DC-C412-4B0D-9763-D7491B221F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74483" y="5339143"/>
            <a:ext cx="4120021" cy="244164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A0D11B8-7A10-45EB-8F3B-BB56ABED74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93787" y="3429000"/>
            <a:ext cx="4404993" cy="288384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1EFD33F-662B-4C94-B70D-082AAE2A02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239232" y="7392622"/>
            <a:ext cx="5275141" cy="2882799"/>
          </a:xfrm>
          <a:prstGeom prst="rect">
            <a:avLst/>
          </a:prstGeom>
        </p:spPr>
      </p:pic>
      <p:sp>
        <p:nvSpPr>
          <p:cNvPr id="45" name="Стрелка: изогнутая 44">
            <a:extLst>
              <a:ext uri="{FF2B5EF4-FFF2-40B4-BE49-F238E27FC236}">
                <a16:creationId xmlns:a16="http://schemas.microsoft.com/office/drawing/2014/main" id="{094C065D-0DD7-4FE9-8074-557BC8B7D800}"/>
              </a:ext>
            </a:extLst>
          </p:cNvPr>
          <p:cNvSpPr/>
          <p:nvPr/>
        </p:nvSpPr>
        <p:spPr>
          <a:xfrm rot="712749">
            <a:off x="7595686" y="2505744"/>
            <a:ext cx="1356861" cy="1448335"/>
          </a:xfrm>
          <a:prstGeom prst="bentArrow">
            <a:avLst>
              <a:gd name="adj1" fmla="val 17913"/>
              <a:gd name="adj2" fmla="val 25000"/>
              <a:gd name="adj3" fmla="val 25000"/>
              <a:gd name="adj4" fmla="val 75000"/>
            </a:avLst>
          </a:prstGeom>
          <a:solidFill>
            <a:srgbClr val="5A45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Стрелка: изогнутая 45">
            <a:extLst>
              <a:ext uri="{FF2B5EF4-FFF2-40B4-BE49-F238E27FC236}">
                <a16:creationId xmlns:a16="http://schemas.microsoft.com/office/drawing/2014/main" id="{1004E6AC-C0B8-4E28-B339-712D93F4D8F1}"/>
              </a:ext>
            </a:extLst>
          </p:cNvPr>
          <p:cNvSpPr/>
          <p:nvPr/>
        </p:nvSpPr>
        <p:spPr>
          <a:xfrm rot="6295313">
            <a:off x="13609197" y="5677317"/>
            <a:ext cx="1356861" cy="1448335"/>
          </a:xfrm>
          <a:prstGeom prst="bentArrow">
            <a:avLst>
              <a:gd name="adj1" fmla="val 17913"/>
              <a:gd name="adj2" fmla="val 25000"/>
              <a:gd name="adj3" fmla="val 25000"/>
              <a:gd name="adj4" fmla="val 75000"/>
            </a:avLst>
          </a:prstGeom>
          <a:solidFill>
            <a:srgbClr val="5A45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Стрелка: изогнутая 46">
            <a:extLst>
              <a:ext uri="{FF2B5EF4-FFF2-40B4-BE49-F238E27FC236}">
                <a16:creationId xmlns:a16="http://schemas.microsoft.com/office/drawing/2014/main" id="{59859687-E245-43E4-94B6-8819348E6BD2}"/>
              </a:ext>
            </a:extLst>
          </p:cNvPr>
          <p:cNvSpPr/>
          <p:nvPr/>
        </p:nvSpPr>
        <p:spPr>
          <a:xfrm rot="16463627">
            <a:off x="7142059" y="8187038"/>
            <a:ext cx="1356861" cy="1448335"/>
          </a:xfrm>
          <a:prstGeom prst="bentArrow">
            <a:avLst>
              <a:gd name="adj1" fmla="val 17913"/>
              <a:gd name="adj2" fmla="val 25000"/>
              <a:gd name="adj3" fmla="val 25000"/>
              <a:gd name="adj4" fmla="val 75000"/>
            </a:avLst>
          </a:prstGeom>
          <a:solidFill>
            <a:srgbClr val="5A45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Стрелка: изогнутая 47">
            <a:extLst>
              <a:ext uri="{FF2B5EF4-FFF2-40B4-BE49-F238E27FC236}">
                <a16:creationId xmlns:a16="http://schemas.microsoft.com/office/drawing/2014/main" id="{7CD1DD56-190F-4F75-873F-5AC1B42B1759}"/>
              </a:ext>
            </a:extLst>
          </p:cNvPr>
          <p:cNvSpPr/>
          <p:nvPr/>
        </p:nvSpPr>
        <p:spPr>
          <a:xfrm rot="1052110">
            <a:off x="3581602" y="3948983"/>
            <a:ext cx="1356861" cy="1448335"/>
          </a:xfrm>
          <a:prstGeom prst="bentArrow">
            <a:avLst>
              <a:gd name="adj1" fmla="val 17913"/>
              <a:gd name="adj2" fmla="val 25000"/>
              <a:gd name="adj3" fmla="val 25000"/>
              <a:gd name="adj4" fmla="val 75000"/>
            </a:avLst>
          </a:prstGeom>
          <a:solidFill>
            <a:srgbClr val="5A45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S">
            <a:extLst>
              <a:ext uri="{FF2B5EF4-FFF2-40B4-BE49-F238E27FC236}">
                <a16:creationId xmlns:a16="http://schemas.microsoft.com/office/drawing/2014/main" id="{D4C2F604-9C48-4BE0-A537-1C2A10A28FDD}"/>
              </a:ext>
            </a:extLst>
          </p:cNvPr>
          <p:cNvSpPr/>
          <p:nvPr/>
        </p:nvSpPr>
        <p:spPr>
          <a:xfrm rot="5400000">
            <a:off x="10841392" y="3410829"/>
            <a:ext cx="8144499" cy="4572052"/>
          </a:xfrm>
          <a:prstGeom prst="rect">
            <a:avLst/>
          </a:prstGeom>
          <a:solidFill>
            <a:srgbClr val="5271FF"/>
          </a:solidFill>
        </p:spPr>
      </p:sp>
      <p:sp>
        <p:nvSpPr>
          <p:cNvPr id="2" name="AutoShape 2"/>
          <p:cNvSpPr/>
          <p:nvPr/>
        </p:nvSpPr>
        <p:spPr>
          <a:xfrm>
            <a:off x="1028700" y="1519238"/>
            <a:ext cx="16230600" cy="8249867"/>
          </a:xfrm>
          <a:prstGeom prst="rect">
            <a:avLst/>
          </a:prstGeom>
          <a:solidFill>
            <a:srgbClr val="FFE7E7"/>
          </a:solidFill>
        </p:spPr>
      </p:sp>
      <p:sp>
        <p:nvSpPr>
          <p:cNvPr id="3" name="TextBox 3"/>
          <p:cNvSpPr txBox="1"/>
          <p:nvPr/>
        </p:nvSpPr>
        <p:spPr>
          <a:xfrm>
            <a:off x="2680242" y="179475"/>
            <a:ext cx="12641099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50"/>
              </a:lnSpc>
            </a:pPr>
            <a:r>
              <a:rPr lang="en-US" sz="6500" spc="195" dirty="0">
                <a:solidFill>
                  <a:srgbClr val="2D14F4"/>
                </a:solidFill>
                <a:latin typeface="Aristotelica Pro Bold"/>
              </a:rPr>
              <a:t>КАК AGILE</a:t>
            </a:r>
            <a:r>
              <a:rPr lang="en-US" sz="6500" spc="36" dirty="0">
                <a:solidFill>
                  <a:srgbClr val="2D14F4"/>
                </a:solidFill>
                <a:latin typeface="Aristotelica Pro Bold"/>
              </a:rPr>
              <a:t> ?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1141595"/>
            <a:ext cx="755285" cy="75528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-268406" y="1028700"/>
            <a:ext cx="1861424" cy="108736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858935" y="1634553"/>
            <a:ext cx="14307582" cy="862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8" lvl="1" indent="-334644">
              <a:lnSpc>
                <a:spcPts val="4556"/>
              </a:lnSpc>
              <a:buFont typeface="Arial"/>
              <a:buChar char="•"/>
            </a:pP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ПОСТОЯННАЯ ОБРАТНАЯ СВЯЗЬ.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КЛИЕНТ НА КАЖДОМ ЭТАПЕ "ОК!".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А ЕСЛИ НЕ ОК - ДОПИЛИВАЕМ. И ТАК ДО УДОВЛЕТВОРЕНИЯ.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   2. СДАЧА ПРОЕКТА ПО ЧАСТЯМ.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ДЛЯ МИНИМИЗАЦИИ ЦЕНЫ ОШИБКИ.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3.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САМООРГАНИЗАЦИЯ УЧАСТНИКОВ ПРОЕКТА.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СОЗДАЙТЕ УСЛОВИЯ, ОБЕСПЕЧЬТЕ ПОДДЕРЖКУ И ПОЛНОСТЬЮ ДОВЕРЬТЕСЬ ИМ.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4.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ЛЕГКО ИЗМЕНЯЕМОЕ ТЗ.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ДЛЯ ОБЕСПЕЧЕНИЯ ЗАКАЗЧИКУ КОНКУРЕНТНОГО ПРЕИМУЩЕСТВА.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5. РАБОТАЮЩИЙ ПРОДУКТ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СЛЕДУЕТ ВЫПУСКАТЬ КАК МОЖНО ЧАЩЕ.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6.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ОБЩЕНИЕ НАИБОЛЕЕ ЭФФЕКТИВНЫМ СПОСОБОМ 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КАК С ЗАКАЗЧИКОМ, ТАК И ВНУТРИ КОМАНДЫ</a:t>
            </a:r>
          </a:p>
          <a:p>
            <a:pPr>
              <a:lnSpc>
                <a:spcPts val="4556"/>
              </a:lnSpc>
            </a:pP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 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7.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3099" spc="198" dirty="0">
                <a:solidFill>
                  <a:srgbClr val="2D14F4"/>
                </a:solidFill>
                <a:latin typeface="Aristotelica Pro Bold"/>
              </a:rPr>
              <a:t>ПРИРОСТ ЦЕННОСТИ ПРОДУКТА</a:t>
            </a:r>
            <a:r>
              <a:rPr lang="en-US" sz="3099" spc="198" dirty="0">
                <a:solidFill>
                  <a:srgbClr val="2D14F4"/>
                </a:solidFill>
                <a:latin typeface="Aristotelica Pro"/>
              </a:rPr>
              <a:t> - ЭТО ГЛАВНЫЙ ПОКАЗАТЕЛЬ ПРОГРЕССА.</a:t>
            </a:r>
          </a:p>
          <a:p>
            <a:pPr>
              <a:lnSpc>
                <a:spcPts val="4339"/>
              </a:lnSpc>
            </a:pPr>
            <a:endParaRPr lang="en-US" sz="3099" spc="198" dirty="0">
              <a:solidFill>
                <a:srgbClr val="2D14F4"/>
              </a:solidFill>
              <a:latin typeface="Aristotelica Pro"/>
            </a:endParaRPr>
          </a:p>
          <a:p>
            <a:pPr>
              <a:lnSpc>
                <a:spcPts val="5179"/>
              </a:lnSpc>
            </a:pPr>
            <a:endParaRPr lang="en-US" sz="3099" spc="198" dirty="0">
              <a:solidFill>
                <a:srgbClr val="2D14F4"/>
              </a:solidFill>
              <a:latin typeface="Aristotelica Pr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E55E89D-0083-445B-AD24-CCCD2FD6EB90}"/>
              </a:ext>
            </a:extLst>
          </p:cNvPr>
          <p:cNvSpPr txBox="1"/>
          <p:nvPr/>
        </p:nvSpPr>
        <p:spPr>
          <a:xfrm>
            <a:off x="-7317002" y="1028700"/>
            <a:ext cx="6661121" cy="3102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3"/>
              </a:lnSpc>
            </a:pP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Сколько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платят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тем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,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кто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использует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Agile?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CAF37E7-1999-48DF-AF96-FF6A32868475}"/>
              </a:ext>
            </a:extLst>
          </p:cNvPr>
          <p:cNvSpPr txBox="1"/>
          <p:nvPr/>
        </p:nvSpPr>
        <p:spPr>
          <a:xfrm>
            <a:off x="-7253790" y="6858916"/>
            <a:ext cx="4821229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545454"/>
                </a:solidFill>
                <a:latin typeface="Aristotelica Pro Cond. Bold"/>
              </a:rPr>
              <a:t>Данные по Москве</a:t>
            </a:r>
          </a:p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545454"/>
                </a:solidFill>
                <a:latin typeface="Aristotelica Pro Cond."/>
              </a:rPr>
              <a:t>Срез за период </a:t>
            </a:r>
            <a:r>
              <a:rPr lang="en-US" sz="2899" spc="376">
                <a:solidFill>
                  <a:srgbClr val="545454"/>
                </a:solidFill>
                <a:latin typeface="Aristotelica Pro Cond. Bold"/>
              </a:rPr>
              <a:t>01.04.2022 - 27.04.2022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D01D641-B548-47CE-9BC8-8A40ABF4BA75}"/>
              </a:ext>
            </a:extLst>
          </p:cNvPr>
          <p:cNvSpPr txBox="1"/>
          <p:nvPr/>
        </p:nvSpPr>
        <p:spPr>
          <a:xfrm>
            <a:off x="8969541" y="-7247520"/>
            <a:ext cx="7912117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 dirty="0">
                <a:solidFill>
                  <a:srgbClr val="2D14F4"/>
                </a:solidFill>
                <a:latin typeface="Arista Pro SemiBold"/>
              </a:rPr>
              <a:t>PROJECT MANAGER</a:t>
            </a:r>
            <a:r>
              <a:rPr lang="en-US" sz="2899" spc="376" dirty="0">
                <a:solidFill>
                  <a:srgbClr val="2D14F4"/>
                </a:solidFill>
                <a:latin typeface="Arista Pro SemiBold Bold"/>
              </a:rPr>
              <a:t>- 200 000 РУБ.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DABE64B-1D39-41FE-BF75-CC729CFF6B2E}"/>
              </a:ext>
            </a:extLst>
          </p:cNvPr>
          <p:cNvSpPr txBox="1"/>
          <p:nvPr/>
        </p:nvSpPr>
        <p:spPr>
          <a:xfrm>
            <a:off x="8969541" y="-6797304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на</a:t>
            </a:r>
            <a:r>
              <a:rPr lang="en-US" sz="2399" u="none" spc="23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основе</a:t>
            </a:r>
            <a:r>
              <a:rPr lang="en-US" sz="2399" u="none" spc="23" dirty="0">
                <a:solidFill>
                  <a:srgbClr val="2D14F4"/>
                </a:solidFill>
                <a:latin typeface="Aristotelica Pro"/>
              </a:rPr>
              <a:t> 1122 </a:t>
            </a: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зарплат</a:t>
            </a:r>
            <a:endParaRPr lang="en-US" sz="2399" u="none" spc="23" dirty="0">
              <a:solidFill>
                <a:srgbClr val="2D14F4"/>
              </a:solidFill>
              <a:latin typeface="Aristotelica Pro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C1E1D4C6-F9A5-43AE-9831-EFFEF636123E}"/>
              </a:ext>
            </a:extLst>
          </p:cNvPr>
          <p:cNvSpPr txBox="1"/>
          <p:nvPr/>
        </p:nvSpPr>
        <p:spPr>
          <a:xfrm>
            <a:off x="8963306" y="-5995308"/>
            <a:ext cx="7912117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PRODUCT OWNER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- 212 000 РУБ.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1EE26ACD-914A-4B8B-814D-BCCDDBC1B894}"/>
              </a:ext>
            </a:extLst>
          </p:cNvPr>
          <p:cNvSpPr txBox="1"/>
          <p:nvPr/>
        </p:nvSpPr>
        <p:spPr>
          <a:xfrm>
            <a:off x="8969541" y="-4743096"/>
            <a:ext cx="6270378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059"/>
              </a:lnSpc>
              <a:spcBef>
                <a:spcPct val="0"/>
              </a:spcBef>
            </a:pPr>
            <a:r>
              <a:rPr lang="en-US" sz="2899" u="none" spc="376">
                <a:solidFill>
                  <a:srgbClr val="2D14F4"/>
                </a:solidFill>
                <a:latin typeface="Arista Pro SemiBold"/>
              </a:rPr>
              <a:t>SCRUM MASTER - </a:t>
            </a:r>
            <a:r>
              <a:rPr lang="en-US" sz="2899" u="none" spc="376">
                <a:solidFill>
                  <a:srgbClr val="2D14F4"/>
                </a:solidFill>
                <a:latin typeface="Arista Pro SemiBold Bold"/>
              </a:rPr>
              <a:t>217 400 РУБ.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2CC5C1C-6F17-43D9-81FB-3BAEEADD5995}"/>
              </a:ext>
            </a:extLst>
          </p:cNvPr>
          <p:cNvSpPr txBox="1"/>
          <p:nvPr/>
        </p:nvSpPr>
        <p:spPr>
          <a:xfrm>
            <a:off x="8969541" y="-3490884"/>
            <a:ext cx="6751290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BUSINESS ANALYST - 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112 000 РУБ</a:t>
            </a: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.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00B5C36B-7D97-4B5F-AE4B-36B9CA76EBFD}"/>
              </a:ext>
            </a:extLst>
          </p:cNvPr>
          <p:cNvSpPr txBox="1"/>
          <p:nvPr/>
        </p:nvSpPr>
        <p:spPr>
          <a:xfrm>
            <a:off x="8969541" y="-2238673"/>
            <a:ext cx="6455420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SYSTEM ANALYST - 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173 200 РУБ.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F5AB47AD-2618-4880-97BE-7AA19FD56C8E}"/>
              </a:ext>
            </a:extLst>
          </p:cNvPr>
          <p:cNvSpPr txBox="1"/>
          <p:nvPr/>
        </p:nvSpPr>
        <p:spPr>
          <a:xfrm>
            <a:off x="8957071" y="-5545092"/>
            <a:ext cx="4301009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основе 249 зарплат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0554FE1A-8EBD-4465-A977-9A986D883FE9}"/>
              </a:ext>
            </a:extLst>
          </p:cNvPr>
          <p:cNvSpPr txBox="1"/>
          <p:nvPr/>
        </p:nvSpPr>
        <p:spPr>
          <a:xfrm>
            <a:off x="8957071" y="-4302508"/>
            <a:ext cx="4301009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основе 42 зарплат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3999DD9F-30A4-400A-80B2-EF99A5012CFC}"/>
              </a:ext>
            </a:extLst>
          </p:cNvPr>
          <p:cNvSpPr txBox="1"/>
          <p:nvPr/>
        </p:nvSpPr>
        <p:spPr>
          <a:xfrm>
            <a:off x="8999324" y="-2988519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315 зарплат 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D695A6C0-CC4D-4BD0-A6D8-5F8C05EE1A72}"/>
              </a:ext>
            </a:extLst>
          </p:cNvPr>
          <p:cNvSpPr txBox="1"/>
          <p:nvPr/>
        </p:nvSpPr>
        <p:spPr>
          <a:xfrm>
            <a:off x="8969541" y="-1788457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149 зарплат 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D0FCA2A7-0E6C-4145-99AA-CA4CD1CEC79A}"/>
              </a:ext>
            </a:extLst>
          </p:cNvPr>
          <p:cNvSpPr txBox="1"/>
          <p:nvPr/>
        </p:nvSpPr>
        <p:spPr>
          <a:xfrm>
            <a:off x="8999324" y="-1058712"/>
            <a:ext cx="6387852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UX / UI DESIGNER - 1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55 000 РУБ.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CAEB9BF4-C20E-4087-B348-5C2828E5304F}"/>
              </a:ext>
            </a:extLst>
          </p:cNvPr>
          <p:cNvSpPr txBox="1"/>
          <p:nvPr/>
        </p:nvSpPr>
        <p:spPr>
          <a:xfrm>
            <a:off x="8999324" y="-608497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61 зарплат </a:t>
            </a:r>
          </a:p>
        </p:txBody>
      </p:sp>
      <p:grpSp>
        <p:nvGrpSpPr>
          <p:cNvPr id="23" name="!sq">
            <a:extLst>
              <a:ext uri="{FF2B5EF4-FFF2-40B4-BE49-F238E27FC236}">
                <a16:creationId xmlns:a16="http://schemas.microsoft.com/office/drawing/2014/main" id="{1588C4B4-E9C2-4241-AD5F-A2E7D2200984}"/>
              </a:ext>
            </a:extLst>
          </p:cNvPr>
          <p:cNvGrpSpPr/>
          <p:nvPr/>
        </p:nvGrpSpPr>
        <p:grpSpPr>
          <a:xfrm rot="4717517">
            <a:off x="13335742" y="12443035"/>
            <a:ext cx="3441772" cy="4099152"/>
            <a:chOff x="0" y="0"/>
            <a:chExt cx="6350000" cy="756285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1A3F15BA-7DF5-4C5B-8616-F68BB16AF63C}"/>
                </a:ext>
              </a:extLst>
            </p:cNvPr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9CA1A424-7381-45AC-A7F2-4363B831A5C9}"/>
                </a:ext>
              </a:extLst>
            </p:cNvPr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AA89AE27-75AE-495E-AF29-6A6DCDF5369D}"/>
                </a:ext>
              </a:extLst>
            </p:cNvPr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5843304"/>
            <a:ext cx="5932314" cy="3552765"/>
          </a:xfrm>
          <a:prstGeom prst="rect">
            <a:avLst/>
          </a:prstGeom>
          <a:solidFill>
            <a:srgbClr val="FFE7E7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686363"/>
            <a:ext cx="755285" cy="755285"/>
          </a:xfrm>
          <a:prstGeom prst="rect">
            <a:avLst/>
          </a:prstGeom>
        </p:spPr>
      </p:pic>
      <p:sp>
        <p:nvSpPr>
          <p:cNvPr id="5" name="BS"/>
          <p:cNvSpPr/>
          <p:nvPr/>
        </p:nvSpPr>
        <p:spPr>
          <a:xfrm>
            <a:off x="570625" y="686363"/>
            <a:ext cx="7695180" cy="4572052"/>
          </a:xfrm>
          <a:prstGeom prst="rect">
            <a:avLst/>
          </a:prstGeom>
          <a:solidFill>
            <a:srgbClr val="5271FF"/>
          </a:solidFill>
        </p:spPr>
      </p:sp>
      <p:sp>
        <p:nvSpPr>
          <p:cNvPr id="6" name="TextBox 6"/>
          <p:cNvSpPr txBox="1"/>
          <p:nvPr/>
        </p:nvSpPr>
        <p:spPr>
          <a:xfrm>
            <a:off x="1299121" y="987805"/>
            <a:ext cx="6661121" cy="3102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3"/>
              </a:lnSpc>
            </a:pP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Сколько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платят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тем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,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кто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</a:t>
            </a:r>
            <a:r>
              <a:rPr lang="en-US" sz="6769" spc="203" dirty="0" err="1">
                <a:solidFill>
                  <a:srgbClr val="FFFFFF"/>
                </a:solidFill>
                <a:latin typeface="Aristotelica Pro Cond. Bold Italics"/>
              </a:rPr>
              <a:t>использует</a:t>
            </a:r>
            <a:r>
              <a:rPr lang="en-US" sz="6769" spc="203" dirty="0">
                <a:solidFill>
                  <a:srgbClr val="FFFFFF"/>
                </a:solidFill>
                <a:latin typeface="Aristotelica Pro Cond. Bold Italics"/>
              </a:rPr>
              <a:t> Agile?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73543" y="987805"/>
            <a:ext cx="7912117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 dirty="0">
                <a:solidFill>
                  <a:srgbClr val="2D14F4"/>
                </a:solidFill>
                <a:latin typeface="Arista Pro SemiBold"/>
              </a:rPr>
              <a:t>PROJECT MANAGER</a:t>
            </a:r>
            <a:r>
              <a:rPr lang="en-US" sz="2899" spc="376" dirty="0">
                <a:solidFill>
                  <a:srgbClr val="2D14F4"/>
                </a:solidFill>
                <a:latin typeface="Arista Pro SemiBold Bold"/>
              </a:rPr>
              <a:t>- 200 000 РУБ.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673543" y="1438021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на</a:t>
            </a:r>
            <a:r>
              <a:rPr lang="en-US" sz="2399" u="none" spc="23" dirty="0">
                <a:solidFill>
                  <a:srgbClr val="2D14F4"/>
                </a:solidFill>
                <a:latin typeface="Aristotelica Pro"/>
              </a:rPr>
              <a:t> </a:t>
            </a: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основе</a:t>
            </a:r>
            <a:r>
              <a:rPr lang="en-US" sz="2399" u="none" spc="23" dirty="0">
                <a:solidFill>
                  <a:srgbClr val="2D14F4"/>
                </a:solidFill>
                <a:latin typeface="Aristotelica Pro"/>
              </a:rPr>
              <a:t> 1122 </a:t>
            </a:r>
            <a:r>
              <a:rPr lang="en-US" sz="2399" u="none" spc="23" dirty="0" err="1">
                <a:solidFill>
                  <a:srgbClr val="2D14F4"/>
                </a:solidFill>
                <a:latin typeface="Aristotelica Pro"/>
              </a:rPr>
              <a:t>зарплат</a:t>
            </a:r>
            <a:endParaRPr lang="en-US" sz="2399" u="none" spc="23" dirty="0">
              <a:solidFill>
                <a:srgbClr val="2D14F4"/>
              </a:solidFill>
              <a:latin typeface="Aristotelica Pro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6328588" y="4037782"/>
            <a:ext cx="1861424" cy="1087367"/>
          </a:xfrm>
          <a:prstGeom prst="rect">
            <a:avLst/>
          </a:prstGeom>
        </p:spPr>
      </p:pic>
      <p:grpSp>
        <p:nvGrpSpPr>
          <p:cNvPr id="10" name="!sq"/>
          <p:cNvGrpSpPr/>
          <p:nvPr/>
        </p:nvGrpSpPr>
        <p:grpSpPr>
          <a:xfrm rot="972260">
            <a:off x="11098752" y="8752210"/>
            <a:ext cx="849858" cy="1012179"/>
            <a:chOff x="-1" y="2"/>
            <a:chExt cx="6350006" cy="7562846"/>
          </a:xfrm>
        </p:grpSpPr>
        <p:sp>
          <p:nvSpPr>
            <p:cNvPr id="11" name="Freeform 11"/>
            <p:cNvSpPr/>
            <p:nvPr/>
          </p:nvSpPr>
          <p:spPr>
            <a:xfrm>
              <a:off x="3" y="1925320"/>
              <a:ext cx="3175003" cy="5637528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175001" y="1925317"/>
              <a:ext cx="3175004" cy="5637528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F5B0F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-1" y="2"/>
              <a:ext cx="6350000" cy="3850637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E374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667308" y="2240017"/>
            <a:ext cx="7912117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PRODUCT OWNER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- 212 000 РУБ.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73543" y="3492229"/>
            <a:ext cx="6270378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059"/>
              </a:lnSpc>
              <a:spcBef>
                <a:spcPct val="0"/>
              </a:spcBef>
            </a:pPr>
            <a:r>
              <a:rPr lang="en-US" sz="2899" u="none" spc="376">
                <a:solidFill>
                  <a:srgbClr val="2D14F4"/>
                </a:solidFill>
                <a:latin typeface="Arista Pro SemiBold"/>
              </a:rPr>
              <a:t>SCRUM MASTER - </a:t>
            </a:r>
            <a:r>
              <a:rPr lang="en-US" sz="2899" u="none" spc="376">
                <a:solidFill>
                  <a:srgbClr val="2D14F4"/>
                </a:solidFill>
                <a:latin typeface="Arista Pro SemiBold Bold"/>
              </a:rPr>
              <a:t>217 400 РУБ.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73543" y="4744441"/>
            <a:ext cx="6751290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BUSINESS ANALYST - 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112 000 РУБ</a:t>
            </a: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73543" y="5996652"/>
            <a:ext cx="6455420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SYSTEM ANALYST - 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173 200 РУБ.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61073" y="2690233"/>
            <a:ext cx="4301009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основе 249 зарплат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61073" y="3932817"/>
            <a:ext cx="4301009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основе 42 зарплат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03326" y="5246806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315 зарплат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73543" y="6446868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149 зарплат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62333" y="6818021"/>
            <a:ext cx="4821229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545454"/>
                </a:solidFill>
                <a:latin typeface="Aristotelica Pro Cond. Bold"/>
              </a:rPr>
              <a:t>Данные по Москве</a:t>
            </a:r>
          </a:p>
          <a:p>
            <a:pPr>
              <a:lnSpc>
                <a:spcPts val="4059"/>
              </a:lnSpc>
            </a:pPr>
            <a:r>
              <a:rPr lang="en-US" sz="2899" spc="376">
                <a:solidFill>
                  <a:srgbClr val="545454"/>
                </a:solidFill>
                <a:latin typeface="Aristotelica Pro Cond."/>
              </a:rPr>
              <a:t>Срез за период </a:t>
            </a:r>
            <a:r>
              <a:rPr lang="en-US" sz="2899" spc="376">
                <a:solidFill>
                  <a:srgbClr val="545454"/>
                </a:solidFill>
                <a:latin typeface="Aristotelica Pro Cond. Bold"/>
              </a:rPr>
              <a:t>01.04.2022 - 27.04.2022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03326" y="7176613"/>
            <a:ext cx="6387852" cy="5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spc="376">
                <a:solidFill>
                  <a:srgbClr val="2D14F4"/>
                </a:solidFill>
                <a:latin typeface="Arista Pro SemiBold"/>
              </a:rPr>
              <a:t>UX / UI DESIGNER - 1</a:t>
            </a:r>
            <a:r>
              <a:rPr lang="en-US" sz="2899" spc="376">
                <a:solidFill>
                  <a:srgbClr val="2D14F4"/>
                </a:solidFill>
                <a:latin typeface="Arista Pro SemiBold Bold"/>
              </a:rPr>
              <a:t>55 000 РУБ.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03326" y="7626828"/>
            <a:ext cx="4288540" cy="42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399" spc="23">
                <a:solidFill>
                  <a:srgbClr val="2D14F4"/>
                </a:solidFill>
                <a:latin typeface="Aristotelica Pro"/>
              </a:rPr>
              <a:t>на </a:t>
            </a:r>
            <a:r>
              <a:rPr lang="en-US" sz="2399" u="none" spc="23">
                <a:solidFill>
                  <a:srgbClr val="2D14F4"/>
                </a:solidFill>
                <a:latin typeface="Aristotelica Pro"/>
              </a:rPr>
              <a:t>основе 61 зарплат </a:t>
            </a:r>
          </a:p>
        </p:txBody>
      </p:sp>
      <p:grpSp>
        <p:nvGrpSpPr>
          <p:cNvPr id="25" name="Group 17">
            <a:extLst>
              <a:ext uri="{FF2B5EF4-FFF2-40B4-BE49-F238E27FC236}">
                <a16:creationId xmlns:a16="http://schemas.microsoft.com/office/drawing/2014/main" id="{589D97D7-0976-4CC2-BE58-0CACA5558166}"/>
              </a:ext>
            </a:extLst>
          </p:cNvPr>
          <p:cNvGrpSpPr/>
          <p:nvPr/>
        </p:nvGrpSpPr>
        <p:grpSpPr>
          <a:xfrm>
            <a:off x="-6736962" y="987805"/>
            <a:ext cx="5595058" cy="1089968"/>
            <a:chOff x="0" y="0"/>
            <a:chExt cx="7460077" cy="1453290"/>
          </a:xfrm>
        </p:grpSpPr>
        <p:sp>
          <p:nvSpPr>
            <p:cNvPr id="26" name="TextBox 18">
              <a:extLst>
                <a:ext uri="{FF2B5EF4-FFF2-40B4-BE49-F238E27FC236}">
                  <a16:creationId xmlns:a16="http://schemas.microsoft.com/office/drawing/2014/main" id="{01A48FBC-E8A9-477F-8626-FB14554CEF9C}"/>
                </a:ext>
              </a:extLst>
            </p:cNvPr>
            <p:cNvSpPr txBox="1"/>
            <p:nvPr/>
          </p:nvSpPr>
          <p:spPr>
            <a:xfrm>
              <a:off x="0" y="-66675"/>
              <a:ext cx="746007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 dirty="0">
                  <a:solidFill>
                    <a:srgbClr val="2D14F4"/>
                  </a:solidFill>
                  <a:latin typeface="Poppins Medium Bold"/>
                </a:rPr>
                <a:t>ДОСТУПНЫЙ AGILE</a:t>
              </a: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220AA173-0615-40BD-9DFB-D0407D575C73}"/>
                </a:ext>
              </a:extLst>
            </p:cNvPr>
            <p:cNvSpPr txBox="1"/>
            <p:nvPr/>
          </p:nvSpPr>
          <p:spPr>
            <a:xfrm>
              <a:off x="0" y="869090"/>
              <a:ext cx="746007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8" name="Group 20">
            <a:extLst>
              <a:ext uri="{FF2B5EF4-FFF2-40B4-BE49-F238E27FC236}">
                <a16:creationId xmlns:a16="http://schemas.microsoft.com/office/drawing/2014/main" id="{DBD7E05D-3619-49A3-B8C3-BD48DCACE8ED}"/>
              </a:ext>
            </a:extLst>
          </p:cNvPr>
          <p:cNvGrpSpPr/>
          <p:nvPr/>
        </p:nvGrpSpPr>
        <p:grpSpPr>
          <a:xfrm>
            <a:off x="-6736962" y="3679585"/>
            <a:ext cx="5803805" cy="1089968"/>
            <a:chOff x="0" y="0"/>
            <a:chExt cx="7738407" cy="1453290"/>
          </a:xfrm>
        </p:grpSpPr>
        <p:sp>
          <p:nvSpPr>
            <p:cNvPr id="29" name="TextBox 21">
              <a:extLst>
                <a:ext uri="{FF2B5EF4-FFF2-40B4-BE49-F238E27FC236}">
                  <a16:creationId xmlns:a16="http://schemas.microsoft.com/office/drawing/2014/main" id="{EF1CD253-5B89-49F4-A9F0-1506DD151154}"/>
                </a:ext>
              </a:extLst>
            </p:cNvPr>
            <p:cNvSpPr txBox="1"/>
            <p:nvPr/>
          </p:nvSpPr>
          <p:spPr>
            <a:xfrm>
              <a:off x="0" y="-66675"/>
              <a:ext cx="773840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 dirty="0">
                  <a:solidFill>
                    <a:srgbClr val="2D14F4"/>
                  </a:solidFill>
                  <a:latin typeface="Poppins Medium Bold"/>
                </a:rPr>
                <a:t>МОЛОДОЙ AGILE</a:t>
              </a:r>
            </a:p>
          </p:txBody>
        </p:sp>
        <p:sp>
          <p:nvSpPr>
            <p:cNvPr id="30" name="TextBox 22">
              <a:extLst>
                <a:ext uri="{FF2B5EF4-FFF2-40B4-BE49-F238E27FC236}">
                  <a16:creationId xmlns:a16="http://schemas.microsoft.com/office/drawing/2014/main" id="{A7474752-2127-42A7-B979-0863683D40BC}"/>
                </a:ext>
              </a:extLst>
            </p:cNvPr>
            <p:cNvSpPr txBox="1"/>
            <p:nvPr/>
          </p:nvSpPr>
          <p:spPr>
            <a:xfrm>
              <a:off x="0" y="869090"/>
              <a:ext cx="773840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1" name="Group 23">
            <a:extLst>
              <a:ext uri="{FF2B5EF4-FFF2-40B4-BE49-F238E27FC236}">
                <a16:creationId xmlns:a16="http://schemas.microsoft.com/office/drawing/2014/main" id="{D64D1B17-B889-4DCA-9E98-D749C53C7493}"/>
              </a:ext>
            </a:extLst>
          </p:cNvPr>
          <p:cNvGrpSpPr/>
          <p:nvPr/>
        </p:nvGrpSpPr>
        <p:grpSpPr>
          <a:xfrm>
            <a:off x="-6736962" y="6147190"/>
            <a:ext cx="5803805" cy="1089968"/>
            <a:chOff x="0" y="0"/>
            <a:chExt cx="7738407" cy="1453290"/>
          </a:xfrm>
        </p:grpSpPr>
        <p:sp>
          <p:nvSpPr>
            <p:cNvPr id="32" name="TextBox 24">
              <a:extLst>
                <a:ext uri="{FF2B5EF4-FFF2-40B4-BE49-F238E27FC236}">
                  <a16:creationId xmlns:a16="http://schemas.microsoft.com/office/drawing/2014/main" id="{0BD50273-35B0-45C0-810F-BF4869FB5917}"/>
                </a:ext>
              </a:extLst>
            </p:cNvPr>
            <p:cNvSpPr txBox="1"/>
            <p:nvPr/>
          </p:nvSpPr>
          <p:spPr>
            <a:xfrm>
              <a:off x="0" y="-66675"/>
              <a:ext cx="773840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>
                  <a:solidFill>
                    <a:srgbClr val="2D14F4"/>
                  </a:solidFill>
                  <a:latin typeface="Poppins Medium Bold"/>
                </a:rPr>
                <a:t>ПРИМЕНИМЫЙ AGILE</a:t>
              </a:r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7A8F5ED1-95F6-4571-900C-3E0C28154DC1}"/>
                </a:ext>
              </a:extLst>
            </p:cNvPr>
            <p:cNvSpPr txBox="1"/>
            <p:nvPr/>
          </p:nvSpPr>
          <p:spPr>
            <a:xfrm>
              <a:off x="0" y="869090"/>
              <a:ext cx="773840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4" name="Group 26">
            <a:extLst>
              <a:ext uri="{FF2B5EF4-FFF2-40B4-BE49-F238E27FC236}">
                <a16:creationId xmlns:a16="http://schemas.microsoft.com/office/drawing/2014/main" id="{926D34B2-4672-4A41-A5B5-4F63E5996E41}"/>
              </a:ext>
            </a:extLst>
          </p:cNvPr>
          <p:cNvGrpSpPr/>
          <p:nvPr/>
        </p:nvGrpSpPr>
        <p:grpSpPr>
          <a:xfrm>
            <a:off x="-6736962" y="7909594"/>
            <a:ext cx="7033094" cy="1761163"/>
            <a:chOff x="0" y="0"/>
            <a:chExt cx="9377459" cy="2348217"/>
          </a:xfrm>
        </p:grpSpPr>
        <p:sp>
          <p:nvSpPr>
            <p:cNvPr id="35" name="TextBox 27">
              <a:extLst>
                <a:ext uri="{FF2B5EF4-FFF2-40B4-BE49-F238E27FC236}">
                  <a16:creationId xmlns:a16="http://schemas.microsoft.com/office/drawing/2014/main" id="{DE77C0E3-DA81-4E66-9314-E59DFF0B77BD}"/>
                </a:ext>
              </a:extLst>
            </p:cNvPr>
            <p:cNvSpPr txBox="1"/>
            <p:nvPr/>
          </p:nvSpPr>
          <p:spPr>
            <a:xfrm>
              <a:off x="0" y="-66675"/>
              <a:ext cx="9377459" cy="164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40"/>
                </a:lnSpc>
              </a:pPr>
              <a:r>
                <a:rPr lang="en-US" sz="3600" spc="359">
                  <a:solidFill>
                    <a:srgbClr val="2D14F4"/>
                  </a:solidFill>
                  <a:latin typeface="Poppins Medium Bold"/>
                </a:rPr>
                <a:t>100K AGILE-СПЕЦИАЛИСТОВ К 2027</a:t>
              </a:r>
            </a:p>
          </p:txBody>
        </p:sp>
        <p:sp>
          <p:nvSpPr>
            <p:cNvPr id="36" name="TextBox 28">
              <a:extLst>
                <a:ext uri="{FF2B5EF4-FFF2-40B4-BE49-F238E27FC236}">
                  <a16:creationId xmlns:a16="http://schemas.microsoft.com/office/drawing/2014/main" id="{44EFD11A-D4A9-4789-B0D0-B32E1B37A2FA}"/>
                </a:ext>
              </a:extLst>
            </p:cNvPr>
            <p:cNvSpPr txBox="1"/>
            <p:nvPr/>
          </p:nvSpPr>
          <p:spPr>
            <a:xfrm>
              <a:off x="0" y="1764017"/>
              <a:ext cx="9377459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sp>
        <p:nvSpPr>
          <p:cNvPr id="37" name="TextBox 16">
            <a:extLst>
              <a:ext uri="{FF2B5EF4-FFF2-40B4-BE49-F238E27FC236}">
                <a16:creationId xmlns:a16="http://schemas.microsoft.com/office/drawing/2014/main" id="{FCD94602-C2EF-4CC4-9DCB-20436B187583}"/>
              </a:ext>
            </a:extLst>
          </p:cNvPr>
          <p:cNvSpPr txBox="1"/>
          <p:nvPr/>
        </p:nvSpPr>
        <p:spPr>
          <a:xfrm>
            <a:off x="10358142" y="-2950686"/>
            <a:ext cx="6919711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9"/>
              </a:lnSpc>
            </a:pPr>
            <a:r>
              <a:rPr lang="en-US" sz="7499" spc="224" dirty="0" err="1">
                <a:solidFill>
                  <a:srgbClr val="2D14F4"/>
                </a:solidFill>
                <a:latin typeface="Poppins Medium Italics"/>
              </a:rPr>
              <a:t>Миссия</a:t>
            </a:r>
            <a:r>
              <a:rPr lang="en-US" sz="7499" spc="224" dirty="0">
                <a:solidFill>
                  <a:srgbClr val="2D14F4"/>
                </a:solidFill>
                <a:latin typeface="Poppins Medium Bold Italics"/>
              </a:rPr>
              <a:t> </a:t>
            </a:r>
          </a:p>
          <a:p>
            <a:pPr algn="r">
              <a:lnSpc>
                <a:spcPts val="8999"/>
              </a:lnSpc>
            </a:pPr>
            <a:r>
              <a:rPr lang="en-US" sz="7499" spc="224" dirty="0">
                <a:solidFill>
                  <a:srgbClr val="2D14F4"/>
                </a:solidFill>
                <a:latin typeface="Poppins Medium Bold Italics"/>
              </a:rPr>
              <a:t>Agile Club</a:t>
            </a:r>
          </a:p>
        </p:txBody>
      </p:sp>
      <p:grpSp>
        <p:nvGrpSpPr>
          <p:cNvPr id="38" name="палка1">
            <a:extLst>
              <a:ext uri="{FF2B5EF4-FFF2-40B4-BE49-F238E27FC236}">
                <a16:creationId xmlns:a16="http://schemas.microsoft.com/office/drawing/2014/main" id="{CBFC0A7F-01ED-49A7-87CF-471A3F2B99E4}"/>
              </a:ext>
            </a:extLst>
          </p:cNvPr>
          <p:cNvGrpSpPr/>
          <p:nvPr/>
        </p:nvGrpSpPr>
        <p:grpSpPr>
          <a:xfrm rot="16200000">
            <a:off x="-1134943" y="1028700"/>
            <a:ext cx="1686255" cy="483168"/>
            <a:chOff x="0" y="0"/>
            <a:chExt cx="1772920" cy="508000"/>
          </a:xfrm>
        </p:grpSpPr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A67C45FB-83DD-459E-9FD0-35FF274E42C9}"/>
                </a:ext>
              </a:extLst>
            </p:cNvPr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7494561C-FDDC-418E-8699-B50748865049}"/>
                </a:ext>
              </a:extLst>
            </p:cNvPr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  <p:grpSp>
        <p:nvGrpSpPr>
          <p:cNvPr id="41" name="палка2">
            <a:extLst>
              <a:ext uri="{FF2B5EF4-FFF2-40B4-BE49-F238E27FC236}">
                <a16:creationId xmlns:a16="http://schemas.microsoft.com/office/drawing/2014/main" id="{21427CC7-1DD2-474F-90A9-C8CB1B284A56}"/>
              </a:ext>
            </a:extLst>
          </p:cNvPr>
          <p:cNvGrpSpPr/>
          <p:nvPr/>
        </p:nvGrpSpPr>
        <p:grpSpPr>
          <a:xfrm rot="16200000">
            <a:off x="-1134943" y="3720480"/>
            <a:ext cx="1686255" cy="483168"/>
            <a:chOff x="0" y="0"/>
            <a:chExt cx="1772920" cy="508000"/>
          </a:xfrm>
        </p:grpSpPr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975C4812-D10D-4F18-9C41-7A2505F3C55A}"/>
                </a:ext>
              </a:extLst>
            </p:cNvPr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8D2F1C39-B396-4209-BD0D-3DC4B8F294C5}"/>
                </a:ext>
              </a:extLst>
            </p:cNvPr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  <p:grpSp>
        <p:nvGrpSpPr>
          <p:cNvPr id="44" name="палка3">
            <a:extLst>
              <a:ext uri="{FF2B5EF4-FFF2-40B4-BE49-F238E27FC236}">
                <a16:creationId xmlns:a16="http://schemas.microsoft.com/office/drawing/2014/main" id="{B95E855F-56A0-41FE-A194-FD524E7C5234}"/>
              </a:ext>
            </a:extLst>
          </p:cNvPr>
          <p:cNvGrpSpPr/>
          <p:nvPr/>
        </p:nvGrpSpPr>
        <p:grpSpPr>
          <a:xfrm rot="16200000">
            <a:off x="-1134943" y="6249901"/>
            <a:ext cx="1686255" cy="483168"/>
            <a:chOff x="0" y="0"/>
            <a:chExt cx="1772920" cy="508000"/>
          </a:xfrm>
        </p:grpSpPr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AB41BE55-9CD3-45A1-9369-3E267BFA9DC6}"/>
                </a:ext>
              </a:extLst>
            </p:cNvPr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14DA3E00-BE62-410A-8DA4-07F79C16BC35}"/>
                </a:ext>
              </a:extLst>
            </p:cNvPr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63099" y="5705535"/>
            <a:ext cx="3396201" cy="3552765"/>
          </a:xfrm>
          <a:prstGeom prst="rect">
            <a:avLst/>
          </a:prstGeom>
          <a:solidFill>
            <a:srgbClr val="FFD9D9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8880658"/>
            <a:ext cx="755285" cy="75528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2932387" y="6938234"/>
            <a:ext cx="1861424" cy="1087367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-281836" y="-240526"/>
            <a:ext cx="9425836" cy="10768052"/>
          </a:xfrm>
          <a:prstGeom prst="rect">
            <a:avLst/>
          </a:prstGeom>
          <a:solidFill>
            <a:srgbClr val="FFD9D9"/>
          </a:solidFill>
        </p:spPr>
      </p:sp>
      <p:grpSp>
        <p:nvGrpSpPr>
          <p:cNvPr id="6" name="палка1"/>
          <p:cNvGrpSpPr/>
          <p:nvPr/>
        </p:nvGrpSpPr>
        <p:grpSpPr>
          <a:xfrm>
            <a:off x="-281836" y="1028700"/>
            <a:ext cx="1686255" cy="483168"/>
            <a:chOff x="0" y="0"/>
            <a:chExt cx="1772920" cy="508000"/>
          </a:xfrm>
        </p:grpSpPr>
        <p:sp>
          <p:nvSpPr>
            <p:cNvPr id="7" name="Freeform 7"/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  <p:grpSp>
        <p:nvGrpSpPr>
          <p:cNvPr id="9" name="палка2"/>
          <p:cNvGrpSpPr/>
          <p:nvPr/>
        </p:nvGrpSpPr>
        <p:grpSpPr>
          <a:xfrm>
            <a:off x="-281836" y="3720480"/>
            <a:ext cx="1686255" cy="483168"/>
            <a:chOff x="0" y="0"/>
            <a:chExt cx="1772920" cy="508000"/>
          </a:xfrm>
        </p:grpSpPr>
        <p:sp>
          <p:nvSpPr>
            <p:cNvPr id="10" name="Freeform 10"/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  <p:grpSp>
        <p:nvGrpSpPr>
          <p:cNvPr id="12" name="палка3"/>
          <p:cNvGrpSpPr/>
          <p:nvPr/>
        </p:nvGrpSpPr>
        <p:grpSpPr>
          <a:xfrm>
            <a:off x="-281836" y="6249901"/>
            <a:ext cx="1686255" cy="483168"/>
            <a:chOff x="0" y="0"/>
            <a:chExt cx="1772920" cy="508000"/>
          </a:xfrm>
        </p:grpSpPr>
        <p:sp>
          <p:nvSpPr>
            <p:cNvPr id="13" name="Freeform 13"/>
            <p:cNvSpPr/>
            <p:nvPr/>
          </p:nvSpPr>
          <p:spPr>
            <a:xfrm>
              <a:off x="132552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11430"/>
              <a:ext cx="1772920" cy="485140"/>
            </a:xfrm>
            <a:custGeom>
              <a:avLst/>
              <a:gdLst/>
              <a:ahLst/>
              <a:cxnLst/>
              <a:rect l="l" t="t" r="r" b="b"/>
              <a:pathLst>
                <a:path w="1772920" h="485140">
                  <a:moveTo>
                    <a:pt x="1529080" y="0"/>
                  </a:moveTo>
                  <a:cubicBezTo>
                    <a:pt x="1408430" y="0"/>
                    <a:pt x="1308100" y="88900"/>
                    <a:pt x="128905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290320" y="280670"/>
                  </a:lnTo>
                  <a:cubicBezTo>
                    <a:pt x="1308100" y="396240"/>
                    <a:pt x="1409700" y="485140"/>
                    <a:pt x="1530350" y="485140"/>
                  </a:cubicBezTo>
                  <a:cubicBezTo>
                    <a:pt x="1664970" y="485140"/>
                    <a:pt x="1772920" y="375920"/>
                    <a:pt x="1772920" y="242570"/>
                  </a:cubicBezTo>
                  <a:cubicBezTo>
                    <a:pt x="1772920" y="107950"/>
                    <a:pt x="1663700" y="0"/>
                    <a:pt x="1529080" y="0"/>
                  </a:cubicBezTo>
                  <a:close/>
                  <a:moveTo>
                    <a:pt x="1529080" y="408940"/>
                  </a:moveTo>
                  <a:cubicBezTo>
                    <a:pt x="1437640" y="408940"/>
                    <a:pt x="1362710" y="334010"/>
                    <a:pt x="1362710" y="242570"/>
                  </a:cubicBezTo>
                  <a:cubicBezTo>
                    <a:pt x="1362710" y="151130"/>
                    <a:pt x="1437640" y="76200"/>
                    <a:pt x="1529080" y="76200"/>
                  </a:cubicBezTo>
                  <a:cubicBezTo>
                    <a:pt x="1620520" y="76200"/>
                    <a:pt x="1695450" y="151130"/>
                    <a:pt x="1695450" y="242570"/>
                  </a:cubicBezTo>
                  <a:cubicBezTo>
                    <a:pt x="1696720" y="334010"/>
                    <a:pt x="1621790" y="408940"/>
                    <a:pt x="1529080" y="408940"/>
                  </a:cubicBezTo>
                  <a:close/>
                </a:path>
              </a:pathLst>
            </a:custGeom>
            <a:solidFill>
              <a:srgbClr val="2D14F4"/>
            </a:solidFill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7851377"/>
            <a:ext cx="1404420" cy="140692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339589" y="1028700"/>
            <a:ext cx="6919711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9"/>
              </a:lnSpc>
            </a:pPr>
            <a:r>
              <a:rPr lang="en-US" sz="7499" spc="224" dirty="0" err="1">
                <a:solidFill>
                  <a:srgbClr val="2D14F4"/>
                </a:solidFill>
                <a:latin typeface="Poppins Medium Italics"/>
              </a:rPr>
              <a:t>Миссия</a:t>
            </a:r>
            <a:r>
              <a:rPr lang="en-US" sz="7499" spc="224" dirty="0">
                <a:solidFill>
                  <a:srgbClr val="2D14F4"/>
                </a:solidFill>
                <a:latin typeface="Poppins Medium Bold Italics"/>
              </a:rPr>
              <a:t> </a:t>
            </a:r>
          </a:p>
          <a:p>
            <a:pPr algn="r">
              <a:lnSpc>
                <a:spcPts val="8999"/>
              </a:lnSpc>
            </a:pPr>
            <a:r>
              <a:rPr lang="en-US" sz="7499" spc="224" dirty="0">
                <a:solidFill>
                  <a:srgbClr val="2D14F4"/>
                </a:solidFill>
                <a:latin typeface="Poppins Medium Bold Italics"/>
              </a:rPr>
              <a:t>Agile Club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305441" y="1028700"/>
            <a:ext cx="5595058" cy="1089968"/>
            <a:chOff x="0" y="0"/>
            <a:chExt cx="7460077" cy="145329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66675"/>
              <a:ext cx="746007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 dirty="0">
                  <a:solidFill>
                    <a:srgbClr val="2D14F4"/>
                  </a:solidFill>
                  <a:latin typeface="Poppins Medium Bold"/>
                </a:rPr>
                <a:t>ДОСТУПНЫЙ AGILE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869090"/>
              <a:ext cx="746007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05441" y="3720480"/>
            <a:ext cx="5803805" cy="1089968"/>
            <a:chOff x="0" y="0"/>
            <a:chExt cx="7738407" cy="145329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66675"/>
              <a:ext cx="773840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 dirty="0">
                  <a:solidFill>
                    <a:srgbClr val="2D14F4"/>
                  </a:solidFill>
                  <a:latin typeface="Poppins Medium Bold"/>
                </a:rPr>
                <a:t>МОЛОДОЙ AGILE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869090"/>
              <a:ext cx="773840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305441" y="6188085"/>
            <a:ext cx="5803805" cy="1089968"/>
            <a:chOff x="0" y="0"/>
            <a:chExt cx="7738407" cy="145329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66675"/>
              <a:ext cx="773840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339">
                  <a:solidFill>
                    <a:srgbClr val="2D14F4"/>
                  </a:solidFill>
                  <a:latin typeface="Poppins Medium Bold"/>
                </a:rPr>
                <a:t>ПРИМЕНИМЫЙ AGILE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869090"/>
              <a:ext cx="7738407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305441" y="7950489"/>
            <a:ext cx="7033094" cy="1761163"/>
            <a:chOff x="0" y="0"/>
            <a:chExt cx="9377459" cy="2348217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66675"/>
              <a:ext cx="9377459" cy="164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40"/>
                </a:lnSpc>
              </a:pPr>
              <a:r>
                <a:rPr lang="en-US" sz="3600" spc="359">
                  <a:solidFill>
                    <a:srgbClr val="2D14F4"/>
                  </a:solidFill>
                  <a:latin typeface="Poppins Medium Bold"/>
                </a:rPr>
                <a:t>100K AGILE-СПЕЦИАЛИСТОВ К 2027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764017"/>
              <a:ext cx="9377459" cy="58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endParaRPr/>
            </a:p>
          </p:txBody>
        </p:sp>
      </p:grpSp>
      <p:sp>
        <p:nvSpPr>
          <p:cNvPr id="29" name="TextBox 3">
            <a:extLst>
              <a:ext uri="{FF2B5EF4-FFF2-40B4-BE49-F238E27FC236}">
                <a16:creationId xmlns:a16="http://schemas.microsoft.com/office/drawing/2014/main" id="{81CCBA09-5D9F-4104-B389-37E0A87D5688}"/>
              </a:ext>
            </a:extLst>
          </p:cNvPr>
          <p:cNvSpPr txBox="1"/>
          <p:nvPr/>
        </p:nvSpPr>
        <p:spPr>
          <a:xfrm>
            <a:off x="5562600" y="-1915415"/>
            <a:ext cx="11006415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000"/>
              </a:lnSpc>
            </a:pPr>
            <a:r>
              <a:rPr lang="en-US" sz="7500" spc="225">
                <a:solidFill>
                  <a:srgbClr val="2D14F4"/>
                </a:solidFill>
                <a:latin typeface="Poppins Bold Bold Italics"/>
              </a:rPr>
              <a:t>Планы и вижен</a:t>
            </a:r>
          </a:p>
        </p:txBody>
      </p:sp>
      <p:grpSp>
        <p:nvGrpSpPr>
          <p:cNvPr id="30" name="Group 7">
            <a:extLst>
              <a:ext uri="{FF2B5EF4-FFF2-40B4-BE49-F238E27FC236}">
                <a16:creationId xmlns:a16="http://schemas.microsoft.com/office/drawing/2014/main" id="{47144CC2-81CB-471E-B566-E1993F7D076C}"/>
              </a:ext>
            </a:extLst>
          </p:cNvPr>
          <p:cNvGrpSpPr/>
          <p:nvPr/>
        </p:nvGrpSpPr>
        <p:grpSpPr>
          <a:xfrm>
            <a:off x="994609" y="11455709"/>
            <a:ext cx="4839400" cy="2534842"/>
            <a:chOff x="0" y="0"/>
            <a:chExt cx="6452534" cy="3379789"/>
          </a:xfrm>
        </p:grpSpPr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DD36CB53-360D-4C7D-9D2B-DAAB41DA9CE2}"/>
                </a:ext>
              </a:extLst>
            </p:cNvPr>
            <p:cNvSpPr txBox="1"/>
            <p:nvPr/>
          </p:nvSpPr>
          <p:spPr>
            <a:xfrm>
              <a:off x="0" y="-66675"/>
              <a:ext cx="6452534" cy="1551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 dirty="0">
                  <a:solidFill>
                    <a:srgbClr val="2D14F4"/>
                  </a:solidFill>
                  <a:latin typeface="Poppins Medium Bold"/>
                </a:rPr>
                <a:t>ФАСТ-ТРЕКИ AGILE</a:t>
              </a:r>
            </a:p>
          </p:txBody>
        </p:sp>
        <p:sp>
          <p:nvSpPr>
            <p:cNvPr id="32" name="TextBox 9">
              <a:extLst>
                <a:ext uri="{FF2B5EF4-FFF2-40B4-BE49-F238E27FC236}">
                  <a16:creationId xmlns:a16="http://schemas.microsoft.com/office/drawing/2014/main" id="{0ACF092A-E6AF-4EC7-81EF-D55E4DA3239A}"/>
                </a:ext>
              </a:extLst>
            </p:cNvPr>
            <p:cNvSpPr txBox="1"/>
            <p:nvPr/>
          </p:nvSpPr>
          <p:spPr>
            <a:xfrm>
              <a:off x="785" y="1912939"/>
              <a:ext cx="6451749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Быстрое погружение в Agile "с поля боя"</a:t>
              </a:r>
            </a:p>
          </p:txBody>
        </p:sp>
      </p:grpSp>
      <p:grpSp>
        <p:nvGrpSpPr>
          <p:cNvPr id="33" name="Group 10">
            <a:extLst>
              <a:ext uri="{FF2B5EF4-FFF2-40B4-BE49-F238E27FC236}">
                <a16:creationId xmlns:a16="http://schemas.microsoft.com/office/drawing/2014/main" id="{06DD4F41-E60B-40FE-B67D-7A33D9551899}"/>
              </a:ext>
            </a:extLst>
          </p:cNvPr>
          <p:cNvGrpSpPr/>
          <p:nvPr/>
        </p:nvGrpSpPr>
        <p:grpSpPr>
          <a:xfrm>
            <a:off x="7038121" y="11455709"/>
            <a:ext cx="4607459" cy="3106342"/>
            <a:chOff x="0" y="0"/>
            <a:chExt cx="6143279" cy="4141789"/>
          </a:xfrm>
        </p:grpSpPr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B4967462-348A-412F-91D7-8ABDB0C05616}"/>
                </a:ext>
              </a:extLst>
            </p:cNvPr>
            <p:cNvSpPr txBox="1"/>
            <p:nvPr/>
          </p:nvSpPr>
          <p:spPr>
            <a:xfrm>
              <a:off x="0" y="-66675"/>
              <a:ext cx="6143279" cy="1551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Medium Bold"/>
                </a:rPr>
                <a:t>AGILE-ЭПЛОЙМЕНТ</a:t>
              </a:r>
            </a:p>
          </p:txBody>
        </p:sp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id="{0F843D3F-A75C-4F29-81C4-9BC3E971064F}"/>
                </a:ext>
              </a:extLst>
            </p:cNvPr>
            <p:cNvSpPr txBox="1"/>
            <p:nvPr/>
          </p:nvSpPr>
          <p:spPr>
            <a:xfrm>
              <a:off x="747" y="1912939"/>
              <a:ext cx="6142531" cy="2228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Персональные программы подготовки с трудоустройством</a:t>
              </a:r>
            </a:p>
          </p:txBody>
        </p:sp>
      </p:grpSp>
      <p:grpSp>
        <p:nvGrpSpPr>
          <p:cNvPr id="36" name="Group 13">
            <a:extLst>
              <a:ext uri="{FF2B5EF4-FFF2-40B4-BE49-F238E27FC236}">
                <a16:creationId xmlns:a16="http://schemas.microsoft.com/office/drawing/2014/main" id="{67EE8439-FD83-46D6-AB5B-B3650D8D4567}"/>
              </a:ext>
            </a:extLst>
          </p:cNvPr>
          <p:cNvGrpSpPr/>
          <p:nvPr/>
        </p:nvGrpSpPr>
        <p:grpSpPr>
          <a:xfrm>
            <a:off x="13081633" y="11455709"/>
            <a:ext cx="4305935" cy="3077767"/>
            <a:chOff x="0" y="0"/>
            <a:chExt cx="5741247" cy="4103689"/>
          </a:xfrm>
        </p:grpSpPr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E2D124D2-3C2B-4997-BFB5-6E2D1D3172F4}"/>
                </a:ext>
              </a:extLst>
            </p:cNvPr>
            <p:cNvSpPr txBox="1"/>
            <p:nvPr/>
          </p:nvSpPr>
          <p:spPr>
            <a:xfrm>
              <a:off x="0" y="-66675"/>
              <a:ext cx="574124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Light Bold"/>
                </a:rPr>
                <a:t>МИТАПЫ</a:t>
              </a:r>
            </a:p>
          </p:txBody>
        </p:sp>
        <p:sp>
          <p:nvSpPr>
            <p:cNvPr id="38" name="TextBox 15">
              <a:extLst>
                <a:ext uri="{FF2B5EF4-FFF2-40B4-BE49-F238E27FC236}">
                  <a16:creationId xmlns:a16="http://schemas.microsoft.com/office/drawing/2014/main" id="{FBCB5E8C-6BE0-4D7E-9C18-B40AD9BE45B3}"/>
                </a:ext>
              </a:extLst>
            </p:cNvPr>
            <p:cNvSpPr txBox="1"/>
            <p:nvPr/>
          </p:nvSpPr>
          <p:spPr>
            <a:xfrm>
              <a:off x="698" y="1112839"/>
              <a:ext cx="5740549" cy="2990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Открытые и закрытые мероприятия с топами Agile и бизнеса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63099" y="1028700"/>
            <a:ext cx="3396201" cy="3552765"/>
          </a:xfrm>
          <a:prstGeom prst="rect">
            <a:avLst/>
          </a:prstGeom>
          <a:solidFill>
            <a:srgbClr val="FFD9D9"/>
          </a:solidFill>
        </p:spPr>
      </p:sp>
      <p:sp>
        <p:nvSpPr>
          <p:cNvPr id="3" name="TextBox 3"/>
          <p:cNvSpPr txBox="1"/>
          <p:nvPr/>
        </p:nvSpPr>
        <p:spPr>
          <a:xfrm>
            <a:off x="5171772" y="2224058"/>
            <a:ext cx="11006415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000"/>
              </a:lnSpc>
            </a:pPr>
            <a:r>
              <a:rPr lang="en-US" sz="7500" spc="225">
                <a:solidFill>
                  <a:srgbClr val="2D14F4"/>
                </a:solidFill>
                <a:latin typeface="Poppins Bold Bold Italics"/>
              </a:rPr>
              <a:t>Планы и вижен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686363"/>
            <a:ext cx="755285" cy="75528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7219737" y="1028700"/>
            <a:ext cx="9833795" cy="9833795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-276225" y="5612972"/>
            <a:ext cx="18840450" cy="4959778"/>
          </a:xfrm>
          <a:prstGeom prst="rect">
            <a:avLst/>
          </a:prstGeom>
          <a:solidFill>
            <a:srgbClr val="FFD9D9"/>
          </a:solidFill>
        </p:spPr>
      </p:sp>
      <p:grpSp>
        <p:nvGrpSpPr>
          <p:cNvPr id="7" name="Group 7"/>
          <p:cNvGrpSpPr/>
          <p:nvPr/>
        </p:nvGrpSpPr>
        <p:grpSpPr>
          <a:xfrm>
            <a:off x="1028700" y="6696853"/>
            <a:ext cx="4839400" cy="2534842"/>
            <a:chOff x="0" y="0"/>
            <a:chExt cx="6452534" cy="3379789"/>
          </a:xfrm>
        </p:grpSpPr>
        <p:sp>
          <p:nvSpPr>
            <p:cNvPr id="8" name="TextBox 8"/>
            <p:cNvSpPr txBox="1"/>
            <p:nvPr/>
          </p:nvSpPr>
          <p:spPr>
            <a:xfrm>
              <a:off x="0" y="-66675"/>
              <a:ext cx="6452534" cy="1551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 dirty="0">
                  <a:solidFill>
                    <a:srgbClr val="2D14F4"/>
                  </a:solidFill>
                  <a:latin typeface="Poppins Medium Bold"/>
                </a:rPr>
                <a:t>ФАСТ-ТРЕКИ AGILE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5" y="1912939"/>
              <a:ext cx="6451749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Быстрое погружение в Agile "с поля боя"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072212" y="6696853"/>
            <a:ext cx="4607459" cy="3106342"/>
            <a:chOff x="0" y="0"/>
            <a:chExt cx="6143279" cy="414178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6143279" cy="1551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Medium Bold"/>
                </a:rPr>
                <a:t>AGILE-ЭПЛОЙМЕНТ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7" y="1912939"/>
              <a:ext cx="6142531" cy="2228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Персональные программы подготовки с трудоустройством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15724" y="6696853"/>
            <a:ext cx="4305935" cy="3077767"/>
            <a:chOff x="0" y="0"/>
            <a:chExt cx="5741247" cy="410368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66675"/>
              <a:ext cx="5741247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Light Bold"/>
                </a:rPr>
                <a:t>МИТАПЫ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98" y="1112839"/>
              <a:ext cx="5740549" cy="2990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2D14F4"/>
                  </a:solidFill>
                  <a:latin typeface="Poppins Light"/>
                </a:rPr>
                <a:t>Открытые и закрытые мероприятия с топами Agile и бизнеса</a:t>
              </a:r>
            </a:p>
          </p:txBody>
        </p:sp>
      </p:grpSp>
      <p:grpSp>
        <p:nvGrpSpPr>
          <p:cNvPr id="16" name="Group 3">
            <a:extLst>
              <a:ext uri="{FF2B5EF4-FFF2-40B4-BE49-F238E27FC236}">
                <a16:creationId xmlns:a16="http://schemas.microsoft.com/office/drawing/2014/main" id="{7F511FE3-CA48-4902-B780-007033BEEF43}"/>
              </a:ext>
            </a:extLst>
          </p:cNvPr>
          <p:cNvGrpSpPr/>
          <p:nvPr/>
        </p:nvGrpSpPr>
        <p:grpSpPr>
          <a:xfrm>
            <a:off x="-10993795" y="-5750228"/>
            <a:ext cx="10993795" cy="6436591"/>
            <a:chOff x="0" y="0"/>
            <a:chExt cx="14658393" cy="8582121"/>
          </a:xfrm>
        </p:grpSpPr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EF0C66D9-5F94-4218-82D2-9324A3292445}"/>
                </a:ext>
              </a:extLst>
            </p:cNvPr>
            <p:cNvSpPr txBox="1"/>
            <p:nvPr/>
          </p:nvSpPr>
          <p:spPr>
            <a:xfrm>
              <a:off x="0" y="266700"/>
              <a:ext cx="14658393" cy="724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38"/>
                </a:lnSpc>
              </a:pPr>
              <a:r>
                <a:rPr lang="en-US" sz="19659" spc="-334" dirty="0">
                  <a:solidFill>
                    <a:srgbClr val="2D14F4"/>
                  </a:solidFill>
                  <a:latin typeface="Poppins Bold Bold Italics"/>
                </a:rPr>
                <a:t>18-24 </a:t>
              </a:r>
              <a:r>
                <a:rPr lang="en-US" sz="19659" spc="-334" dirty="0" err="1">
                  <a:solidFill>
                    <a:srgbClr val="2D14F4"/>
                  </a:solidFill>
                  <a:latin typeface="Poppins Bold Bold Italics"/>
                </a:rPr>
                <a:t>мая</a:t>
              </a:r>
              <a:endParaRPr lang="en-US" sz="19659" spc="-334" dirty="0">
                <a:solidFill>
                  <a:srgbClr val="2D14F4"/>
                </a:solidFill>
                <a:latin typeface="Poppins Bold Bold Italics"/>
              </a:endParaRPr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9200FF82-EA08-4BCD-BAD8-F4C091D2D40A}"/>
                </a:ext>
              </a:extLst>
            </p:cNvPr>
            <p:cNvSpPr txBox="1"/>
            <p:nvPr/>
          </p:nvSpPr>
          <p:spPr>
            <a:xfrm>
              <a:off x="0" y="7851694"/>
              <a:ext cx="14658393" cy="730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78"/>
                </a:lnSpc>
              </a:pPr>
              <a:r>
                <a:rPr lang="en-US" sz="3342" spc="434">
                  <a:solidFill>
                    <a:srgbClr val="2D14F4"/>
                  </a:solidFill>
                  <a:latin typeface="Poppins Medium Bold"/>
                </a:rPr>
                <a:t>ПЕРВЫЙ ФАСТ-ТРЕК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05292" y="1981017"/>
            <a:ext cx="6277415" cy="6324966"/>
          </a:xfrm>
          <a:prstGeom prst="rect">
            <a:avLst/>
          </a:prstGeom>
          <a:solidFill>
            <a:srgbClr val="FFF6F6"/>
          </a:solidFill>
        </p:spPr>
      </p:sp>
      <p:grpSp>
        <p:nvGrpSpPr>
          <p:cNvPr id="3" name="Group 3"/>
          <p:cNvGrpSpPr/>
          <p:nvPr/>
        </p:nvGrpSpPr>
        <p:grpSpPr>
          <a:xfrm>
            <a:off x="3647103" y="1869392"/>
            <a:ext cx="10993795" cy="6436591"/>
            <a:chOff x="0" y="0"/>
            <a:chExt cx="14658393" cy="8582121"/>
          </a:xfrm>
        </p:grpSpPr>
        <p:sp>
          <p:nvSpPr>
            <p:cNvPr id="4" name="TextBox 4"/>
            <p:cNvSpPr txBox="1"/>
            <p:nvPr/>
          </p:nvSpPr>
          <p:spPr>
            <a:xfrm>
              <a:off x="0" y="266700"/>
              <a:ext cx="14658393" cy="724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38"/>
                </a:lnSpc>
              </a:pPr>
              <a:r>
                <a:rPr lang="en-US" sz="19659" spc="-334" dirty="0">
                  <a:solidFill>
                    <a:srgbClr val="2D14F4"/>
                  </a:solidFill>
                  <a:latin typeface="Poppins Bold Bold Italics"/>
                </a:rPr>
                <a:t>18-24 </a:t>
              </a:r>
              <a:r>
                <a:rPr lang="en-US" sz="19659" spc="-334" dirty="0" err="1">
                  <a:solidFill>
                    <a:srgbClr val="2D14F4"/>
                  </a:solidFill>
                  <a:latin typeface="Poppins Bold Bold Italics"/>
                </a:rPr>
                <a:t>мая</a:t>
              </a:r>
              <a:endParaRPr lang="en-US" sz="19659" spc="-334" dirty="0">
                <a:solidFill>
                  <a:srgbClr val="2D14F4"/>
                </a:solidFill>
                <a:latin typeface="Poppins Bold Bold Itali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851694"/>
              <a:ext cx="14658393" cy="730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78"/>
                </a:lnSpc>
              </a:pPr>
              <a:r>
                <a:rPr lang="en-US" sz="3342" spc="434">
                  <a:solidFill>
                    <a:srgbClr val="2D14F4"/>
                  </a:solidFill>
                  <a:latin typeface="Poppins Medium Bold"/>
                </a:rPr>
                <a:t>ПЕРВЫЙ ФАСТ-ТРЕК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-209550" y="-171450"/>
            <a:ext cx="1238250" cy="1687466"/>
          </a:xfrm>
          <a:prstGeom prst="rect">
            <a:avLst/>
          </a:prstGeom>
          <a:solidFill>
            <a:srgbClr val="FFF6F6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651058" y="1028700"/>
            <a:ext cx="755285" cy="755285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7259300" y="8770984"/>
            <a:ext cx="1028700" cy="1516016"/>
          </a:xfrm>
          <a:prstGeom prst="rect">
            <a:avLst/>
          </a:prstGeom>
          <a:solidFill>
            <a:srgbClr val="FFF6F6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6881658" y="8503015"/>
            <a:ext cx="755285" cy="75528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427453" y="5993626"/>
            <a:ext cx="9833795" cy="983379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881658" y="-5512237"/>
            <a:ext cx="9833795" cy="9833795"/>
          </a:xfrm>
          <a:prstGeom prst="rect">
            <a:avLst/>
          </a:prstGeom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4C12A120-C329-483C-892B-64BFFC64ECEA}"/>
              </a:ext>
            </a:extLst>
          </p:cNvPr>
          <p:cNvSpPr txBox="1"/>
          <p:nvPr/>
        </p:nvSpPr>
        <p:spPr>
          <a:xfrm>
            <a:off x="2209800" y="-2247900"/>
            <a:ext cx="6215109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50"/>
              </a:lnSpc>
            </a:pPr>
            <a:r>
              <a:rPr lang="en-US" sz="6500" spc="195" dirty="0" err="1">
                <a:solidFill>
                  <a:srgbClr val="2D14F4"/>
                </a:solidFill>
                <a:latin typeface="Poppins Medium Bold"/>
              </a:rPr>
              <a:t>Агенда</a:t>
            </a:r>
            <a:endParaRPr lang="en-US" sz="6500" spc="195" dirty="0">
              <a:solidFill>
                <a:srgbClr val="2D14F4"/>
              </a:solidFill>
              <a:latin typeface="Poppins Medium Bold"/>
            </a:endParaRPr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E55B04D4-A0C7-4D55-AB5E-63C46DCFC5C1}"/>
              </a:ext>
            </a:extLst>
          </p:cNvPr>
          <p:cNvGrpSpPr/>
          <p:nvPr/>
        </p:nvGrpSpPr>
        <p:grpSpPr>
          <a:xfrm>
            <a:off x="19254596" y="325536"/>
            <a:ext cx="7882866" cy="5294448"/>
            <a:chOff x="0" y="0"/>
            <a:chExt cx="10510488" cy="7059264"/>
          </a:xfrm>
        </p:grpSpPr>
        <p:sp>
          <p:nvSpPr>
            <p:cNvPr id="14" name="TextBox 23">
              <a:extLst>
                <a:ext uri="{FF2B5EF4-FFF2-40B4-BE49-F238E27FC236}">
                  <a16:creationId xmlns:a16="http://schemas.microsoft.com/office/drawing/2014/main" id="{FF5C358F-AAEA-4E5B-9470-B2F897DB5A6B}"/>
                </a:ext>
              </a:extLst>
            </p:cNvPr>
            <p:cNvSpPr txBox="1"/>
            <p:nvPr/>
          </p:nvSpPr>
          <p:spPr>
            <a:xfrm>
              <a:off x="0" y="0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 dirty="0">
                  <a:solidFill>
                    <a:srgbClr val="2D14F4"/>
                  </a:solidFill>
                  <a:latin typeface="Poppins Bold Italics"/>
                </a:rPr>
                <a:t>AGILE</a:t>
              </a:r>
            </a:p>
          </p:txBody>
        </p:sp>
        <p:sp>
          <p:nvSpPr>
            <p:cNvPr id="15" name="TextBox 24">
              <a:extLst>
                <a:ext uri="{FF2B5EF4-FFF2-40B4-BE49-F238E27FC236}">
                  <a16:creationId xmlns:a16="http://schemas.microsoft.com/office/drawing/2014/main" id="{430BE250-C548-44A4-B902-7BB6DFF4DD44}"/>
                </a:ext>
              </a:extLst>
            </p:cNvPr>
            <p:cNvSpPr txBox="1"/>
            <p:nvPr/>
          </p:nvSpPr>
          <p:spPr>
            <a:xfrm>
              <a:off x="0" y="723543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Александр Томилов -  Enterprise Agile Coach в Открытие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A3389169-0020-44F6-B8D0-8919E6C2736C}"/>
                </a:ext>
              </a:extLst>
            </p:cNvPr>
            <p:cNvSpPr txBox="1"/>
            <p:nvPr/>
          </p:nvSpPr>
          <p:spPr>
            <a:xfrm>
              <a:off x="0" y="1803923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SCRUM</a:t>
              </a:r>
            </a:p>
          </p:txBody>
        </p:sp>
        <p:sp>
          <p:nvSpPr>
            <p:cNvPr id="17" name="TextBox 26">
              <a:extLst>
                <a:ext uri="{FF2B5EF4-FFF2-40B4-BE49-F238E27FC236}">
                  <a16:creationId xmlns:a16="http://schemas.microsoft.com/office/drawing/2014/main" id="{A5CAB3DA-9E46-4B61-88CC-1760100B4034}"/>
                </a:ext>
              </a:extLst>
            </p:cNvPr>
            <p:cNvSpPr txBox="1"/>
            <p:nvPr/>
          </p:nvSpPr>
          <p:spPr>
            <a:xfrm>
              <a:off x="0" y="2527466"/>
              <a:ext cx="10510488" cy="923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Антон Блик, Ольга Спектор - </a:t>
              </a:r>
            </a:p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Agile Consultant в ГНИВЦ и Scrum Master в Мойсклад</a:t>
              </a:r>
            </a:p>
          </p:txBody>
        </p:sp>
        <p:sp>
          <p:nvSpPr>
            <p:cNvPr id="18" name="TextBox 27">
              <a:extLst>
                <a:ext uri="{FF2B5EF4-FFF2-40B4-BE49-F238E27FC236}">
                  <a16:creationId xmlns:a16="http://schemas.microsoft.com/office/drawing/2014/main" id="{BC7BFE49-D93A-4449-95F9-5A2483FF6222}"/>
                </a:ext>
              </a:extLst>
            </p:cNvPr>
            <p:cNvSpPr txBox="1"/>
            <p:nvPr/>
          </p:nvSpPr>
          <p:spPr>
            <a:xfrm>
              <a:off x="0" y="4090447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SPRINT PLANNING</a:t>
              </a:r>
            </a:p>
          </p:txBody>
        </p: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93760145-31D7-4016-B420-FE41B7FE25B4}"/>
                </a:ext>
              </a:extLst>
            </p:cNvPr>
            <p:cNvSpPr txBox="1"/>
            <p:nvPr/>
          </p:nvSpPr>
          <p:spPr>
            <a:xfrm>
              <a:off x="0" y="4813990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Василий Емашов - Senior PM в EPAM</a:t>
              </a:r>
            </a:p>
          </p:txBody>
        </p:sp>
        <p:sp>
          <p:nvSpPr>
            <p:cNvPr id="20" name="TextBox 29">
              <a:extLst>
                <a:ext uri="{FF2B5EF4-FFF2-40B4-BE49-F238E27FC236}">
                  <a16:creationId xmlns:a16="http://schemas.microsoft.com/office/drawing/2014/main" id="{9D7BD5DF-872B-45CC-AAB9-EF6A38786808}"/>
                </a:ext>
              </a:extLst>
            </p:cNvPr>
            <p:cNvSpPr txBox="1"/>
            <p:nvPr/>
          </p:nvSpPr>
          <p:spPr>
            <a:xfrm>
              <a:off x="0" y="5894370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DAILY SCRUM</a:t>
              </a:r>
            </a:p>
          </p:txBody>
        </p:sp>
        <p:sp>
          <p:nvSpPr>
            <p:cNvPr id="21" name="TextBox 30">
              <a:extLst>
                <a:ext uri="{FF2B5EF4-FFF2-40B4-BE49-F238E27FC236}">
                  <a16:creationId xmlns:a16="http://schemas.microsoft.com/office/drawing/2014/main" id="{5AFAA077-5111-4DF2-80A2-008D27DDA337}"/>
                </a:ext>
              </a:extLst>
            </p:cNvPr>
            <p:cNvSpPr txBox="1"/>
            <p:nvPr/>
          </p:nvSpPr>
          <p:spPr>
            <a:xfrm>
              <a:off x="0" y="6617913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Антон Блик - Agile Consultant в ГНИВЦ</a:t>
              </a:r>
            </a:p>
          </p:txBody>
        </p:sp>
      </p:grpSp>
      <p:grpSp>
        <p:nvGrpSpPr>
          <p:cNvPr id="22" name="Group 31">
            <a:extLst>
              <a:ext uri="{FF2B5EF4-FFF2-40B4-BE49-F238E27FC236}">
                <a16:creationId xmlns:a16="http://schemas.microsoft.com/office/drawing/2014/main" id="{8840BAD2-9541-4561-82AB-AFF508844399}"/>
              </a:ext>
            </a:extLst>
          </p:cNvPr>
          <p:cNvGrpSpPr/>
          <p:nvPr/>
        </p:nvGrpSpPr>
        <p:grpSpPr>
          <a:xfrm>
            <a:off x="19254596" y="6242258"/>
            <a:ext cx="6617425" cy="4020776"/>
            <a:chOff x="0" y="0"/>
            <a:chExt cx="8823233" cy="5361035"/>
          </a:xfrm>
        </p:grpSpPr>
        <p:sp>
          <p:nvSpPr>
            <p:cNvPr id="23" name="TextBox 32">
              <a:extLst>
                <a:ext uri="{FF2B5EF4-FFF2-40B4-BE49-F238E27FC236}">
                  <a16:creationId xmlns:a16="http://schemas.microsoft.com/office/drawing/2014/main" id="{8FD14AC1-1121-463F-9170-715AE1F6C02F}"/>
                </a:ext>
              </a:extLst>
            </p:cNvPr>
            <p:cNvSpPr txBox="1"/>
            <p:nvPr/>
          </p:nvSpPr>
          <p:spPr>
            <a:xfrm>
              <a:off x="0" y="0"/>
              <a:ext cx="8823233" cy="585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2"/>
                </a:lnSpc>
              </a:pPr>
              <a:r>
                <a:rPr lang="en-US" sz="2943" spc="441" dirty="0">
                  <a:solidFill>
                    <a:srgbClr val="2D14F4"/>
                  </a:solidFill>
                  <a:latin typeface="Poppins Bold Italics"/>
                </a:rPr>
                <a:t>SPRINT REVIEW</a:t>
              </a:r>
            </a:p>
          </p:txBody>
        </p:sp>
        <p:sp>
          <p:nvSpPr>
            <p:cNvPr id="24" name="TextBox 33">
              <a:extLst>
                <a:ext uri="{FF2B5EF4-FFF2-40B4-BE49-F238E27FC236}">
                  <a16:creationId xmlns:a16="http://schemas.microsoft.com/office/drawing/2014/main" id="{BBE9545D-EC78-40FA-AC71-88D3BDB9A10B}"/>
                </a:ext>
              </a:extLst>
            </p:cNvPr>
            <p:cNvSpPr txBox="1"/>
            <p:nvPr/>
          </p:nvSpPr>
          <p:spPr>
            <a:xfrm>
              <a:off x="0" y="725841"/>
              <a:ext cx="8823233" cy="43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Руслан Миниахметов - Scrum Master в Schumann</a:t>
              </a:r>
            </a:p>
          </p:txBody>
        </p:sp>
        <p:sp>
          <p:nvSpPr>
            <p:cNvPr id="25" name="TextBox 34">
              <a:extLst>
                <a:ext uri="{FF2B5EF4-FFF2-40B4-BE49-F238E27FC236}">
                  <a16:creationId xmlns:a16="http://schemas.microsoft.com/office/drawing/2014/main" id="{7421BEB1-A350-4CB2-A8A1-8A3214F1C2A5}"/>
                </a:ext>
              </a:extLst>
            </p:cNvPr>
            <p:cNvSpPr txBox="1"/>
            <p:nvPr/>
          </p:nvSpPr>
          <p:spPr>
            <a:xfrm>
              <a:off x="0" y="1788959"/>
              <a:ext cx="8823233" cy="585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2"/>
                </a:lnSpc>
              </a:pPr>
              <a:r>
                <a:rPr lang="en-US" sz="2943" spc="441">
                  <a:solidFill>
                    <a:srgbClr val="2D14F4"/>
                  </a:solidFill>
                  <a:latin typeface="Poppins Bold Italics"/>
                </a:rPr>
                <a:t>RETROSPECTIVE</a:t>
              </a:r>
            </a:p>
          </p:txBody>
        </p:sp>
        <p:sp>
          <p:nvSpPr>
            <p:cNvPr id="26" name="TextBox 35">
              <a:extLst>
                <a:ext uri="{FF2B5EF4-FFF2-40B4-BE49-F238E27FC236}">
                  <a16:creationId xmlns:a16="http://schemas.microsoft.com/office/drawing/2014/main" id="{3D7963E8-67BB-44AA-9FFE-B288002831D4}"/>
                </a:ext>
              </a:extLst>
            </p:cNvPr>
            <p:cNvSpPr txBox="1"/>
            <p:nvPr/>
          </p:nvSpPr>
          <p:spPr>
            <a:xfrm>
              <a:off x="0" y="2514800"/>
              <a:ext cx="8823233" cy="28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Константин Хомченко, Юлия Вотинцева, Андрей Виноградов, Антон Блик, Екатерина Бредихина и Сергей Липчанский -</a:t>
              </a:r>
            </a:p>
            <a:p>
              <a:pPr>
                <a:lnSpc>
                  <a:spcPts val="2863"/>
                </a:lnSpc>
              </a:pPr>
              <a:endParaRPr lang="en-US" sz="1909" spc="19">
                <a:solidFill>
                  <a:srgbClr val="2D14F4"/>
                </a:solidFill>
                <a:latin typeface="Poppins Medium Bold"/>
              </a:endParaRPr>
            </a:p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Chili Marketing, Газпромнефть, Силовые машины, ГНИВЦ, eduScrum и ScrumTrek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3762595" cy="3552765"/>
          </a:xfrm>
          <a:prstGeom prst="rect">
            <a:avLst/>
          </a:prstGeom>
          <a:solidFill>
            <a:srgbClr val="FFD9D9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086185" y="8130929"/>
            <a:ext cx="9833795" cy="983379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8072370" y="5143500"/>
            <a:ext cx="1861424" cy="1087367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9445524" y="23227"/>
            <a:ext cx="9410700" cy="10725010"/>
          </a:xfrm>
          <a:prstGeom prst="rect">
            <a:avLst/>
          </a:prstGeom>
          <a:solidFill>
            <a:srgbClr val="FFD9D9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651058" y="651058"/>
            <a:ext cx="755285" cy="75528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972260">
            <a:off x="3661256" y="7624839"/>
            <a:ext cx="849857" cy="1012180"/>
            <a:chOff x="0" y="0"/>
            <a:chExt cx="6350000" cy="7562850"/>
          </a:xfrm>
        </p:grpSpPr>
        <p:sp>
          <p:nvSpPr>
            <p:cNvPr id="8" name="Freeform 8"/>
            <p:cNvSpPr/>
            <p:nvPr/>
          </p:nvSpPr>
          <p:spPr>
            <a:xfrm>
              <a:off x="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3175000" y="2499360"/>
                  </a:moveTo>
                  <a:lnTo>
                    <a:pt x="3175000" y="1925320"/>
                  </a:lnTo>
                  <a:lnTo>
                    <a:pt x="0" y="1925320"/>
                  </a:ln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2499360"/>
                  </a:lnTo>
                  <a:close/>
                  <a:moveTo>
                    <a:pt x="0" y="3712210"/>
                  </a:moveTo>
                  <a:lnTo>
                    <a:pt x="3175000" y="5637530"/>
                  </a:lnTo>
                  <a:lnTo>
                    <a:pt x="3175000" y="3712210"/>
                  </a:lnTo>
                  <a:lnTo>
                    <a:pt x="0" y="371221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175000" y="1925320"/>
              <a:ext cx="3175000" cy="5637530"/>
            </a:xfrm>
            <a:custGeom>
              <a:avLst/>
              <a:gdLst/>
              <a:ahLst/>
              <a:cxnLst/>
              <a:rect l="l" t="t" r="r" b="b"/>
              <a:pathLst>
                <a:path w="3175000" h="5637530">
                  <a:moveTo>
                    <a:pt x="0" y="1925320"/>
                  </a:moveTo>
                  <a:lnTo>
                    <a:pt x="0" y="3712210"/>
                  </a:lnTo>
                  <a:lnTo>
                    <a:pt x="3175000" y="3712210"/>
                  </a:lnTo>
                  <a:lnTo>
                    <a:pt x="3175000" y="1925320"/>
                  </a:lnTo>
                  <a:lnTo>
                    <a:pt x="0" y="1925320"/>
                  </a:lnTo>
                  <a:close/>
                  <a:moveTo>
                    <a:pt x="0" y="0"/>
                  </a:moveTo>
                  <a:lnTo>
                    <a:pt x="3175000" y="0"/>
                  </a:lnTo>
                  <a:lnTo>
                    <a:pt x="3175000" y="1925320"/>
                  </a:lnTo>
                  <a:lnTo>
                    <a:pt x="0" y="1925320"/>
                  </a:lnTo>
                  <a:lnTo>
                    <a:pt x="0" y="0"/>
                  </a:lnTo>
                  <a:close/>
                  <a:moveTo>
                    <a:pt x="0" y="5637530"/>
                  </a:moveTo>
                  <a:lnTo>
                    <a:pt x="3175000" y="3712210"/>
                  </a:lnTo>
                  <a:lnTo>
                    <a:pt x="0" y="3712210"/>
                  </a:lnTo>
                  <a:lnTo>
                    <a:pt x="0" y="5637530"/>
                  </a:lnTo>
                  <a:close/>
                </a:path>
              </a:pathLst>
            </a:custGeom>
            <a:solidFill>
              <a:srgbClr val="2D14F4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350000" cy="3850640"/>
            </a:xfrm>
            <a:custGeom>
              <a:avLst/>
              <a:gdLst/>
              <a:ahLst/>
              <a:cxnLst/>
              <a:rect l="l" t="t" r="r" b="b"/>
              <a:pathLst>
                <a:path w="6350000" h="3850640">
                  <a:moveTo>
                    <a:pt x="3175000" y="3850640"/>
                  </a:moveTo>
                  <a:lnTo>
                    <a:pt x="0" y="1925320"/>
                  </a:lnTo>
                  <a:lnTo>
                    <a:pt x="3175000" y="0"/>
                  </a:lnTo>
                  <a:lnTo>
                    <a:pt x="6350000" y="1925320"/>
                  </a:lnTo>
                  <a:lnTo>
                    <a:pt x="3175000" y="3850640"/>
                  </a:lnTo>
                  <a:close/>
                </a:path>
              </a:pathLst>
            </a:custGeom>
            <a:solidFill>
              <a:srgbClr val="FFD9D9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28700" y="4885874"/>
            <a:ext cx="1305624" cy="130562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334324" y="4885874"/>
            <a:ext cx="1303670" cy="130367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030655" y="6222693"/>
            <a:ext cx="1303670" cy="130367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637994" y="4885874"/>
            <a:ext cx="1303670" cy="130367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rcRect r="2479"/>
          <a:stretch>
            <a:fillRect/>
          </a:stretch>
        </p:blipFill>
        <p:spPr>
          <a:xfrm>
            <a:off x="2334324" y="6189544"/>
            <a:ext cx="1303670" cy="133681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rcRect r="4240"/>
          <a:stretch>
            <a:fillRect/>
          </a:stretch>
        </p:blipFill>
        <p:spPr>
          <a:xfrm>
            <a:off x="3637994" y="6164958"/>
            <a:ext cx="1303670" cy="1361404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rcRect t="6140" b="6140"/>
          <a:stretch>
            <a:fillRect/>
          </a:stretch>
        </p:blipFill>
        <p:spPr>
          <a:xfrm>
            <a:off x="4941663" y="4885874"/>
            <a:ext cx="1336819" cy="127550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941663" y="6189544"/>
            <a:ext cx="1336819" cy="13368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6278482" y="4885874"/>
            <a:ext cx="1275504" cy="127550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7"/>
          <a:srcRect r="6555"/>
          <a:stretch>
            <a:fillRect/>
          </a:stretch>
        </p:blipFill>
        <p:spPr>
          <a:xfrm>
            <a:off x="6278482" y="6161378"/>
            <a:ext cx="1275504" cy="1364985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015146" y="2128808"/>
            <a:ext cx="6215109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50"/>
              </a:lnSpc>
            </a:pPr>
            <a:r>
              <a:rPr lang="en-US" sz="6500" spc="195" dirty="0" err="1">
                <a:solidFill>
                  <a:srgbClr val="2D14F4"/>
                </a:solidFill>
                <a:latin typeface="Poppins Medium Bold"/>
              </a:rPr>
              <a:t>Агенда</a:t>
            </a:r>
            <a:endParaRPr lang="en-US" sz="6500" spc="195" dirty="0">
              <a:solidFill>
                <a:srgbClr val="2D14F4"/>
              </a:solidFill>
              <a:latin typeface="Poppins Medium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9629855" y="168527"/>
            <a:ext cx="7882866" cy="5294448"/>
            <a:chOff x="0" y="0"/>
            <a:chExt cx="10510488" cy="7059264"/>
          </a:xfrm>
        </p:grpSpPr>
        <p:sp>
          <p:nvSpPr>
            <p:cNvPr id="23" name="TextBox 23"/>
            <p:cNvSpPr txBox="1"/>
            <p:nvPr/>
          </p:nvSpPr>
          <p:spPr>
            <a:xfrm>
              <a:off x="0" y="0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 dirty="0">
                  <a:solidFill>
                    <a:srgbClr val="2D14F4"/>
                  </a:solidFill>
                  <a:latin typeface="Poppins Bold Italics"/>
                </a:rPr>
                <a:t>AGILE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723543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Александр Томилов -  Enterprise Agile Coach в Открытие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803923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SCRUM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2527466"/>
              <a:ext cx="10510488" cy="923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Антон Блик, Ольга Спектор - </a:t>
              </a:r>
            </a:p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Agile Consultant в ГНИВЦ и Scrum Master в Мойсклад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4090447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SPRINT PLANNING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813990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Василий Емашов - Senior PM в EPAM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894370"/>
              <a:ext cx="10510488" cy="590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3"/>
                </a:lnSpc>
              </a:pPr>
              <a:r>
                <a:rPr lang="en-US" sz="2944" spc="441">
                  <a:solidFill>
                    <a:srgbClr val="2D14F4"/>
                  </a:solidFill>
                  <a:latin typeface="Poppins Bold Italics"/>
                </a:rPr>
                <a:t>DAILY SCRUM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6617913"/>
              <a:ext cx="10510488" cy="441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5"/>
                </a:lnSpc>
              </a:pPr>
              <a:r>
                <a:rPr lang="en-US" sz="1936" spc="19">
                  <a:solidFill>
                    <a:srgbClr val="2D14F4"/>
                  </a:solidFill>
                  <a:latin typeface="Poppins Medium Bold"/>
                </a:rPr>
                <a:t>Антон Блик - Agile Consultant в ГНИВЦ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629855" y="6085249"/>
            <a:ext cx="6617425" cy="4020776"/>
            <a:chOff x="0" y="0"/>
            <a:chExt cx="8823233" cy="5361035"/>
          </a:xfrm>
        </p:grpSpPr>
        <p:sp>
          <p:nvSpPr>
            <p:cNvPr id="32" name="TextBox 32"/>
            <p:cNvSpPr txBox="1"/>
            <p:nvPr/>
          </p:nvSpPr>
          <p:spPr>
            <a:xfrm>
              <a:off x="0" y="0"/>
              <a:ext cx="8823233" cy="585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2"/>
                </a:lnSpc>
              </a:pPr>
              <a:r>
                <a:rPr lang="en-US" sz="2943" spc="441" dirty="0">
                  <a:solidFill>
                    <a:srgbClr val="2D14F4"/>
                  </a:solidFill>
                  <a:latin typeface="Poppins Bold Italics"/>
                </a:rPr>
                <a:t>SPRINT REVIEW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725841"/>
              <a:ext cx="8823233" cy="433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Руслан Миниахметов - Scrum Master в Schumann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788959"/>
              <a:ext cx="8823233" cy="585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2"/>
                </a:lnSpc>
              </a:pPr>
              <a:r>
                <a:rPr lang="en-US" sz="2943" spc="441">
                  <a:solidFill>
                    <a:srgbClr val="2D14F4"/>
                  </a:solidFill>
                  <a:latin typeface="Poppins Bold Italics"/>
                </a:rPr>
                <a:t>RETROSPECTIVE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2514800"/>
              <a:ext cx="8823233" cy="28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Константин Хомченко, Юлия Вотинцева, Андрей Виноградов, Антон Блик, Екатерина Бредихина и Сергей Липчанский -</a:t>
              </a:r>
            </a:p>
            <a:p>
              <a:pPr>
                <a:lnSpc>
                  <a:spcPts val="2863"/>
                </a:lnSpc>
              </a:pPr>
              <a:endParaRPr lang="en-US" sz="1909" spc="19">
                <a:solidFill>
                  <a:srgbClr val="2D14F4"/>
                </a:solidFill>
                <a:latin typeface="Poppins Medium Bold"/>
              </a:endParaRPr>
            </a:p>
            <a:p>
              <a:pPr>
                <a:lnSpc>
                  <a:spcPts val="2863"/>
                </a:lnSpc>
              </a:pPr>
              <a:r>
                <a:rPr lang="en-US" sz="1909" spc="19">
                  <a:solidFill>
                    <a:srgbClr val="2D14F4"/>
                  </a:solidFill>
                  <a:latin typeface="Poppins Medium Bold"/>
                </a:rPr>
                <a:t>Chili Marketing, Газпромнефть, Силовые машины, ГНИВЦ, eduScrum и ScrumTrek</a:t>
              </a:r>
            </a:p>
          </p:txBody>
        </p:sp>
      </p:grpSp>
      <p:grpSp>
        <p:nvGrpSpPr>
          <p:cNvPr id="36" name="Group 5">
            <a:extLst>
              <a:ext uri="{FF2B5EF4-FFF2-40B4-BE49-F238E27FC236}">
                <a16:creationId xmlns:a16="http://schemas.microsoft.com/office/drawing/2014/main" id="{198E3062-AB69-49FB-85B2-5319DC0D9F92}"/>
              </a:ext>
            </a:extLst>
          </p:cNvPr>
          <p:cNvGrpSpPr/>
          <p:nvPr/>
        </p:nvGrpSpPr>
        <p:grpSpPr>
          <a:xfrm>
            <a:off x="2015146" y="-5279186"/>
            <a:ext cx="14786590" cy="4680139"/>
            <a:chOff x="0" y="0"/>
            <a:chExt cx="19715453" cy="6240185"/>
          </a:xfrm>
        </p:grpSpPr>
        <p:sp>
          <p:nvSpPr>
            <p:cNvPr id="37" name="TextBox 6">
              <a:extLst>
                <a:ext uri="{FF2B5EF4-FFF2-40B4-BE49-F238E27FC236}">
                  <a16:creationId xmlns:a16="http://schemas.microsoft.com/office/drawing/2014/main" id="{73F78642-2674-4BEC-B47D-D9BB29D4A7FF}"/>
                </a:ext>
              </a:extLst>
            </p:cNvPr>
            <p:cNvSpPr txBox="1"/>
            <p:nvPr/>
          </p:nvSpPr>
          <p:spPr>
            <a:xfrm>
              <a:off x="0" y="-9525"/>
              <a:ext cx="19715453" cy="1533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en-US" sz="7500" spc="225" dirty="0">
                  <a:solidFill>
                    <a:srgbClr val="2D14F4"/>
                  </a:solidFill>
                  <a:latin typeface="Poppins Bold Bold Italics"/>
                </a:rPr>
                <a:t>А </a:t>
              </a:r>
              <a:r>
                <a:rPr lang="en-US" sz="7500" spc="225" dirty="0" err="1">
                  <a:solidFill>
                    <a:srgbClr val="2D14F4"/>
                  </a:solidFill>
                  <a:latin typeface="Poppins Bold Bold Italics"/>
                </a:rPr>
                <a:t>теперь</a:t>
              </a:r>
              <a:r>
                <a:rPr lang="en-US" sz="7500" spc="225" dirty="0">
                  <a:solidFill>
                    <a:srgbClr val="2D14F4"/>
                  </a:solidFill>
                  <a:latin typeface="Poppins Bold Bold Italics"/>
                </a:rPr>
                <a:t> </a:t>
              </a:r>
              <a:r>
                <a:rPr lang="en-US" sz="7500" spc="225" dirty="0" err="1">
                  <a:solidFill>
                    <a:srgbClr val="2D14F4"/>
                  </a:solidFill>
                  <a:latin typeface="Poppins Bold Bold Italics"/>
                </a:rPr>
                <a:t>поговорим</a:t>
              </a:r>
              <a:endParaRPr lang="en-US" sz="7500" spc="225" dirty="0">
                <a:solidFill>
                  <a:srgbClr val="2D14F4"/>
                </a:solidFill>
                <a:latin typeface="Poppins Bold Bold Italics"/>
              </a:endParaRPr>
            </a:p>
          </p:txBody>
        </p:sp>
        <p:sp>
          <p:nvSpPr>
            <p:cNvPr id="38" name="TextBox 7">
              <a:extLst>
                <a:ext uri="{FF2B5EF4-FFF2-40B4-BE49-F238E27FC236}">
                  <a16:creationId xmlns:a16="http://schemas.microsoft.com/office/drawing/2014/main" id="{15E0474C-501B-4699-A56B-BC4572A9344F}"/>
                </a:ext>
              </a:extLst>
            </p:cNvPr>
            <p:cNvSpPr txBox="1"/>
            <p:nvPr/>
          </p:nvSpPr>
          <p:spPr>
            <a:xfrm>
              <a:off x="0" y="2288157"/>
              <a:ext cx="19715453" cy="3952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МЫСЛИ, СООБРАЖЕНИЯ.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 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ОЖИДАНИЯ, ПРЕДЛОЖЕНИЯ.</a:t>
              </a:r>
            </a:p>
            <a:p>
              <a:pPr algn="ctr">
                <a:lnSpc>
                  <a:spcPts val="4759"/>
                </a:lnSpc>
              </a:pPr>
              <a:endParaRPr lang="en-US" sz="3399" spc="441">
                <a:solidFill>
                  <a:srgbClr val="2D14F4"/>
                </a:solidFill>
                <a:latin typeface="Poppins Light Bold"/>
              </a:endParaRPr>
            </a:p>
            <a:p>
              <a:pPr algn="ctr"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Light Bold"/>
                </a:rPr>
                <a:t>ВОПРОСЫ.</a:t>
              </a:r>
            </a:p>
          </p:txBody>
        </p:sp>
      </p:grpSp>
      <p:pic>
        <p:nvPicPr>
          <p:cNvPr id="39" name="!!">
            <a:extLst>
              <a:ext uri="{FF2B5EF4-FFF2-40B4-BE49-F238E27FC236}">
                <a16:creationId xmlns:a16="http://schemas.microsoft.com/office/drawing/2014/main" id="{8E73D341-9D3E-47A0-A522-C5E4A405C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317079" y="-10042209"/>
            <a:ext cx="9833795" cy="9833795"/>
          </a:xfrm>
          <a:prstGeom prst="rect">
            <a:avLst/>
          </a:prstGeom>
        </p:spPr>
      </p:pic>
      <p:pic>
        <p:nvPicPr>
          <p:cNvPr id="42" name="wav">
            <a:extLst>
              <a:ext uri="{FF2B5EF4-FFF2-40B4-BE49-F238E27FC236}">
                <a16:creationId xmlns:a16="http://schemas.microsoft.com/office/drawing/2014/main" id="{DEBA63CD-5B59-442F-9A33-5AA62DABD8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-2030657" y="-599047"/>
            <a:ext cx="1861424" cy="1087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qr">
            <a:extLst>
              <a:ext uri="{FF2B5EF4-FFF2-40B4-BE49-F238E27FC236}">
                <a16:creationId xmlns:a16="http://schemas.microsoft.com/office/drawing/2014/main" id="{D51E894F-EB09-4A95-A425-DCFA2970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91609" y="4599816"/>
            <a:ext cx="1087367" cy="1087367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586716" y="6073558"/>
            <a:ext cx="9833795" cy="9833795"/>
          </a:xfrm>
          <a:prstGeom prst="rect">
            <a:avLst/>
          </a:prstGeom>
        </p:spPr>
      </p:pic>
      <p:pic>
        <p:nvPicPr>
          <p:cNvPr id="3" name="!!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7132511" y="-5620352"/>
            <a:ext cx="9833795" cy="9833795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FFD9D9"/>
          </a:solidFill>
        </p:spPr>
      </p:sp>
      <p:grpSp>
        <p:nvGrpSpPr>
          <p:cNvPr id="5" name="Group 5"/>
          <p:cNvGrpSpPr/>
          <p:nvPr/>
        </p:nvGrpSpPr>
        <p:grpSpPr>
          <a:xfrm>
            <a:off x="1541998" y="2803430"/>
            <a:ext cx="14786590" cy="4680139"/>
            <a:chOff x="0" y="0"/>
            <a:chExt cx="19715453" cy="6240185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19715453" cy="1533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en-US" sz="7500" spc="225" dirty="0">
                  <a:solidFill>
                    <a:srgbClr val="2D14F4"/>
                  </a:solidFill>
                  <a:latin typeface="Poppins Bold Bold Italics"/>
                </a:rPr>
                <a:t>А </a:t>
              </a:r>
              <a:r>
                <a:rPr lang="en-US" sz="7500" spc="225" dirty="0" err="1">
                  <a:solidFill>
                    <a:srgbClr val="2D14F4"/>
                  </a:solidFill>
                  <a:latin typeface="Poppins Bold Bold Italics"/>
                </a:rPr>
                <a:t>теперь</a:t>
              </a:r>
              <a:r>
                <a:rPr lang="en-US" sz="7500" spc="225" dirty="0">
                  <a:solidFill>
                    <a:srgbClr val="2D14F4"/>
                  </a:solidFill>
                  <a:latin typeface="Poppins Bold Bold Italics"/>
                </a:rPr>
                <a:t> </a:t>
              </a:r>
              <a:r>
                <a:rPr lang="en-US" sz="7500" spc="225" dirty="0" err="1">
                  <a:solidFill>
                    <a:srgbClr val="2D14F4"/>
                  </a:solidFill>
                  <a:latin typeface="Poppins Bold Bold Italics"/>
                </a:rPr>
                <a:t>поговорим</a:t>
              </a:r>
              <a:endParaRPr lang="en-US" sz="7500" spc="225" dirty="0">
                <a:solidFill>
                  <a:srgbClr val="2D14F4"/>
                </a:solidFill>
                <a:latin typeface="Poppins Bold Bold Itali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157"/>
              <a:ext cx="19715453" cy="3952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МЫСЛИ, СООБРАЖЕНИЯ.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 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 spc="441">
                  <a:solidFill>
                    <a:srgbClr val="2D14F4"/>
                  </a:solidFill>
                  <a:latin typeface="Poppins Light Bold"/>
                </a:rPr>
                <a:t>ОЖИДАНИЯ, ПРЕДЛОЖЕНИЯ.</a:t>
              </a:r>
            </a:p>
            <a:p>
              <a:pPr algn="ctr">
                <a:lnSpc>
                  <a:spcPts val="4759"/>
                </a:lnSpc>
              </a:pPr>
              <a:endParaRPr lang="en-US" sz="3399" spc="441">
                <a:solidFill>
                  <a:srgbClr val="2D14F4"/>
                </a:solidFill>
                <a:latin typeface="Poppins Light Bold"/>
              </a:endParaRPr>
            </a:p>
            <a:p>
              <a:pPr algn="ctr">
                <a:lnSpc>
                  <a:spcPts val="4759"/>
                </a:lnSpc>
              </a:pPr>
              <a:r>
                <a:rPr lang="en-US" sz="3400" spc="441">
                  <a:solidFill>
                    <a:srgbClr val="2D14F4"/>
                  </a:solidFill>
                  <a:latin typeface="Poppins Light Bold"/>
                </a:rPr>
                <a:t>ВОПРОСЫ.</a:t>
              </a: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0" y="7889098"/>
            <a:ext cx="1861424" cy="1087367"/>
          </a:xfrm>
          <a:prstGeom prst="rect">
            <a:avLst/>
          </a:prstGeom>
        </p:spPr>
      </p:pic>
      <p:pic>
        <p:nvPicPr>
          <p:cNvPr id="9" name="wav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072" t="30056" r="15990" b="27920"/>
          <a:stretch>
            <a:fillRect/>
          </a:stretch>
        </p:blipFill>
        <p:spPr>
          <a:xfrm>
            <a:off x="16328588" y="1310536"/>
            <a:ext cx="1861424" cy="1087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r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96088" y="1977477"/>
            <a:ext cx="6332045" cy="6332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1092</Words>
  <Application>Microsoft Office PowerPoint</Application>
  <PresentationFormat>Произвольный</PresentationFormat>
  <Paragraphs>266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41" baseType="lpstr">
      <vt:lpstr>Arista Pro</vt:lpstr>
      <vt:lpstr>Aristotelica Pro Bold Italics</vt:lpstr>
      <vt:lpstr>Arista Pro SemiBold Bold Italics</vt:lpstr>
      <vt:lpstr>Arista Pro SemiBold Bold</vt:lpstr>
      <vt:lpstr>Poppins Light Bold</vt:lpstr>
      <vt:lpstr>Arista Pro SemiBold</vt:lpstr>
      <vt:lpstr>Aristotelica Pro DemiBold</vt:lpstr>
      <vt:lpstr>Poppins Bold Bold Italics</vt:lpstr>
      <vt:lpstr>Arista Pro Bold Italics</vt:lpstr>
      <vt:lpstr>Arial</vt:lpstr>
      <vt:lpstr>Arimo</vt:lpstr>
      <vt:lpstr>Aristotelica Pro Cond. Bold Italics</vt:lpstr>
      <vt:lpstr>Aristotelica Pro Cond. Bold</vt:lpstr>
      <vt:lpstr>Poppins Medium Bold Italics</vt:lpstr>
      <vt:lpstr>Bubblebody Neue Bold Italics</vt:lpstr>
      <vt:lpstr>Poppins Medium Bold</vt:lpstr>
      <vt:lpstr>Calibri</vt:lpstr>
      <vt:lpstr>Poppins Medium Italics</vt:lpstr>
      <vt:lpstr>Aristotelica Pro Cond.</vt:lpstr>
      <vt:lpstr>Aristotelica Pro</vt:lpstr>
      <vt:lpstr>Poppins Light</vt:lpstr>
      <vt:lpstr>Poppins Bold Italics</vt:lpstr>
      <vt:lpstr>Aristotelica Pro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 club oPEN MEET</dc:title>
  <dc:creator>Ilya</dc:creator>
  <cp:lastModifiedBy>Ilya</cp:lastModifiedBy>
  <cp:revision>16</cp:revision>
  <dcterms:created xsi:type="dcterms:W3CDTF">2006-08-16T00:00:00Z</dcterms:created>
  <dcterms:modified xsi:type="dcterms:W3CDTF">2022-05-16T17:38:06Z</dcterms:modified>
  <dc:identifier>DAFAUZLKzSI</dc:identifier>
</cp:coreProperties>
</file>