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9" r:id="rId2"/>
    <p:sldId id="1093" r:id="rId3"/>
    <p:sldId id="1094" r:id="rId4"/>
    <p:sldId id="1095" r:id="rId5"/>
    <p:sldId id="1090" r:id="rId6"/>
    <p:sldId id="1092" r:id="rId7"/>
    <p:sldId id="1089" r:id="rId8"/>
    <p:sldId id="1091" r:id="rId9"/>
    <p:sldId id="1097" r:id="rId10"/>
    <p:sldId id="1098" r:id="rId11"/>
    <p:sldId id="1096" r:id="rId12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57" userDrawn="1">
          <p15:clr>
            <a:srgbClr val="A4A3A4"/>
          </p15:clr>
        </p15:guide>
        <p15:guide id="4" pos="7423" userDrawn="1">
          <p15:clr>
            <a:srgbClr val="A4A3A4"/>
          </p15:clr>
        </p15:guide>
        <p15:guide id="5" orient="horz" pos="482" userDrawn="1">
          <p15:clr>
            <a:srgbClr val="A4A3A4"/>
          </p15:clr>
        </p15:guide>
        <p15:guide id="7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235"/>
    <a:srgbClr val="0D0D0D"/>
    <a:srgbClr val="565B3F"/>
    <a:srgbClr val="4B6D3B"/>
    <a:srgbClr val="49712D"/>
    <a:srgbClr val="6D7D52"/>
    <a:srgbClr val="AFB29A"/>
    <a:srgbClr val="9BB29A"/>
    <a:srgbClr val="98A27A"/>
    <a:srgbClr val="C2CB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86" y="312"/>
      </p:cViewPr>
      <p:guideLst>
        <p:guide orient="horz" pos="2160"/>
        <p:guide pos="3840"/>
        <p:guide pos="257"/>
        <p:guide pos="7423"/>
        <p:guide orient="horz" pos="482"/>
        <p:guide orient="horz" pos="411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handoutMaster" Target="handoutMasters/handoutMaster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A944637-EEB7-2B13-9FE1-BFDC86139B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C5DA7E1-E6E3-96A6-80FC-6D9FDA0C62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E9144-DB0F-46C6-BFB1-4CE9EBB8E55F}" type="datetimeFigureOut">
              <a:rPr lang="ru-KZ" smtClean="0"/>
              <a:t>10/11/2023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B8AFDF3-A06F-4BCF-6590-C1BAC562D13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BC49FD-B6BF-6D68-1A34-3C79FCDEC8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31808-6CCF-45E1-91A6-754A0FC888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3610360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E43485-D6B5-1280-A2FC-01A05A3CF5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C85827-E8C7-7711-DE07-A04100672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6F9E2D-39E0-C56A-5FBD-906690DE4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10/11/2023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0B1F74-8CEC-D0C9-0774-988CF5942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B0CF57-DC6A-F53D-0FAE-AE184450C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93032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6E82D-C1D8-FBC4-ACF2-A3ECF7B62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97F180-BCC1-B310-2E0F-9A1ED3F9B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8BDF44-17DD-34F6-39FF-5EB420732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10/11/2023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127EDC-E79A-665C-24B0-6A91D8C31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283772-C903-A4D8-4AC3-A419D024B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93043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4C0B6-B52F-006B-357F-92C022BEB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9A5D85-344A-1176-5990-B065BC143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E7F5CF-0D50-1102-EC05-9E21D2838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10/11/2023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352872-A6CF-7227-4873-158951FB4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98D3D7-790E-4875-9807-56BD87768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57055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65C98A-6978-C14A-2F00-4DDF7BE3D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AFF82D-A9FE-55D0-2A83-B230691938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4F656E-0E27-F6C4-779B-7DA0450CE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295C4C-6119-DDD0-C1DD-72A52D9F6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10/11/2023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D36E06-6A6B-EAF2-51EC-407E30707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CAC7E0-3B8D-4159-EE02-3247CC533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41439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F1FB97-1130-3E9B-B99F-587BA4DD3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88DFDB-596A-B663-63CD-3BE4FEC3B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80D650-DF72-9F15-2A01-D4F49001D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43A0865-69C9-87B2-3ED3-B0894DB83B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409C50-6010-3B35-21B3-031B4E7E8A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9F0555D-0582-5136-8E76-FF2293D95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10/11/2023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CF4B820-63E6-9985-4A3C-B1320E1C4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F36C7E2-EA52-68D6-67D8-E7E7123DE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67693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A5A072-FC6B-3145-E581-EE302F75F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24FEA2D-4DD4-4FE2-E523-B2B77C74F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10/11/2023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6F04869-89BF-4075-80C6-1F2C59426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2900B59-B0DC-2798-8639-51BC3D636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0896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AE2669C-FFF5-6C5E-0F5F-A206F994A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10/11/2023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F841116-7B5E-A644-5E64-2E48505B0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DD8B10-61A7-D30A-FB8A-35F7EBB28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78496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FC32DC-D5CD-9F56-ECFD-567ACC334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C5A6C2-4D1F-58FE-6578-06D393939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C62678-BFB5-3367-E519-5721F09B6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F9E8DF-24AC-B573-1354-7A3DBC2C8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10/11/2023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FAFF60-DA25-E95F-86A7-243FDAF5D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33D45D-D987-5F8B-3A52-A14C3E52F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30635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9CEE8E-BCC1-569C-F54C-ECFE4C18C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FD7B0AA-1C2C-2304-0F41-8AA2F4798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797F1E-0688-061A-AAEB-2F4659700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F5CB76-1E40-4B35-4251-540682A1A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10/11/2023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0F942D-0575-27CE-672C-D530973A3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166449-7FD1-7EFD-5B6B-F0AC68198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10595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829473-9046-C521-7F52-142C6CAAE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578E517-4618-6D5B-4891-7EE0AD735A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3EC155-0CDC-CF7E-62EB-279258F90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10/11/2023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C8EAD1-593C-66BB-ACD9-0C13E6C7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B6B987-2828-212D-DF5B-7161162F2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32003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8178A71-84D8-4BA7-B79F-7DE71D8D9F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C9CDCF-3CE2-FDD3-AFAE-D041392BB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14325E-5D9E-6045-BD42-8740DE589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10/11/2023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D022D1-EF3B-08B4-9388-6CB0FBDCB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5D8BB1-5103-A6E2-E4A9-ABF030BC0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2109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A903EF-7A80-13D4-8854-6EA4E1734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012773-9852-2F56-FA33-FA021E6D3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41E97C-66B3-B15D-39D8-FFFACE90A2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A9915-95DC-4D31-94F6-C248763F36BA}" type="datetimeFigureOut">
              <a:rPr lang="ru-KZ" smtClean="0"/>
              <a:t>10/11/2023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635969-A80D-603A-572B-AF3DD1CBB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06ADCC-0AA6-41B0-B654-1B76DAB60E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82757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4" Type="http://schemas.openxmlformats.org/officeDocument/2006/relationships/image" Target="../media/image2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 /><Relationship Id="rId13" Type="http://schemas.openxmlformats.org/officeDocument/2006/relationships/image" Target="../media/image17.svg" /><Relationship Id="rId3" Type="http://schemas.openxmlformats.org/officeDocument/2006/relationships/image" Target="../media/image7.svg" /><Relationship Id="rId7" Type="http://schemas.openxmlformats.org/officeDocument/2006/relationships/image" Target="../media/image11.svg" /><Relationship Id="rId12" Type="http://schemas.openxmlformats.org/officeDocument/2006/relationships/image" Target="../media/image16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0.png" /><Relationship Id="rId11" Type="http://schemas.openxmlformats.org/officeDocument/2006/relationships/image" Target="../media/image15.svg" /><Relationship Id="rId5" Type="http://schemas.openxmlformats.org/officeDocument/2006/relationships/image" Target="../media/image9.svg" /><Relationship Id="rId10" Type="http://schemas.openxmlformats.org/officeDocument/2006/relationships/image" Target="../media/image14.png" /><Relationship Id="rId4" Type="http://schemas.openxmlformats.org/officeDocument/2006/relationships/image" Target="../media/image8.png" /><Relationship Id="rId9" Type="http://schemas.openxmlformats.org/officeDocument/2006/relationships/image" Target="../media/image13.sv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2.jpeg" /><Relationship Id="rId5" Type="http://schemas.openxmlformats.org/officeDocument/2006/relationships/image" Target="../media/image21.jpeg" /><Relationship Id="rId4" Type="http://schemas.openxmlformats.org/officeDocument/2006/relationships/image" Target="../media/image20.jpe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video" Target="../media/media2.mp4" /><Relationship Id="rId1" Type="http://schemas.microsoft.com/office/2007/relationships/media" Target="../media/media2.mp4" /><Relationship Id="rId4" Type="http://schemas.openxmlformats.org/officeDocument/2006/relationships/image" Target="../media/image23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 /><Relationship Id="rId7" Type="http://schemas.openxmlformats.org/officeDocument/2006/relationships/image" Target="../media/image29.sv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8.png" /><Relationship Id="rId5" Type="http://schemas.openxmlformats.org/officeDocument/2006/relationships/image" Target="../media/image27.svg" /><Relationship Id="rId4" Type="http://schemas.openxmlformats.org/officeDocument/2006/relationships/image" Target="../media/image26.png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25EC4DF-8CC1-8648-C3C6-EECCFA79FE5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6400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ED98C82-3C5B-B792-CF57-3CB70DA39649}"/>
              </a:ext>
            </a:extLst>
          </p:cNvPr>
          <p:cNvCxnSpPr>
            <a:cxnSpLocks/>
          </p:cNvCxnSpPr>
          <p:nvPr/>
        </p:nvCxnSpPr>
        <p:spPr>
          <a:xfrm>
            <a:off x="11051627" y="628540"/>
            <a:ext cx="0" cy="5872984"/>
          </a:xfrm>
          <a:prstGeom prst="line">
            <a:avLst/>
          </a:prstGeom>
          <a:ln>
            <a:solidFill>
              <a:schemeClr val="bg1">
                <a:alpha val="2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86E76D7D-B417-A795-370D-49B0FCE129B4}"/>
              </a:ext>
            </a:extLst>
          </p:cNvPr>
          <p:cNvCxnSpPr/>
          <p:nvPr/>
        </p:nvCxnSpPr>
        <p:spPr>
          <a:xfrm>
            <a:off x="7619999" y="628540"/>
            <a:ext cx="0" cy="5759450"/>
          </a:xfrm>
          <a:prstGeom prst="line">
            <a:avLst/>
          </a:prstGeom>
          <a:ln>
            <a:solidFill>
              <a:schemeClr val="bg1">
                <a:alpha val="2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28D3C54E-5642-A033-94B6-722D8667EC77}"/>
              </a:ext>
            </a:extLst>
          </p:cNvPr>
          <p:cNvCxnSpPr>
            <a:cxnSpLocks/>
          </p:cNvCxnSpPr>
          <p:nvPr/>
        </p:nvCxnSpPr>
        <p:spPr>
          <a:xfrm>
            <a:off x="1340068" y="742074"/>
            <a:ext cx="0" cy="5759450"/>
          </a:xfrm>
          <a:prstGeom prst="line">
            <a:avLst/>
          </a:prstGeom>
          <a:ln>
            <a:solidFill>
              <a:schemeClr val="bg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F6A7C1B-2E12-A50C-1DB2-AFC3AB89C9A4}"/>
              </a:ext>
            </a:extLst>
          </p:cNvPr>
          <p:cNvCxnSpPr>
            <a:cxnSpLocks/>
          </p:cNvCxnSpPr>
          <p:nvPr/>
        </p:nvCxnSpPr>
        <p:spPr>
          <a:xfrm>
            <a:off x="2259723" y="765175"/>
            <a:ext cx="0" cy="5759450"/>
          </a:xfrm>
          <a:prstGeom prst="line">
            <a:avLst/>
          </a:prstGeom>
          <a:ln>
            <a:solidFill>
              <a:schemeClr val="bg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D19E2953-2F7E-05F1-427C-AD1F60B5321C}"/>
              </a:ext>
            </a:extLst>
          </p:cNvPr>
          <p:cNvCxnSpPr>
            <a:cxnSpLocks/>
          </p:cNvCxnSpPr>
          <p:nvPr/>
        </p:nvCxnSpPr>
        <p:spPr>
          <a:xfrm>
            <a:off x="3200400" y="765175"/>
            <a:ext cx="0" cy="5759450"/>
          </a:xfrm>
          <a:prstGeom prst="line">
            <a:avLst/>
          </a:prstGeom>
          <a:ln>
            <a:solidFill>
              <a:schemeClr val="bg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83054DB9-4F03-C751-C633-A2988F24F41B}"/>
              </a:ext>
            </a:extLst>
          </p:cNvPr>
          <p:cNvCxnSpPr/>
          <p:nvPr/>
        </p:nvCxnSpPr>
        <p:spPr>
          <a:xfrm>
            <a:off x="4162096" y="742074"/>
            <a:ext cx="0" cy="5759450"/>
          </a:xfrm>
          <a:prstGeom prst="line">
            <a:avLst/>
          </a:prstGeom>
          <a:ln>
            <a:solidFill>
              <a:schemeClr val="bg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B1A4C27C-56B9-86C2-EC3F-6828045CA23F}"/>
              </a:ext>
            </a:extLst>
          </p:cNvPr>
          <p:cNvCxnSpPr/>
          <p:nvPr/>
        </p:nvCxnSpPr>
        <p:spPr>
          <a:xfrm>
            <a:off x="5092261" y="742074"/>
            <a:ext cx="0" cy="5759450"/>
          </a:xfrm>
          <a:prstGeom prst="line">
            <a:avLst/>
          </a:prstGeom>
          <a:ln>
            <a:solidFill>
              <a:schemeClr val="bg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174E8B72-35FA-F290-73C1-DDEF9257623C}"/>
              </a:ext>
            </a:extLst>
          </p:cNvPr>
          <p:cNvCxnSpPr/>
          <p:nvPr/>
        </p:nvCxnSpPr>
        <p:spPr>
          <a:xfrm>
            <a:off x="5983226" y="765175"/>
            <a:ext cx="0" cy="5759450"/>
          </a:xfrm>
          <a:prstGeom prst="line">
            <a:avLst/>
          </a:prstGeom>
          <a:ln>
            <a:solidFill>
              <a:schemeClr val="bg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1BDE31AE-1EA6-151D-3610-84959A995274}"/>
              </a:ext>
            </a:extLst>
          </p:cNvPr>
          <p:cNvCxnSpPr/>
          <p:nvPr/>
        </p:nvCxnSpPr>
        <p:spPr>
          <a:xfrm>
            <a:off x="6805448" y="765175"/>
            <a:ext cx="0" cy="5759450"/>
          </a:xfrm>
          <a:prstGeom prst="line">
            <a:avLst/>
          </a:prstGeom>
          <a:ln>
            <a:solidFill>
              <a:schemeClr val="bg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>
            <a:extLst>
              <a:ext uri="{FF2B5EF4-FFF2-40B4-BE49-F238E27FC236}">
                <a16:creationId xmlns:a16="http://schemas.microsoft.com/office/drawing/2014/main" id="{A6BBA7CA-DE30-97AB-737C-41F5670075F4}"/>
              </a:ext>
            </a:extLst>
          </p:cNvPr>
          <p:cNvSpPr/>
          <p:nvPr/>
        </p:nvSpPr>
        <p:spPr>
          <a:xfrm rot="2578865">
            <a:off x="1225298" y="326708"/>
            <a:ext cx="3697784" cy="6781256"/>
          </a:xfrm>
          <a:prstGeom prst="ellipse">
            <a:avLst/>
          </a:prstGeom>
          <a:solidFill>
            <a:srgbClr val="548235">
              <a:alpha val="18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CB33910-751A-A29B-DF3F-0DDEBBA03F21}"/>
              </a:ext>
            </a:extLst>
          </p:cNvPr>
          <p:cNvSpPr txBox="1"/>
          <p:nvPr/>
        </p:nvSpPr>
        <p:spPr>
          <a:xfrm>
            <a:off x="2870427" y="5741659"/>
            <a:ext cx="3867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«Основы организации бизнеса»</a:t>
            </a:r>
          </a:p>
          <a:p>
            <a:endParaRPr lang="ru-KZ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7C3CC0E-F752-D2A9-3122-8A5405A21577}"/>
              </a:ext>
            </a:extLst>
          </p:cNvPr>
          <p:cNvSpPr txBox="1"/>
          <p:nvPr/>
        </p:nvSpPr>
        <p:spPr>
          <a:xfrm>
            <a:off x="1531442" y="561054"/>
            <a:ext cx="1639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Анализ рынка</a:t>
            </a:r>
            <a:endParaRPr lang="ru-KZ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A22985F-8BAB-75B3-CBF6-B9A45384D434}"/>
              </a:ext>
            </a:extLst>
          </p:cNvPr>
          <p:cNvSpPr txBox="1"/>
          <p:nvPr/>
        </p:nvSpPr>
        <p:spPr>
          <a:xfrm>
            <a:off x="834693" y="561054"/>
            <a:ext cx="616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Суть </a:t>
            </a:r>
            <a:endParaRPr lang="ru-KZ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2A08C51-59D7-4302-54C7-41BC309EEBA3}"/>
              </a:ext>
            </a:extLst>
          </p:cNvPr>
          <p:cNvSpPr txBox="1"/>
          <p:nvPr/>
        </p:nvSpPr>
        <p:spPr>
          <a:xfrm>
            <a:off x="3218967" y="561054"/>
            <a:ext cx="2296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Операционный план</a:t>
            </a:r>
            <a:endParaRPr lang="ru-KZ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66DF775-5DD0-0F93-5B24-D5B5EA13CCC8}"/>
              </a:ext>
            </a:extLst>
          </p:cNvPr>
          <p:cNvSpPr txBox="1"/>
          <p:nvPr/>
        </p:nvSpPr>
        <p:spPr>
          <a:xfrm>
            <a:off x="5501862" y="580509"/>
            <a:ext cx="2296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Экономика</a:t>
            </a:r>
            <a:endParaRPr lang="ru-KZ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33F68DE-0E77-44A2-256C-FD82E749C07C}"/>
              </a:ext>
            </a:extLst>
          </p:cNvPr>
          <p:cNvSpPr txBox="1"/>
          <p:nvPr/>
        </p:nvSpPr>
        <p:spPr>
          <a:xfrm>
            <a:off x="1952859" y="3822574"/>
            <a:ext cx="38679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Авторы: Элеонора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Гаан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, Анна Сорокина, Дарья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Суйнякина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, Роман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Тарасун</a:t>
            </a:r>
            <a:endParaRPr lang="ru-RU" sz="20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cxnSp>
        <p:nvCxn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29637CE2-83BB-C53E-8CC9-65FCA1E31F0F}"/>
              </a:ext>
            </a:extLst>
          </p:cNvPr>
          <p:cNvCxnSpPr>
            <a:cxnSpLocks/>
          </p:cNvCxnSpPr>
          <p:nvPr/>
        </p:nvCxnSpPr>
        <p:spPr>
          <a:xfrm>
            <a:off x="1712681" y="3771222"/>
            <a:ext cx="0" cy="1235972"/>
          </a:xfrm>
          <a:prstGeom prst="line">
            <a:avLst/>
          </a:prstGeom>
          <a:ln w="698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Овал 1">
            <a:extLst>
              <a:ext uri="{FF2B5EF4-FFF2-40B4-BE49-F238E27FC236}">
                <a16:creationId xmlns:a16="http://schemas.microsoft.com/office/drawing/2014/main" id="{ABE6541C-70EF-5CEB-C802-97D3B2D009BB}"/>
              </a:ext>
            </a:extLst>
          </p:cNvPr>
          <p:cNvSpPr/>
          <p:nvPr/>
        </p:nvSpPr>
        <p:spPr>
          <a:xfrm>
            <a:off x="5723181" y="-504220"/>
            <a:ext cx="6981801" cy="7962563"/>
          </a:xfrm>
          <a:prstGeom prst="ellipse">
            <a:avLst/>
          </a:prstGeom>
          <a:solidFill>
            <a:srgbClr val="548235">
              <a:alpha val="18000"/>
            </a:srgbClr>
          </a:solidFill>
          <a:ln>
            <a:noFill/>
          </a:ln>
          <a:effectLst>
            <a:glow>
              <a:schemeClr val="accent1"/>
            </a:glow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62" name="Рисунок 61" descr="Изображение выглядит как человек, одежда, на открытом воздухе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CBB55682-D892-FAD7-9077-9FC290D07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9524" l="8929" r="90000">
                        <a14:foregroundMark x1="71786" y1="54524" x2="79974" y2="58940"/>
                        <a14:foregroundMark x1="71403" y1="98296" x2="70856" y2="99497"/>
                        <a14:foregroundMark x1="78292" y1="83174" x2="74737" y2="90978"/>
                        <a14:foregroundMark x1="82906" y1="73043" x2="81749" y2="75584"/>
                        <a14:foregroundMark x1="39167" y1="54683" x2="32733" y2="54832"/>
                        <a14:foregroundMark x1="68571" y1="54841" x2="78452" y2="61111"/>
                        <a14:foregroundMark x1="78452" y1="61111" x2="79167" y2="74603"/>
                        <a14:foregroundMark x1="72091" y1="98417" x2="71902" y2="99055"/>
                        <a14:foregroundMark x1="79167" y1="74603" x2="74323" y2="90905"/>
                        <a14:foregroundMark x1="71036" y1="98232" x2="70943" y2="99569"/>
                        <a14:foregroundMark x1="71210" y1="96580" x2="70595" y2="98016"/>
                        <a14:foregroundMark x1="74643" y1="88571" x2="72878" y2="92688"/>
                        <a14:foregroundMark x1="70595" y1="98016" x2="24167" y2="99286"/>
                        <a14:foregroundMark x1="24167" y1="99286" x2="14286" y2="97143"/>
                        <a14:foregroundMark x1="20456" y1="92034" x2="21667" y2="91032"/>
                        <a14:foregroundMark x1="14286" y1="97143" x2="15065" y2="96498"/>
                        <a14:foregroundMark x1="21667" y1="91032" x2="19798" y2="90403"/>
                        <a14:foregroundMark x1="9671" y1="84597" x2="17327" y2="62436"/>
                        <a14:foregroundMark x1="21381" y1="58102" x2="27330" y2="55326"/>
                        <a14:foregroundMark x1="19405" y1="61032" x2="22143" y2="58889"/>
                        <a14:foregroundMark x1="19881" y1="60397" x2="22143" y2="59444"/>
                        <a14:foregroundMark x1="12262" y1="72222" x2="16190" y2="65873"/>
                        <a14:backgroundMark x1="28214" y1="41984" x2="28214" y2="41984"/>
                        <a14:backgroundMark x1="28214" y1="41508" x2="28753" y2="50698"/>
                        <a14:backgroundMark x1="27301" y1="52936" x2="23662" y2="55995"/>
                        <a14:backgroundMark x1="16627" y1="63681" x2="9167" y2="77698"/>
                        <a14:backgroundMark x1="18333" y1="60476" x2="18167" y2="60788"/>
                        <a14:backgroundMark x1="9167" y1="77698" x2="8599" y2="85495"/>
                        <a14:backgroundMark x1="18219" y1="91012" x2="15844" y2="95078"/>
                        <a14:backgroundMark x1="14405" y1="97819" x2="14405" y2="99921"/>
                        <a14:backgroundMark x1="81905" y1="58730" x2="85357" y2="72778"/>
                        <a14:backgroundMark x1="30476" y1="51190" x2="29887" y2="53091"/>
                        <a14:backgroundMark x1="71190" y1="38175" x2="71190" y2="38175"/>
                        <a14:backgroundMark x1="70714" y1="44762" x2="70714" y2="44762"/>
                        <a14:backgroundMark x1="71429" y1="46270" x2="71429" y2="46270"/>
                        <a14:backgroundMark x1="71429" y1="42302" x2="71429" y2="42302"/>
                        <a14:backgroundMark x1="67976" y1="36032" x2="67976" y2="36032"/>
                        <a14:backgroundMark x1="70238" y1="42143" x2="70238" y2="42143"/>
                        <a14:backgroundMark x1="47976" y1="24206" x2="47976" y2="24206"/>
                        <a14:backgroundMark x1="66310" y1="33254" x2="66310" y2="33254"/>
                        <a14:backgroundMark x1="28333" y1="34365" x2="28333" y2="34365"/>
                        <a14:backgroundMark x1="28214" y1="39683" x2="28214" y2="39683"/>
                        <a14:backgroundMark x1="9286" y1="85952" x2="18333" y2="90952"/>
                        <a14:backgroundMark x1="18333" y1="90952" x2="15476" y2="96587"/>
                        <a14:backgroundMark x1="75952" y1="91190" x2="72976" y2="98571"/>
                        <a14:backgroundMark x1="72976" y1="98571" x2="74405" y2="99762"/>
                        <a14:backgroundMark x1="72976" y1="92698" x2="72024" y2="96667"/>
                        <a14:backgroundMark x1="82857" y1="75714" x2="80119" y2="85952"/>
                        <a14:backgroundMark x1="70714" y1="49365" x2="72024" y2="54444"/>
                        <a14:backgroundMark x1="68571" y1="36667" x2="68571" y2="36667"/>
                        <a14:backgroundMark x1="30238" y1="33413" x2="30238" y2="33413"/>
                        <a14:backgroundMark x1="49286" y1="24683" x2="49286" y2="24683"/>
                        <a14:backgroundMark x1="28810" y1="38492" x2="28810" y2="38492"/>
                        <a14:backgroundMark x1="17381" y1="89206" x2="12976" y2="93016"/>
                        <a14:backgroundMark x1="30952" y1="52698" x2="27024" y2="55159"/>
                        <a14:backgroundMark x1="30714" y1="53810" x2="33214" y2="54444"/>
                        <a14:backgroundMark x1="16667" y1="62381" x2="21667" y2="57619"/>
                        <a14:backgroundMark x1="17857" y1="60397" x2="19881" y2="58571"/>
                        <a14:backgroundMark x1="8333" y1="85079" x2="9762" y2="86667"/>
                        <a14:backgroundMark x1="17738" y1="88810" x2="19405" y2="89444"/>
                        <a14:backgroundMark x1="19286" y1="90397" x2="19286" y2="90397"/>
                        <a14:backgroundMark x1="19286" y1="90397" x2="19286" y2="90397"/>
                        <a14:backgroundMark x1="19405" y1="90397" x2="19405" y2="90397"/>
                        <a14:backgroundMark x1="19405" y1="90794" x2="19762" y2="89683"/>
                        <a14:backgroundMark x1="19048" y1="90317" x2="20000" y2="90159"/>
                        <a14:backgroundMark x1="33810" y1="52063" x2="33810" y2="52063"/>
                        <a14:backgroundMark x1="32976" y1="51984" x2="32976" y2="51984"/>
                        <a14:backgroundMark x1="32976" y1="51825" x2="32976" y2="51825"/>
                        <a14:backgroundMark x1="32619" y1="51429" x2="32619" y2="51429"/>
                        <a14:backgroundMark x1="29286" y1="41984" x2="29286" y2="41984"/>
                        <a14:backgroundMark x1="28929" y1="40238" x2="28929" y2="40238"/>
                        <a14:backgroundMark x1="31905" y1="30873" x2="31905" y2="30873"/>
                        <a14:backgroundMark x1="42500" y1="25397" x2="42500" y2="25397"/>
                        <a14:backgroundMark x1="39167" y1="26508" x2="39167" y2="26508"/>
                        <a14:backgroundMark x1="49643" y1="24444" x2="49643" y2="24444"/>
                        <a14:backgroundMark x1="69167" y1="38333" x2="69167" y2="38333"/>
                        <a14:backgroundMark x1="65000" y1="33254" x2="65000" y2="33254"/>
                        <a14:backgroundMark x1="66786" y1="36746" x2="66786" y2="367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256" y="-1628134"/>
            <a:ext cx="6594662" cy="8494112"/>
          </a:xfrm>
          <a:prstGeom prst="rect">
            <a:avLst/>
          </a:prstGeom>
          <a:effectLst>
            <a:outerShdw blurRad="762000" dist="38100" dir="2700000" algn="tl" rotWithShape="0">
              <a:prstClr val="black">
                <a:alpha val="47000"/>
              </a:prstClr>
            </a:outerShdw>
            <a:reflection stA="0"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  <a:bevelB w="139700" h="139700" prst="divot"/>
          </a:sp3d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DFBD177-67B2-EBFE-6391-DE9248A45CE2}"/>
              </a:ext>
            </a:extLst>
          </p:cNvPr>
          <p:cNvSpPr txBox="1"/>
          <p:nvPr/>
        </p:nvSpPr>
        <p:spPr>
          <a:xfrm>
            <a:off x="1038297" y="1651245"/>
            <a:ext cx="5877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Туристическая</a:t>
            </a:r>
          </a:p>
          <a:p>
            <a:r>
              <a:rPr lang="ru-RU" sz="44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база «</a:t>
            </a:r>
            <a:r>
              <a:rPr lang="ru-RU" sz="4400" b="1" dirty="0" err="1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Новопестерево</a:t>
            </a:r>
            <a:r>
              <a:rPr lang="ru-RU" sz="44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»</a:t>
            </a:r>
            <a:endParaRPr lang="ru-KZ" sz="44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637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906128-BC2A-E859-24BB-597419811243}"/>
              </a:ext>
            </a:extLst>
          </p:cNvPr>
          <p:cNvSpPr/>
          <p:nvPr/>
        </p:nvSpPr>
        <p:spPr>
          <a:xfrm>
            <a:off x="11440160" y="4064000"/>
            <a:ext cx="1300480" cy="1706880"/>
          </a:xfrm>
          <a:prstGeom prst="rect">
            <a:avLst/>
          </a:prstGeom>
          <a:solidFill>
            <a:srgbClr val="565B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4" name="WhatsApp Video 2023-09-13 at 12.23.50">
            <a:hlinkClick r:id="" action="ppaction://media"/>
            <a:extLst>
              <a:ext uri="{FF2B5EF4-FFF2-40B4-BE49-F238E27FC236}">
                <a16:creationId xmlns:a16="http://schemas.microsoft.com/office/drawing/2014/main" id="{38639D3D-B243-7656-0F54-5015809745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0" y="0"/>
            <a:ext cx="5344160" cy="6583363"/>
          </a:xfrm>
          <a:prstGeom prst="rect">
            <a:avLst/>
          </a:prstGeom>
        </p:spPr>
      </p:pic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7D8953BE-5AC5-8A19-CDB2-16CB180FDE8A}"/>
              </a:ext>
            </a:extLst>
          </p:cNvPr>
          <p:cNvSpPr/>
          <p:nvPr/>
        </p:nvSpPr>
        <p:spPr>
          <a:xfrm>
            <a:off x="0" y="0"/>
            <a:ext cx="12994640" cy="6858000"/>
          </a:xfrm>
          <a:custGeom>
            <a:avLst/>
            <a:gdLst>
              <a:gd name="connsiteX0" fmla="*/ 9721214 w 12994640"/>
              <a:gd name="connsiteY0" fmla="*/ 1980350 h 6858000"/>
              <a:gd name="connsiteX1" fmla="*/ 7960308 w 12994640"/>
              <a:gd name="connsiteY1" fmla="*/ 4955622 h 6858000"/>
              <a:gd name="connsiteX2" fmla="*/ 11482122 w 12994640"/>
              <a:gd name="connsiteY2" fmla="*/ 4955622 h 6858000"/>
              <a:gd name="connsiteX3" fmla="*/ 9687238 w 12994640"/>
              <a:gd name="connsiteY3" fmla="*/ 1626732 h 6858000"/>
              <a:gd name="connsiteX4" fmla="*/ 11764474 w 12994640"/>
              <a:gd name="connsiteY4" fmla="*/ 5146658 h 6858000"/>
              <a:gd name="connsiteX5" fmla="*/ 7610000 w 12994640"/>
              <a:gd name="connsiteY5" fmla="*/ 5146658 h 6858000"/>
              <a:gd name="connsiteX6" fmla="*/ 9687238 w 12994640"/>
              <a:gd name="connsiteY6" fmla="*/ 1358470 h 6858000"/>
              <a:gd name="connsiteX7" fmla="*/ 7283126 w 12994640"/>
              <a:gd name="connsiteY7" fmla="*/ 5309240 h 6858000"/>
              <a:gd name="connsiteX8" fmla="*/ 12091350 w 12994640"/>
              <a:gd name="connsiteY8" fmla="*/ 5309240 h 6858000"/>
              <a:gd name="connsiteX9" fmla="*/ 0 w 12994640"/>
              <a:gd name="connsiteY9" fmla="*/ 0 h 6858000"/>
              <a:gd name="connsiteX10" fmla="*/ 12994640 w 12994640"/>
              <a:gd name="connsiteY10" fmla="*/ 0 h 6858000"/>
              <a:gd name="connsiteX11" fmla="*/ 12994640 w 12994640"/>
              <a:gd name="connsiteY11" fmla="*/ 6858000 h 6858000"/>
              <a:gd name="connsiteX12" fmla="*/ 0 w 1299464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994640" h="6858000">
                <a:moveTo>
                  <a:pt x="9721214" y="1980350"/>
                </a:moveTo>
                <a:lnTo>
                  <a:pt x="7960308" y="4955622"/>
                </a:lnTo>
                <a:lnTo>
                  <a:pt x="11482122" y="4955622"/>
                </a:lnTo>
                <a:close/>
                <a:moveTo>
                  <a:pt x="9687238" y="1626732"/>
                </a:moveTo>
                <a:lnTo>
                  <a:pt x="11764474" y="5146658"/>
                </a:lnTo>
                <a:lnTo>
                  <a:pt x="7610000" y="5146658"/>
                </a:lnTo>
                <a:close/>
                <a:moveTo>
                  <a:pt x="9687238" y="1358470"/>
                </a:moveTo>
                <a:lnTo>
                  <a:pt x="7283126" y="5309240"/>
                </a:lnTo>
                <a:lnTo>
                  <a:pt x="12091350" y="5309240"/>
                </a:lnTo>
                <a:close/>
                <a:moveTo>
                  <a:pt x="0" y="0"/>
                </a:moveTo>
                <a:lnTo>
                  <a:pt x="12994640" y="0"/>
                </a:lnTo>
                <a:lnTo>
                  <a:pt x="1299464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KZ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4969FDD0-31BB-80DA-6817-136EE4E4FBA9}"/>
              </a:ext>
            </a:extLst>
          </p:cNvPr>
          <p:cNvSpPr/>
          <p:nvPr/>
        </p:nvSpPr>
        <p:spPr>
          <a:xfrm rot="2578865">
            <a:off x="-979553" y="2778079"/>
            <a:ext cx="5999089" cy="6339912"/>
          </a:xfrm>
          <a:prstGeom prst="ellipse">
            <a:avLst/>
          </a:prstGeom>
          <a:solidFill>
            <a:srgbClr val="548235">
              <a:alpha val="13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F533335A-BBD2-3689-2716-738ED89162EC}"/>
              </a:ext>
            </a:extLst>
          </p:cNvPr>
          <p:cNvSpPr/>
          <p:nvPr/>
        </p:nvSpPr>
        <p:spPr>
          <a:xfrm>
            <a:off x="7299960" y="1335882"/>
            <a:ext cx="4780280" cy="3952240"/>
          </a:xfrm>
          <a:prstGeom prst="triangle">
            <a:avLst>
              <a:gd name="adj" fmla="val 49799"/>
            </a:avLst>
          </a:prstGeom>
          <a:noFill/>
          <a:ln>
            <a:solidFill>
              <a:srgbClr val="0D0D0D"/>
            </a:solidFill>
          </a:ln>
          <a:effectLst>
            <a:glow rad="304800">
              <a:srgbClr val="548235">
                <a:alpha val="19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78B6FB-D5A2-3900-5686-5B4E3AD2573F}"/>
              </a:ext>
            </a:extLst>
          </p:cNvPr>
          <p:cNvSpPr txBox="1"/>
          <p:nvPr/>
        </p:nvSpPr>
        <p:spPr>
          <a:xfrm>
            <a:off x="461682" y="322118"/>
            <a:ext cx="579520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  <a:sym typeface="Calibri"/>
              </a:rPr>
              <a:t>Суть проекта</a:t>
            </a:r>
          </a:p>
          <a:p>
            <a:endParaRPr lang="ru-KZ" sz="44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4A96B732-ED8B-61B7-E0E0-30B5D8533C57}"/>
              </a:ext>
            </a:extLst>
          </p:cNvPr>
          <p:cNvCxnSpPr>
            <a:cxnSpLocks/>
          </p:cNvCxnSpPr>
          <p:nvPr/>
        </p:nvCxnSpPr>
        <p:spPr>
          <a:xfrm>
            <a:off x="461682" y="1090295"/>
            <a:ext cx="5133397" cy="0"/>
          </a:xfrm>
          <a:prstGeom prst="line">
            <a:avLst/>
          </a:prstGeom>
          <a:ln w="38100">
            <a:solidFill>
              <a:srgbClr val="548235"/>
            </a:solidFill>
          </a:ln>
          <a:effectLst>
            <a:glow rad="114300">
              <a:srgbClr val="548235">
                <a:alpha val="4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744FC24-89F4-028E-0F0C-7D0E108C9A6E}"/>
              </a:ext>
            </a:extLst>
          </p:cNvPr>
          <p:cNvSpPr txBox="1"/>
          <p:nvPr/>
        </p:nvSpPr>
        <p:spPr>
          <a:xfrm>
            <a:off x="900369" y="3605448"/>
            <a:ext cx="579520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15900">
              <a:lnSpc>
                <a:spcPts val="2400"/>
              </a:lnSpc>
              <a:spcAft>
                <a:spcPts val="600"/>
              </a:spcAft>
            </a:pPr>
            <a:r>
              <a:rPr lang="ru-RU" sz="20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Проживание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 планируется в стилизованных комфортных домиках, </a:t>
            </a:r>
            <a:r>
              <a:rPr lang="ru-RU" sz="20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интерактивы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 будут проходить в отреставрированных деревянных срубах. В качестве </a:t>
            </a:r>
            <a:r>
              <a:rPr lang="ru-RU" sz="20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развлекательной программы 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у нас: мастер-классы по народным промыслам, конные прогулки, катание в повозке, рыбалка, сбор разнотравья, реконструкция древних обрядов</a:t>
            </a:r>
            <a:endParaRPr lang="ru-KZ" sz="20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3759DF-8DC2-F3D2-1010-D8BF26421899}"/>
              </a:ext>
            </a:extLst>
          </p:cNvPr>
          <p:cNvSpPr txBox="1"/>
          <p:nvPr/>
        </p:nvSpPr>
        <p:spPr>
          <a:xfrm>
            <a:off x="1643917" y="1667503"/>
            <a:ext cx="57952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Туристическая база отдыха с уклоном на культурно-историческую и сельскохозяйственную направленность. </a:t>
            </a:r>
            <a:endParaRPr lang="ru-KZ" sz="2400" b="1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endParaRPr lang="ru-KZ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A95029F-018C-D5D9-006A-57FCFAE930A4}"/>
              </a:ext>
            </a:extLst>
          </p:cNvPr>
          <p:cNvCxnSpPr>
            <a:cxnSpLocks/>
          </p:cNvCxnSpPr>
          <p:nvPr/>
        </p:nvCxnSpPr>
        <p:spPr>
          <a:xfrm>
            <a:off x="7526094" y="1667503"/>
            <a:ext cx="0" cy="1235972"/>
          </a:xfrm>
          <a:prstGeom prst="line">
            <a:avLst/>
          </a:prstGeom>
          <a:ln w="38100">
            <a:solidFill>
              <a:srgbClr val="548235"/>
            </a:solidFill>
          </a:ln>
          <a:effectLst>
            <a:glow rad="114300">
              <a:srgbClr val="548235">
                <a:alpha val="4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>
            <a:extLst>
              <a:ext uri="{FF2B5EF4-FFF2-40B4-BE49-F238E27FC236}">
                <a16:creationId xmlns:a16="http://schemas.microsoft.com/office/drawing/2014/main" id="{B97E1D37-6C00-64DE-039E-29A83B71226C}"/>
              </a:ext>
            </a:extLst>
          </p:cNvPr>
          <p:cNvSpPr/>
          <p:nvPr/>
        </p:nvSpPr>
        <p:spPr>
          <a:xfrm rot="2578865">
            <a:off x="5639552" y="-2377956"/>
            <a:ext cx="5999089" cy="6339912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892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3E073B0-5740-20D9-40DB-7A76A26075F9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0D0D0D"/>
          </a:solidFill>
          <a:ln>
            <a:solidFill>
              <a:srgbClr val="92C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285ED9-56A9-A4F3-310F-E53E46B1A084}"/>
              </a:ext>
            </a:extLst>
          </p:cNvPr>
          <p:cNvSpPr txBox="1"/>
          <p:nvPr/>
        </p:nvSpPr>
        <p:spPr>
          <a:xfrm>
            <a:off x="461682" y="322118"/>
            <a:ext cx="57952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  <a:sym typeface="Calibri"/>
              </a:rPr>
              <a:t>Форматы</a:t>
            </a:r>
          </a:p>
          <a:p>
            <a:endParaRPr lang="ru-KZ" sz="44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7F6AE65-344E-29A4-E7ED-A99364E9CF67}"/>
              </a:ext>
            </a:extLst>
          </p:cNvPr>
          <p:cNvCxnSpPr>
            <a:cxnSpLocks/>
          </p:cNvCxnSpPr>
          <p:nvPr/>
        </p:nvCxnSpPr>
        <p:spPr>
          <a:xfrm>
            <a:off x="461682" y="1090295"/>
            <a:ext cx="5133397" cy="0"/>
          </a:xfrm>
          <a:prstGeom prst="line">
            <a:avLst/>
          </a:prstGeom>
          <a:ln w="38100">
            <a:solidFill>
              <a:srgbClr val="548235"/>
            </a:solidFill>
          </a:ln>
          <a:effectLst>
            <a:glow rad="114300">
              <a:srgbClr val="548235">
                <a:alpha val="4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675BFBA-8D3B-36A8-A11E-DB7EF5ACC526}"/>
              </a:ext>
            </a:extLst>
          </p:cNvPr>
          <p:cNvSpPr txBox="1"/>
          <p:nvPr/>
        </p:nvSpPr>
        <p:spPr>
          <a:xfrm>
            <a:off x="3537827" y="1471046"/>
            <a:ext cx="385826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Отдых по тарифу: </a:t>
            </a:r>
          </a:p>
          <a:p>
            <a:endParaRPr lang="ru-RU" sz="2200" b="1" dirty="0">
              <a:solidFill>
                <a:srgbClr val="548235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Тарифные планы на любой вкус,  возраст и семейное положение. Любое количество дней и различные комбинации услуг</a:t>
            </a:r>
            <a:endParaRPr lang="ru-KZ" dirty="0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93DAFB4-0BD6-71CE-83BD-D096D4578F06}"/>
              </a:ext>
            </a:extLst>
          </p:cNvPr>
          <p:cNvSpPr/>
          <p:nvPr/>
        </p:nvSpPr>
        <p:spPr>
          <a:xfrm rot="2578865">
            <a:off x="4936081" y="-2055376"/>
            <a:ext cx="5999089" cy="6339912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8" name="Рисунок 17" descr="Изображение выглядит как пламя, одежда, костер, жара&#10;&#10;Автоматически созданное описание">
            <a:extLst>
              <a:ext uri="{FF2B5EF4-FFF2-40B4-BE49-F238E27FC236}">
                <a16:creationId xmlns:a16="http://schemas.microsoft.com/office/drawing/2014/main" id="{60D095EB-E44F-F6D3-C4CB-748B987DE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" r="212" b="1265"/>
          <a:stretch>
            <a:fillRect/>
          </a:stretch>
        </p:blipFill>
        <p:spPr>
          <a:xfrm>
            <a:off x="8535284" y="504998"/>
            <a:ext cx="3431665" cy="4973616"/>
          </a:xfrm>
          <a:custGeom>
            <a:avLst/>
            <a:gdLst>
              <a:gd name="connsiteX0" fmla="*/ 272245 w 2469640"/>
              <a:gd name="connsiteY0" fmla="*/ 1832947 h 3579324"/>
              <a:gd name="connsiteX1" fmla="*/ 2469640 w 2469640"/>
              <a:gd name="connsiteY1" fmla="*/ 1832947 h 3579324"/>
              <a:gd name="connsiteX2" fmla="*/ 1370942 w 2469640"/>
              <a:gd name="connsiteY2" fmla="*/ 3579324 h 3579324"/>
              <a:gd name="connsiteX3" fmla="*/ 1098698 w 2469640"/>
              <a:gd name="connsiteY3" fmla="*/ 0 h 3579324"/>
              <a:gd name="connsiteX4" fmla="*/ 2197395 w 2469640"/>
              <a:gd name="connsiteY4" fmla="*/ 1746377 h 3579324"/>
              <a:gd name="connsiteX5" fmla="*/ 0 w 2469640"/>
              <a:gd name="connsiteY5" fmla="*/ 1746377 h 357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9640" h="3579324">
                <a:moveTo>
                  <a:pt x="272245" y="1832947"/>
                </a:moveTo>
                <a:lnTo>
                  <a:pt x="2469640" y="1832947"/>
                </a:lnTo>
                <a:lnTo>
                  <a:pt x="1370942" y="3579324"/>
                </a:lnTo>
                <a:close/>
                <a:moveTo>
                  <a:pt x="1098698" y="0"/>
                </a:moveTo>
                <a:lnTo>
                  <a:pt x="2197395" y="1746377"/>
                </a:lnTo>
                <a:lnTo>
                  <a:pt x="0" y="1746377"/>
                </a:lnTo>
                <a:close/>
              </a:path>
            </a:pathLst>
          </a:custGeom>
          <a:effectLst>
            <a:glow rad="355600">
              <a:srgbClr val="548235">
                <a:alpha val="22000"/>
              </a:srgbClr>
            </a:glow>
          </a:effectLst>
        </p:spPr>
      </p:pic>
      <p:sp>
        <p:nvSpPr>
          <p:cNvPr id="22" name="Овал 21">
            <a:extLst>
              <a:ext uri="{FF2B5EF4-FFF2-40B4-BE49-F238E27FC236}">
                <a16:creationId xmlns:a16="http://schemas.microsoft.com/office/drawing/2014/main" id="{055F1305-D9BF-FAC0-8EEC-C7D3078D3B1D}"/>
              </a:ext>
            </a:extLst>
          </p:cNvPr>
          <p:cNvSpPr/>
          <p:nvPr/>
        </p:nvSpPr>
        <p:spPr>
          <a:xfrm rot="2578865">
            <a:off x="2356855" y="3452263"/>
            <a:ext cx="5999089" cy="6339912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7" name="Рисунок 16" descr="Изображение выглядит как человек, одежда, Человеческое лиц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5AE1F1A6-FB41-3300-72AF-1BA12CC58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" t="2041" b="1579"/>
          <a:stretch>
            <a:fillRect/>
          </a:stretch>
        </p:blipFill>
        <p:spPr>
          <a:xfrm>
            <a:off x="461682" y="1562266"/>
            <a:ext cx="3431665" cy="4973616"/>
          </a:xfrm>
          <a:custGeom>
            <a:avLst/>
            <a:gdLst>
              <a:gd name="connsiteX0" fmla="*/ 272245 w 2469640"/>
              <a:gd name="connsiteY0" fmla="*/ 1832947 h 3579324"/>
              <a:gd name="connsiteX1" fmla="*/ 2469640 w 2469640"/>
              <a:gd name="connsiteY1" fmla="*/ 1832947 h 3579324"/>
              <a:gd name="connsiteX2" fmla="*/ 1370942 w 2469640"/>
              <a:gd name="connsiteY2" fmla="*/ 3579324 h 3579324"/>
              <a:gd name="connsiteX3" fmla="*/ 1098698 w 2469640"/>
              <a:gd name="connsiteY3" fmla="*/ 0 h 3579324"/>
              <a:gd name="connsiteX4" fmla="*/ 2197395 w 2469640"/>
              <a:gd name="connsiteY4" fmla="*/ 1746377 h 3579324"/>
              <a:gd name="connsiteX5" fmla="*/ 0 w 2469640"/>
              <a:gd name="connsiteY5" fmla="*/ 1746377 h 357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9640" h="3579324">
                <a:moveTo>
                  <a:pt x="272245" y="1832947"/>
                </a:moveTo>
                <a:lnTo>
                  <a:pt x="2469640" y="1832947"/>
                </a:lnTo>
                <a:lnTo>
                  <a:pt x="1370942" y="3579324"/>
                </a:lnTo>
                <a:close/>
                <a:moveTo>
                  <a:pt x="1098698" y="0"/>
                </a:moveTo>
                <a:lnTo>
                  <a:pt x="2197395" y="1746377"/>
                </a:lnTo>
                <a:lnTo>
                  <a:pt x="0" y="1746377"/>
                </a:lnTo>
                <a:close/>
              </a:path>
            </a:pathLst>
          </a:custGeom>
          <a:effectLst>
            <a:glow rad="355600">
              <a:srgbClr val="548235">
                <a:alpha val="22000"/>
              </a:srgbClr>
            </a:glo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BA69A34-5900-CC1E-6E8B-960398573626}"/>
              </a:ext>
            </a:extLst>
          </p:cNvPr>
          <p:cNvSpPr txBox="1"/>
          <p:nvPr/>
        </p:nvSpPr>
        <p:spPr>
          <a:xfrm>
            <a:off x="6096000" y="4152251"/>
            <a:ext cx="38582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Лагерь для взрослых «На недельку до 2-го »:</a:t>
            </a:r>
          </a:p>
          <a:p>
            <a:endParaRPr lang="ru-RU" sz="2200" b="1" dirty="0">
              <a:solidFill>
                <a:srgbClr val="548235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Мы подумали обо всем за вас. 7-дневный тур с полной заботой о вашем досуге, проживании и пище.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80358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B904C7-0263-6B79-C523-DBB36FD181BE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0D0D0D"/>
          </a:solidFill>
          <a:ln>
            <a:solidFill>
              <a:srgbClr val="92C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06E136-C710-CFB3-8C9A-E38C2A69EC66}"/>
              </a:ext>
            </a:extLst>
          </p:cNvPr>
          <p:cNvSpPr txBox="1"/>
          <p:nvPr/>
        </p:nvSpPr>
        <p:spPr>
          <a:xfrm>
            <a:off x="5612802" y="365613"/>
            <a:ext cx="57952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  <a:sym typeface="Calibri"/>
              </a:rPr>
              <a:t>Анализ рынка</a:t>
            </a:r>
          </a:p>
          <a:p>
            <a:endParaRPr lang="ru-KZ" sz="44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719C38C1-0F11-CDF7-E0FC-DFA7F1028788}"/>
              </a:ext>
            </a:extLst>
          </p:cNvPr>
          <p:cNvCxnSpPr>
            <a:cxnSpLocks/>
          </p:cNvCxnSpPr>
          <p:nvPr/>
        </p:nvCxnSpPr>
        <p:spPr>
          <a:xfrm>
            <a:off x="6096000" y="1232535"/>
            <a:ext cx="5133397" cy="0"/>
          </a:xfrm>
          <a:prstGeom prst="line">
            <a:avLst/>
          </a:prstGeom>
          <a:ln w="38100">
            <a:solidFill>
              <a:srgbClr val="548235"/>
            </a:solidFill>
          </a:ln>
          <a:effectLst>
            <a:glow rad="114300">
              <a:srgbClr val="548235">
                <a:alpha val="4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B095D66-B974-F31C-2B41-2E662C10A5A8}"/>
              </a:ext>
            </a:extLst>
          </p:cNvPr>
          <p:cNvSpPr txBox="1"/>
          <p:nvPr/>
        </p:nvSpPr>
        <p:spPr>
          <a:xfrm>
            <a:off x="5466080" y="1904416"/>
            <a:ext cx="6593840" cy="4076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-342900">
              <a:lnSpc>
                <a:spcPct val="150000"/>
              </a:lnSpc>
              <a:spcBef>
                <a:spcPts val="200"/>
              </a:spcBef>
              <a:spcAft>
                <a:spcPts val="400"/>
              </a:spcAft>
              <a:buFont typeface="Symbol" panose="05050102010706020507" pitchFamily="18" charset="2"/>
              <a:buChar char=""/>
              <a:tabLst>
                <a:tab pos="444500" algn="l"/>
              </a:tabLst>
            </a:pPr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Оборот отрасли:</a:t>
            </a:r>
            <a:r>
              <a:rPr lang="ru-RU" sz="20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 </a:t>
            </a:r>
            <a:r>
              <a:rPr lang="en-US" sz="20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~ </a:t>
            </a:r>
            <a:r>
              <a:rPr lang="ru-RU" sz="20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3 млрд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.</a:t>
            </a:r>
            <a:endParaRPr lang="ru-KZ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 lvl="0" indent="-342900">
              <a:lnSpc>
                <a:spcPct val="150000"/>
              </a:lnSpc>
              <a:spcBef>
                <a:spcPts val="200"/>
              </a:spcBef>
              <a:spcAft>
                <a:spcPts val="400"/>
              </a:spcAft>
              <a:buFont typeface="Symbol" panose="05050102010706020507" pitchFamily="18" charset="2"/>
              <a:buChar char=""/>
              <a:tabLst>
                <a:tab pos="444500" algn="l"/>
              </a:tabLst>
            </a:pPr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Объём продаж в натуральных показателях: </a:t>
            </a:r>
            <a:r>
              <a:rPr lang="ru-RU" sz="20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~ 1000 чел.</a:t>
            </a:r>
            <a:endParaRPr lang="ru-KZ" sz="2000" b="1" dirty="0">
              <a:solidFill>
                <a:srgbClr val="548235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 indent="-342900">
              <a:lnSpc>
                <a:spcPct val="150000"/>
              </a:lnSpc>
              <a:spcBef>
                <a:spcPts val="200"/>
              </a:spcBef>
              <a:spcAft>
                <a:spcPts val="400"/>
              </a:spcAft>
              <a:buFont typeface="Symbol" panose="05050102010706020507" pitchFamily="18" charset="2"/>
              <a:buChar char=""/>
              <a:tabLst>
                <a:tab pos="444500" algn="l"/>
              </a:tabLst>
            </a:pPr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Прочие важные статистические данные: окупаемость: </a:t>
            </a:r>
            <a:r>
              <a:rPr lang="ru-RU" sz="20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от 2,5 до 4,5 лет.</a:t>
            </a:r>
            <a:endParaRPr lang="ru-KZ" sz="2000" b="1" dirty="0">
              <a:solidFill>
                <a:srgbClr val="548235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 lvl="0" indent="-342900">
              <a:lnSpc>
                <a:spcPct val="150000"/>
              </a:lnSpc>
              <a:spcBef>
                <a:spcPts val="200"/>
              </a:spcBef>
              <a:spcAft>
                <a:spcPts val="400"/>
              </a:spcAft>
              <a:buFont typeface="Symbol" panose="05050102010706020507" pitchFamily="18" charset="2"/>
              <a:buChar char=""/>
              <a:tabLst>
                <a:tab pos="444500" algn="l"/>
              </a:tabLst>
            </a:pPr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Средняя стоимость месячного посещения: </a:t>
            </a:r>
            <a:r>
              <a:rPr lang="ru-RU" sz="20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18-20 тыс. р.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	</a:t>
            </a:r>
            <a:endParaRPr lang="ru-KZ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 indent="-342900">
              <a:lnSpc>
                <a:spcPct val="150000"/>
              </a:lnSpc>
              <a:spcBef>
                <a:spcPts val="200"/>
              </a:spcBef>
              <a:spcAft>
                <a:spcPts val="400"/>
              </a:spcAft>
              <a:buFont typeface="Symbol" panose="05050102010706020507" pitchFamily="18" charset="2"/>
              <a:buChar char=""/>
              <a:tabLst>
                <a:tab pos="444500" algn="l"/>
              </a:tabLst>
            </a:pPr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Тенденция рынка: рост: </a:t>
            </a:r>
            <a:r>
              <a:rPr lang="ru-RU" sz="20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20-30% в год.</a:t>
            </a:r>
            <a:endParaRPr lang="ru-KZ" sz="2000" b="1" dirty="0">
              <a:solidFill>
                <a:srgbClr val="548235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 lvl="0" indent="-342900">
              <a:lnSpc>
                <a:spcPct val="150000"/>
              </a:lnSpc>
              <a:spcBef>
                <a:spcPts val="200"/>
              </a:spcBef>
              <a:spcAft>
                <a:spcPts val="400"/>
              </a:spcAft>
              <a:buFont typeface="Symbol" panose="05050102010706020507" pitchFamily="18" charset="2"/>
              <a:buChar char=""/>
              <a:tabLst>
                <a:tab pos="444500" algn="l"/>
              </a:tabLst>
            </a:pPr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Отраслевые тренды (изменения потребительских предпочтений и т.д.): </a:t>
            </a:r>
            <a:r>
              <a:rPr lang="ru-RU" sz="20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ориентация на туризм внутри страны</a:t>
            </a:r>
            <a:r>
              <a:rPr lang="ru-RU" sz="1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F2A77244-27AE-260A-D28E-791B0A445224}"/>
              </a:ext>
            </a:extLst>
          </p:cNvPr>
          <p:cNvSpPr/>
          <p:nvPr/>
        </p:nvSpPr>
        <p:spPr>
          <a:xfrm rot="2578865">
            <a:off x="2436590" y="-2056004"/>
            <a:ext cx="5999089" cy="6339912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4" name="Рисунок 13" descr="Изображение выглядит как человек, одежда, дерев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D3A51CF4-37FF-2352-E75E-09A62BF52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9" b="13018"/>
          <a:stretch>
            <a:fillRect/>
          </a:stretch>
        </p:blipFill>
        <p:spPr>
          <a:xfrm>
            <a:off x="529399" y="1726740"/>
            <a:ext cx="4583347" cy="4431852"/>
          </a:xfrm>
          <a:custGeom>
            <a:avLst/>
            <a:gdLst>
              <a:gd name="connsiteX0" fmla="*/ 273021 w 3660197"/>
              <a:gd name="connsiteY0" fmla="*/ 1812015 h 3539215"/>
              <a:gd name="connsiteX1" fmla="*/ 3660197 w 3660197"/>
              <a:gd name="connsiteY1" fmla="*/ 1812015 h 3539215"/>
              <a:gd name="connsiteX2" fmla="*/ 3660197 w 3660197"/>
              <a:gd name="connsiteY2" fmla="*/ 1926508 h 3539215"/>
              <a:gd name="connsiteX3" fmla="*/ 2962943 w 3660197"/>
              <a:gd name="connsiteY3" fmla="*/ 3539215 h 3539215"/>
              <a:gd name="connsiteX4" fmla="*/ 1019776 w 3660197"/>
              <a:gd name="connsiteY4" fmla="*/ 3539215 h 3539215"/>
              <a:gd name="connsiteX5" fmla="*/ 746755 w 3660197"/>
              <a:gd name="connsiteY5" fmla="*/ 0 h 3539215"/>
              <a:gd name="connsiteX6" fmla="*/ 2689922 w 3660197"/>
              <a:gd name="connsiteY6" fmla="*/ 0 h 3539215"/>
              <a:gd name="connsiteX7" fmla="*/ 3436677 w 3660197"/>
              <a:gd name="connsiteY7" fmla="*/ 1727200 h 3539215"/>
              <a:gd name="connsiteX8" fmla="*/ 0 w 3660197"/>
              <a:gd name="connsiteY8" fmla="*/ 1727200 h 353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60197" h="3539215">
                <a:moveTo>
                  <a:pt x="273021" y="1812015"/>
                </a:moveTo>
                <a:lnTo>
                  <a:pt x="3660197" y="1812015"/>
                </a:lnTo>
                <a:lnTo>
                  <a:pt x="3660197" y="1926508"/>
                </a:lnTo>
                <a:lnTo>
                  <a:pt x="2962943" y="3539215"/>
                </a:lnTo>
                <a:lnTo>
                  <a:pt x="1019776" y="3539215"/>
                </a:lnTo>
                <a:close/>
                <a:moveTo>
                  <a:pt x="746755" y="0"/>
                </a:moveTo>
                <a:lnTo>
                  <a:pt x="2689922" y="0"/>
                </a:lnTo>
                <a:lnTo>
                  <a:pt x="3436677" y="1727200"/>
                </a:lnTo>
                <a:lnTo>
                  <a:pt x="0" y="1727200"/>
                </a:lnTo>
                <a:close/>
              </a:path>
            </a:pathLst>
          </a:custGeom>
          <a:effectLst>
            <a:glow rad="279400">
              <a:srgbClr val="548235">
                <a:alpha val="28000"/>
              </a:srgbClr>
            </a:glow>
          </a:effectLst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680B6756-FDC3-1CA3-9664-C71F6247D82E}"/>
              </a:ext>
            </a:extLst>
          </p:cNvPr>
          <p:cNvSpPr/>
          <p:nvPr/>
        </p:nvSpPr>
        <p:spPr>
          <a:xfrm rot="2578865">
            <a:off x="7686794" y="3354670"/>
            <a:ext cx="5999089" cy="6339912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33962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120482F-6106-B980-EF5E-146BB175FA06}"/>
              </a:ext>
            </a:extLst>
          </p:cNvPr>
          <p:cNvSpPr/>
          <p:nvPr/>
        </p:nvSpPr>
        <p:spPr>
          <a:xfrm>
            <a:off x="0" y="-13123"/>
            <a:ext cx="12192000" cy="6858000"/>
          </a:xfrm>
          <a:prstGeom prst="rect">
            <a:avLst/>
          </a:prstGeom>
          <a:solidFill>
            <a:srgbClr val="0D0D0D"/>
          </a:solidFill>
          <a:ln>
            <a:solidFill>
              <a:srgbClr val="92C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4F276F-2CA3-3585-86B4-140C450C1282}"/>
              </a:ext>
            </a:extLst>
          </p:cNvPr>
          <p:cNvSpPr txBox="1"/>
          <p:nvPr/>
        </p:nvSpPr>
        <p:spPr>
          <a:xfrm>
            <a:off x="480600" y="309320"/>
            <a:ext cx="579520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  <a:sym typeface="Calibri"/>
              </a:rPr>
              <a:t>Персонал</a:t>
            </a:r>
          </a:p>
          <a:p>
            <a:endParaRPr lang="ru-KZ" sz="44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1F2C7D8-6194-AD53-E808-2F414D20898C}"/>
              </a:ext>
            </a:extLst>
          </p:cNvPr>
          <p:cNvCxnSpPr>
            <a:cxnSpLocks/>
          </p:cNvCxnSpPr>
          <p:nvPr/>
        </p:nvCxnSpPr>
        <p:spPr>
          <a:xfrm>
            <a:off x="461682" y="1090295"/>
            <a:ext cx="5133397" cy="0"/>
          </a:xfrm>
          <a:prstGeom prst="line">
            <a:avLst/>
          </a:prstGeom>
          <a:ln w="38100">
            <a:solidFill>
              <a:srgbClr val="548235"/>
            </a:solidFill>
          </a:ln>
          <a:effectLst>
            <a:glow rad="114300">
              <a:srgbClr val="548235">
                <a:alpha val="4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 descr="Шеф-повар мужской со сплошной заливкой">
            <a:extLst>
              <a:ext uri="{FF2B5EF4-FFF2-40B4-BE49-F238E27FC236}">
                <a16:creationId xmlns:a16="http://schemas.microsoft.com/office/drawing/2014/main" id="{102C96FE-A59D-E6A3-C095-F53A5BF72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642" y="2887611"/>
            <a:ext cx="914400" cy="914400"/>
          </a:xfrm>
          <a:prstGeom prst="rect">
            <a:avLst/>
          </a:prstGeom>
        </p:spPr>
      </p:pic>
      <p:pic>
        <p:nvPicPr>
          <p:cNvPr id="8" name="Рисунок 7" descr="Доктор женский со сплошной заливкой">
            <a:extLst>
              <a:ext uri="{FF2B5EF4-FFF2-40B4-BE49-F238E27FC236}">
                <a16:creationId xmlns:a16="http://schemas.microsoft.com/office/drawing/2014/main" id="{AFE9C9A4-E9C1-824F-3887-F8E86BB919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3272" y="4112116"/>
            <a:ext cx="914400" cy="914400"/>
          </a:xfrm>
          <a:prstGeom prst="rect">
            <a:avLst/>
          </a:prstGeom>
        </p:spPr>
      </p:pic>
      <p:pic>
        <p:nvPicPr>
          <p:cNvPr id="10" name="Рисунок 9" descr="Офисный рабочий мужской со сплошной заливкой">
            <a:extLst>
              <a:ext uri="{FF2B5EF4-FFF2-40B4-BE49-F238E27FC236}">
                <a16:creationId xmlns:a16="http://schemas.microsoft.com/office/drawing/2014/main" id="{53ACFF3A-1874-4898-4299-4605B8603D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9560" y="1662417"/>
            <a:ext cx="914400" cy="914400"/>
          </a:xfrm>
          <a:prstGeom prst="rect">
            <a:avLst/>
          </a:prstGeom>
        </p:spPr>
      </p:pic>
      <p:pic>
        <p:nvPicPr>
          <p:cNvPr id="14" name="Рисунок 13" descr="Ожидание мужской со сплошной заливкой">
            <a:extLst>
              <a:ext uri="{FF2B5EF4-FFF2-40B4-BE49-F238E27FC236}">
                <a16:creationId xmlns:a16="http://schemas.microsoft.com/office/drawing/2014/main" id="{2492F0E0-442F-9CC2-618B-CBE8A413EC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74770" y="4112116"/>
            <a:ext cx="914400" cy="914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2876C4B-01EC-5145-503A-114E678C1158}"/>
              </a:ext>
            </a:extLst>
          </p:cNvPr>
          <p:cNvSpPr txBox="1"/>
          <p:nvPr/>
        </p:nvSpPr>
        <p:spPr>
          <a:xfrm>
            <a:off x="2075180" y="4230549"/>
            <a:ext cx="30657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Медработники:</a:t>
            </a:r>
          </a:p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Медсестра, ветеринар </a:t>
            </a:r>
            <a:endParaRPr lang="ru-KZ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4120A2-8F6E-97C4-D512-7DBD5C8FD578}"/>
              </a:ext>
            </a:extLst>
          </p:cNvPr>
          <p:cNvSpPr txBox="1"/>
          <p:nvPr/>
        </p:nvSpPr>
        <p:spPr>
          <a:xfrm>
            <a:off x="2075180" y="3027590"/>
            <a:ext cx="61010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Работники кухни:</a:t>
            </a:r>
          </a:p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Шеф повар, повара </a:t>
            </a:r>
            <a:endParaRPr lang="ru-KZ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510671-01FE-789D-2B8A-B90A7527EDC5}"/>
              </a:ext>
            </a:extLst>
          </p:cNvPr>
          <p:cNvSpPr txBox="1"/>
          <p:nvPr/>
        </p:nvSpPr>
        <p:spPr>
          <a:xfrm>
            <a:off x="2075180" y="1822447"/>
            <a:ext cx="36449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Работники офиса:</a:t>
            </a:r>
          </a:p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Финансист, бухгалтер, маркетолог </a:t>
            </a:r>
            <a:endParaRPr lang="ru-KZ" dirty="0"/>
          </a:p>
        </p:txBody>
      </p:sp>
      <p:pic>
        <p:nvPicPr>
          <p:cNvPr id="22" name="Рисунок 21" descr="Строитель, парень, мужской со сплошной заливкой">
            <a:extLst>
              <a:ext uri="{FF2B5EF4-FFF2-40B4-BE49-F238E27FC236}">
                <a16:creationId xmlns:a16="http://schemas.microsoft.com/office/drawing/2014/main" id="{E36756BA-C64D-5C98-5D8D-E2A1C8A934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74770" y="2889763"/>
            <a:ext cx="914400" cy="914400"/>
          </a:xfrm>
          <a:prstGeom prst="rect">
            <a:avLst/>
          </a:prstGeom>
        </p:spPr>
      </p:pic>
      <p:pic>
        <p:nvPicPr>
          <p:cNvPr id="26" name="Рисунок 25" descr="Пилотный мужской со сплошной заливкой">
            <a:extLst>
              <a:ext uri="{FF2B5EF4-FFF2-40B4-BE49-F238E27FC236}">
                <a16:creationId xmlns:a16="http://schemas.microsoft.com/office/drawing/2014/main" id="{B6C713AB-E34C-3DB5-CDBD-E4AA1AC1403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92017" y="1662417"/>
            <a:ext cx="914400" cy="914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B02DDD3-C9F4-5CE0-8250-AEA2BB2B3562}"/>
              </a:ext>
            </a:extLst>
          </p:cNvPr>
          <p:cNvSpPr txBox="1"/>
          <p:nvPr/>
        </p:nvSpPr>
        <p:spPr>
          <a:xfrm>
            <a:off x="7690475" y="4318630"/>
            <a:ext cx="38582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Обслуживающий персонал:</a:t>
            </a:r>
          </a:p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Официанты, горничные, аниматоры</a:t>
            </a:r>
            <a:endParaRPr lang="ru-KZ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7AC40B-225A-9CAC-D24B-5EDAF8FC2AE3}"/>
              </a:ext>
            </a:extLst>
          </p:cNvPr>
          <p:cNvSpPr txBox="1"/>
          <p:nvPr/>
        </p:nvSpPr>
        <p:spPr>
          <a:xfrm>
            <a:off x="7690475" y="3061934"/>
            <a:ext cx="38582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Работники спец. назначения:</a:t>
            </a:r>
          </a:p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Разнорабочие</a:t>
            </a:r>
            <a:endParaRPr lang="ru-KZ" dirty="0"/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3852A330-2C4B-0635-5A4C-748D7BA38BB6}"/>
              </a:ext>
            </a:extLst>
          </p:cNvPr>
          <p:cNvCxnSpPr>
            <a:cxnSpLocks/>
          </p:cNvCxnSpPr>
          <p:nvPr/>
        </p:nvCxnSpPr>
        <p:spPr>
          <a:xfrm>
            <a:off x="6415338" y="6231255"/>
            <a:ext cx="5133397" cy="0"/>
          </a:xfrm>
          <a:prstGeom prst="line">
            <a:avLst/>
          </a:prstGeom>
          <a:ln w="38100">
            <a:solidFill>
              <a:schemeClr val="bg1">
                <a:alpha val="50000"/>
              </a:schemeClr>
            </a:solidFill>
          </a:ln>
          <a:effectLst>
            <a:glow rad="88900">
              <a:schemeClr val="bg1">
                <a:alpha val="3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93A3BC29-A924-EE2E-EB03-480786EE5C82}"/>
              </a:ext>
            </a:extLst>
          </p:cNvPr>
          <p:cNvCxnSpPr>
            <a:cxnSpLocks/>
          </p:cNvCxnSpPr>
          <p:nvPr/>
        </p:nvCxnSpPr>
        <p:spPr>
          <a:xfrm>
            <a:off x="4277360" y="5936615"/>
            <a:ext cx="7506653" cy="0"/>
          </a:xfrm>
          <a:prstGeom prst="line">
            <a:avLst/>
          </a:prstGeom>
          <a:ln w="38100">
            <a:solidFill>
              <a:srgbClr val="548235"/>
            </a:solidFill>
          </a:ln>
          <a:effectLst>
            <a:glow rad="101600">
              <a:srgbClr val="548235">
                <a:alpha val="4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>
            <a:extLst>
              <a:ext uri="{FF2B5EF4-FFF2-40B4-BE49-F238E27FC236}">
                <a16:creationId xmlns:a16="http://schemas.microsoft.com/office/drawing/2014/main" id="{11901C49-66CF-ADCC-511E-30F94EA9BB97}"/>
              </a:ext>
            </a:extLst>
          </p:cNvPr>
          <p:cNvSpPr/>
          <p:nvPr/>
        </p:nvSpPr>
        <p:spPr>
          <a:xfrm rot="2578865">
            <a:off x="8387965" y="-2647361"/>
            <a:ext cx="5999089" cy="6339912"/>
          </a:xfrm>
          <a:prstGeom prst="ellipse">
            <a:avLst/>
          </a:prstGeom>
          <a:solidFill>
            <a:srgbClr val="548235">
              <a:alpha val="13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E7A65649-1007-8A58-A063-4E7518E0D043}"/>
              </a:ext>
            </a:extLst>
          </p:cNvPr>
          <p:cNvSpPr/>
          <p:nvPr/>
        </p:nvSpPr>
        <p:spPr>
          <a:xfrm rot="2578865">
            <a:off x="-1816049" y="1060592"/>
            <a:ext cx="5999089" cy="6339912"/>
          </a:xfrm>
          <a:prstGeom prst="ellipse">
            <a:avLst/>
          </a:prstGeom>
          <a:solidFill>
            <a:srgbClr val="548235">
              <a:alpha val="3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929154-A612-CE7E-065C-BA6D9CB8A509}"/>
              </a:ext>
            </a:extLst>
          </p:cNvPr>
          <p:cNvSpPr txBox="1"/>
          <p:nvPr/>
        </p:nvSpPr>
        <p:spPr>
          <a:xfrm>
            <a:off x="7690475" y="1805238"/>
            <a:ext cx="38582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Сотрудники безопасности:</a:t>
            </a:r>
          </a:p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Охрана</a:t>
            </a:r>
            <a:endParaRPr lang="ru-KZ" dirty="0"/>
          </a:p>
        </p:txBody>
      </p:sp>
      <p:pic>
        <p:nvPicPr>
          <p:cNvPr id="34" name="Рисунок 33" descr="Пилотный мужской со сплошной заливкой">
            <a:extLst>
              <a:ext uri="{FF2B5EF4-FFF2-40B4-BE49-F238E27FC236}">
                <a16:creationId xmlns:a16="http://schemas.microsoft.com/office/drawing/2014/main" id="{73B8BE2B-A094-7249-7D3E-83873DFD336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92016" y="1662416"/>
            <a:ext cx="914400" cy="914400"/>
          </a:xfrm>
          <a:prstGeom prst="rect">
            <a:avLst/>
          </a:prstGeom>
        </p:spPr>
      </p:pic>
      <p:sp>
        <p:nvSpPr>
          <p:cNvPr id="36" name="Овал 35">
            <a:extLst>
              <a:ext uri="{FF2B5EF4-FFF2-40B4-BE49-F238E27FC236}">
                <a16:creationId xmlns:a16="http://schemas.microsoft.com/office/drawing/2014/main" id="{F8198291-A5CE-222F-E265-5E4B6BBB73A8}"/>
              </a:ext>
            </a:extLst>
          </p:cNvPr>
          <p:cNvSpPr/>
          <p:nvPr/>
        </p:nvSpPr>
        <p:spPr>
          <a:xfrm rot="2578865">
            <a:off x="793163" y="3278345"/>
            <a:ext cx="5999089" cy="6339912"/>
          </a:xfrm>
          <a:prstGeom prst="ellipse">
            <a:avLst/>
          </a:prstGeom>
          <a:solidFill>
            <a:srgbClr val="548235">
              <a:alpha val="3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AEBE6FB3-83AA-8659-A1A9-6ABA6B8EBDA0}"/>
              </a:ext>
            </a:extLst>
          </p:cNvPr>
          <p:cNvSpPr/>
          <p:nvPr/>
        </p:nvSpPr>
        <p:spPr>
          <a:xfrm flipH="1" flipV="1">
            <a:off x="784222" y="2119442"/>
            <a:ext cx="162560" cy="175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B85FE16B-84A0-2AB6-023B-4FA51623658F}"/>
              </a:ext>
            </a:extLst>
          </p:cNvPr>
          <p:cNvSpPr/>
          <p:nvPr/>
        </p:nvSpPr>
        <p:spPr>
          <a:xfrm flipH="1" flipV="1">
            <a:off x="784222" y="3304280"/>
            <a:ext cx="162560" cy="175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D7AF461A-DACD-3BFA-ED23-4BD9361E6E0D}"/>
              </a:ext>
            </a:extLst>
          </p:cNvPr>
          <p:cNvSpPr/>
          <p:nvPr/>
        </p:nvSpPr>
        <p:spPr>
          <a:xfrm flipH="1" flipV="1">
            <a:off x="784222" y="4571955"/>
            <a:ext cx="162560" cy="175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F38B7741-3402-4328-58EF-189AAA7BD137}"/>
              </a:ext>
            </a:extLst>
          </p:cNvPr>
          <p:cNvSpPr/>
          <p:nvPr/>
        </p:nvSpPr>
        <p:spPr>
          <a:xfrm rot="2578865">
            <a:off x="-1098421" y="1194076"/>
            <a:ext cx="5999089" cy="6339912"/>
          </a:xfrm>
          <a:prstGeom prst="ellipse">
            <a:avLst/>
          </a:prstGeom>
          <a:solidFill>
            <a:srgbClr val="548235">
              <a:alpha val="3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AA178234-28EA-6040-3F8D-467940B08893}"/>
              </a:ext>
            </a:extLst>
          </p:cNvPr>
          <p:cNvSpPr/>
          <p:nvPr/>
        </p:nvSpPr>
        <p:spPr>
          <a:xfrm flipH="1" flipV="1">
            <a:off x="784221" y="2119441"/>
            <a:ext cx="162560" cy="175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02D3806F-0806-C40E-E74F-EB8855BF29C7}"/>
              </a:ext>
            </a:extLst>
          </p:cNvPr>
          <p:cNvSpPr/>
          <p:nvPr/>
        </p:nvSpPr>
        <p:spPr>
          <a:xfrm flipH="1" flipV="1">
            <a:off x="6256669" y="3301534"/>
            <a:ext cx="162560" cy="175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BE846C22-6563-A6BA-EC3D-9F4F5808A36F}"/>
              </a:ext>
            </a:extLst>
          </p:cNvPr>
          <p:cNvSpPr/>
          <p:nvPr/>
        </p:nvSpPr>
        <p:spPr>
          <a:xfrm flipH="1" flipV="1">
            <a:off x="6256669" y="4569209"/>
            <a:ext cx="162560" cy="175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3A33E512-3037-ED00-8130-4EDD7BA40B8C}"/>
              </a:ext>
            </a:extLst>
          </p:cNvPr>
          <p:cNvSpPr/>
          <p:nvPr/>
        </p:nvSpPr>
        <p:spPr>
          <a:xfrm flipH="1" flipV="1">
            <a:off x="6256668" y="2116695"/>
            <a:ext cx="162560" cy="175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75682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BF5A94D-59B5-2466-23FF-EE3C64834320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0D0D0D"/>
          </a:solidFill>
          <a:ln>
            <a:solidFill>
              <a:srgbClr val="92C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3D6027E-EA82-7DEA-F5A3-2CE79266D7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3"/>
          <a:stretch/>
        </p:blipFill>
        <p:spPr>
          <a:xfrm>
            <a:off x="450194" y="2884955"/>
            <a:ext cx="3419137" cy="2583909"/>
          </a:xfrm>
          <a:prstGeom prst="triangle">
            <a:avLst/>
          </a:prstGeom>
          <a:effectLst>
            <a:glow rad="381000">
              <a:srgbClr val="548235">
                <a:alpha val="22000"/>
              </a:srgbClr>
            </a:glo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D1553CF-FCF8-3997-6111-28AFC843FC04}"/>
              </a:ext>
            </a:extLst>
          </p:cNvPr>
          <p:cNvSpPr txBox="1"/>
          <p:nvPr/>
        </p:nvSpPr>
        <p:spPr>
          <a:xfrm>
            <a:off x="450194" y="5718508"/>
            <a:ext cx="34191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600"/>
              </a:spcAft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bg1"/>
                </a:solidFill>
              </a:rPr>
              <a:t>Уставшие от городской суеты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06FBED-430C-5A8D-8BD5-31105493971F}"/>
              </a:ext>
            </a:extLst>
          </p:cNvPr>
          <p:cNvSpPr txBox="1"/>
          <p:nvPr/>
        </p:nvSpPr>
        <p:spPr>
          <a:xfrm>
            <a:off x="2410992" y="1514732"/>
            <a:ext cx="31979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600"/>
              </a:spcAft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bg1"/>
                </a:solidFill>
              </a:rPr>
              <a:t>Пары в поисках нового места для свиданий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31CBF4-9E91-07AC-2C1A-7ED1478DF71B}"/>
              </a:ext>
            </a:extLst>
          </p:cNvPr>
          <p:cNvSpPr txBox="1"/>
          <p:nvPr/>
        </p:nvSpPr>
        <p:spPr>
          <a:xfrm>
            <a:off x="4301513" y="5694979"/>
            <a:ext cx="4290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600"/>
              </a:spcAft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bg1"/>
                </a:solidFill>
              </a:rPr>
              <a:t>Самозанятые в поисках места для реализации своего товара</a:t>
            </a:r>
            <a:endParaRPr lang="ru-KZ" sz="200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78DDD9-9CD8-94A0-1A3F-B938EE111788}"/>
              </a:ext>
            </a:extLst>
          </p:cNvPr>
          <p:cNvSpPr txBox="1"/>
          <p:nvPr/>
        </p:nvSpPr>
        <p:spPr>
          <a:xfrm>
            <a:off x="8711449" y="5688541"/>
            <a:ext cx="37751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600"/>
              </a:spcAft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bg1"/>
                </a:solidFill>
              </a:rPr>
              <a:t>Увлеченные культурой предков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5492A21-BD2D-98EF-8C59-DC5B6CF6DD36}"/>
              </a:ext>
            </a:extLst>
          </p:cNvPr>
          <p:cNvSpPr txBox="1"/>
          <p:nvPr/>
        </p:nvSpPr>
        <p:spPr>
          <a:xfrm>
            <a:off x="6509490" y="1509722"/>
            <a:ext cx="32715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600"/>
              </a:spcAft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Семьи в поисках места для отдыха с детьми  </a:t>
            </a:r>
            <a:endParaRPr lang="ru-KZ" sz="20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A2ECD40F-097F-F5AD-AADA-A159208A7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5" t="27851" r="10100" b="33159"/>
          <a:stretch>
            <a:fillRect/>
          </a:stretch>
        </p:blipFill>
        <p:spPr>
          <a:xfrm>
            <a:off x="4569206" y="2886079"/>
            <a:ext cx="3362458" cy="2559777"/>
          </a:xfrm>
          <a:prstGeom prst="triangle">
            <a:avLst/>
          </a:prstGeom>
          <a:effectLst>
            <a:glow rad="381000">
              <a:srgbClr val="548235">
                <a:alpha val="22000"/>
              </a:srgbClr>
            </a:glow>
          </a:effectLst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4A22ED41-D97A-73ED-933D-F651E79A49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" t="8510" b="34831"/>
          <a:stretch>
            <a:fillRect/>
          </a:stretch>
        </p:blipFill>
        <p:spPr>
          <a:xfrm>
            <a:off x="6613804" y="2470740"/>
            <a:ext cx="3362458" cy="2577879"/>
          </a:xfrm>
          <a:custGeom>
            <a:avLst/>
            <a:gdLst>
              <a:gd name="connsiteX0" fmla="*/ 0 w 3626981"/>
              <a:gd name="connsiteY0" fmla="*/ 0 h 2667888"/>
              <a:gd name="connsiteX1" fmla="*/ 3626981 w 3626981"/>
              <a:gd name="connsiteY1" fmla="*/ 0 h 2667888"/>
              <a:gd name="connsiteX2" fmla="*/ 1813490 w 3626981"/>
              <a:gd name="connsiteY2" fmla="*/ 2667888 h 2667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6981" h="2667888">
                <a:moveTo>
                  <a:pt x="0" y="0"/>
                </a:moveTo>
                <a:lnTo>
                  <a:pt x="3626981" y="0"/>
                </a:lnTo>
                <a:lnTo>
                  <a:pt x="1813490" y="2667888"/>
                </a:lnTo>
                <a:close/>
              </a:path>
            </a:pathLst>
          </a:custGeom>
          <a:effectLst>
            <a:glow rad="381000">
              <a:srgbClr val="548235">
                <a:alpha val="21000"/>
              </a:srgbClr>
            </a:glow>
          </a:effectLst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A67C27E-71C2-38D3-B261-F66A5D371E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3" t="28408" r="14155" b="32691"/>
          <a:stretch>
            <a:fillRect/>
          </a:stretch>
        </p:blipFill>
        <p:spPr>
          <a:xfrm>
            <a:off x="2449979" y="2474819"/>
            <a:ext cx="3480005" cy="2559777"/>
          </a:xfrm>
          <a:custGeom>
            <a:avLst/>
            <a:gdLst>
              <a:gd name="connsiteX0" fmla="*/ 0 w 3626981"/>
              <a:gd name="connsiteY0" fmla="*/ 0 h 2667888"/>
              <a:gd name="connsiteX1" fmla="*/ 3626981 w 3626981"/>
              <a:gd name="connsiteY1" fmla="*/ 0 h 2667888"/>
              <a:gd name="connsiteX2" fmla="*/ 1813490 w 3626981"/>
              <a:gd name="connsiteY2" fmla="*/ 2667888 h 2667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6981" h="2667888">
                <a:moveTo>
                  <a:pt x="0" y="0"/>
                </a:moveTo>
                <a:lnTo>
                  <a:pt x="3626981" y="0"/>
                </a:lnTo>
                <a:lnTo>
                  <a:pt x="1813490" y="2667888"/>
                </a:lnTo>
                <a:close/>
              </a:path>
            </a:pathLst>
          </a:custGeom>
          <a:effectLst>
            <a:glow rad="381000">
              <a:srgbClr val="548235">
                <a:alpha val="21000"/>
              </a:srgbClr>
            </a:glow>
          </a:effectLst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9863530B-6EBC-D883-6D72-6B61B6D45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" t="31221" r="19306" b="29789"/>
          <a:stretch>
            <a:fillRect/>
          </a:stretch>
        </p:blipFill>
        <p:spPr>
          <a:xfrm>
            <a:off x="8615484" y="2896007"/>
            <a:ext cx="3362458" cy="2559777"/>
          </a:xfrm>
          <a:prstGeom prst="triangle">
            <a:avLst/>
          </a:prstGeom>
          <a:effectLst>
            <a:glow rad="381000">
              <a:srgbClr val="548235">
                <a:alpha val="22000"/>
              </a:srgbClr>
            </a:glow>
          </a:effec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24CBD031-88B2-CC5B-538E-C92B03557A84}"/>
              </a:ext>
            </a:extLst>
          </p:cNvPr>
          <p:cNvSpPr txBox="1"/>
          <p:nvPr/>
        </p:nvSpPr>
        <p:spPr>
          <a:xfrm>
            <a:off x="4230743" y="273159"/>
            <a:ext cx="4787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Целевая аудитория</a:t>
            </a:r>
            <a:endParaRPr lang="ru-KZ" sz="32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63" name="Равнобедренный треугольник 62">
            <a:extLst>
              <a:ext uri="{FF2B5EF4-FFF2-40B4-BE49-F238E27FC236}">
                <a16:creationId xmlns:a16="http://schemas.microsoft.com/office/drawing/2014/main" id="{A7CEE07F-9C41-136A-BA07-E0A8B9880E06}"/>
              </a:ext>
            </a:extLst>
          </p:cNvPr>
          <p:cNvSpPr/>
          <p:nvPr/>
        </p:nvSpPr>
        <p:spPr>
          <a:xfrm>
            <a:off x="813562" y="3194134"/>
            <a:ext cx="2692400" cy="2093230"/>
          </a:xfrm>
          <a:prstGeom prst="triangle">
            <a:avLst/>
          </a:prstGeom>
          <a:noFill/>
          <a:ln w="28575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4" name="Равнобедренный треугольник 63">
            <a:extLst>
              <a:ext uri="{FF2B5EF4-FFF2-40B4-BE49-F238E27FC236}">
                <a16:creationId xmlns:a16="http://schemas.microsoft.com/office/drawing/2014/main" id="{FBFFAC28-0657-9A17-55CA-28769CD0DC9D}"/>
              </a:ext>
            </a:extLst>
          </p:cNvPr>
          <p:cNvSpPr/>
          <p:nvPr/>
        </p:nvSpPr>
        <p:spPr>
          <a:xfrm>
            <a:off x="4921166" y="3190693"/>
            <a:ext cx="2692400" cy="2093230"/>
          </a:xfrm>
          <a:prstGeom prst="triangle">
            <a:avLst/>
          </a:prstGeom>
          <a:noFill/>
          <a:ln w="28575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5" name="Равнобедренный треугольник 64">
            <a:extLst>
              <a:ext uri="{FF2B5EF4-FFF2-40B4-BE49-F238E27FC236}">
                <a16:creationId xmlns:a16="http://schemas.microsoft.com/office/drawing/2014/main" id="{4C49FA45-53BF-5320-A328-24A2F9A06E8C}"/>
              </a:ext>
            </a:extLst>
          </p:cNvPr>
          <p:cNvSpPr/>
          <p:nvPr/>
        </p:nvSpPr>
        <p:spPr>
          <a:xfrm>
            <a:off x="8950513" y="3202253"/>
            <a:ext cx="2692400" cy="2093230"/>
          </a:xfrm>
          <a:prstGeom prst="triangle">
            <a:avLst/>
          </a:prstGeom>
          <a:noFill/>
          <a:ln w="28575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7" name="Равнобедренный треугольник 66">
            <a:extLst>
              <a:ext uri="{FF2B5EF4-FFF2-40B4-BE49-F238E27FC236}">
                <a16:creationId xmlns:a16="http://schemas.microsoft.com/office/drawing/2014/main" id="{1BE346DE-6669-CCE2-5380-B005A868E677}"/>
              </a:ext>
            </a:extLst>
          </p:cNvPr>
          <p:cNvSpPr/>
          <p:nvPr/>
        </p:nvSpPr>
        <p:spPr>
          <a:xfrm rot="10800000">
            <a:off x="2831310" y="2635311"/>
            <a:ext cx="2692400" cy="2093230"/>
          </a:xfrm>
          <a:prstGeom prst="triangle">
            <a:avLst/>
          </a:prstGeom>
          <a:noFill/>
          <a:ln w="28575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8" name="Равнобедренный треугольник 67">
            <a:extLst>
              <a:ext uri="{FF2B5EF4-FFF2-40B4-BE49-F238E27FC236}">
                <a16:creationId xmlns:a16="http://schemas.microsoft.com/office/drawing/2014/main" id="{CFD2B80B-5906-9402-61EA-4484977BE32F}"/>
              </a:ext>
            </a:extLst>
          </p:cNvPr>
          <p:cNvSpPr/>
          <p:nvPr/>
        </p:nvSpPr>
        <p:spPr>
          <a:xfrm rot="10800000">
            <a:off x="6985475" y="2632045"/>
            <a:ext cx="2692400" cy="2093230"/>
          </a:xfrm>
          <a:prstGeom prst="triangle">
            <a:avLst/>
          </a:prstGeom>
          <a:noFill/>
          <a:ln w="28575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1AC8BBB-6AD7-957D-36EA-FF1B5077C69D}"/>
              </a:ext>
            </a:extLst>
          </p:cNvPr>
          <p:cNvCxnSpPr>
            <a:cxnSpLocks/>
          </p:cNvCxnSpPr>
          <p:nvPr/>
        </p:nvCxnSpPr>
        <p:spPr>
          <a:xfrm>
            <a:off x="3869331" y="1073436"/>
            <a:ext cx="4290581" cy="0"/>
          </a:xfrm>
          <a:prstGeom prst="line">
            <a:avLst/>
          </a:prstGeom>
          <a:ln w="38100">
            <a:solidFill>
              <a:srgbClr val="548235"/>
            </a:solidFill>
          </a:ln>
          <a:effectLst>
            <a:glow rad="88900">
              <a:srgbClr val="548235">
                <a:alpha val="4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вал 2">
            <a:extLst>
              <a:ext uri="{FF2B5EF4-FFF2-40B4-BE49-F238E27FC236}">
                <a16:creationId xmlns:a16="http://schemas.microsoft.com/office/drawing/2014/main" id="{1219529D-B37A-BA12-CC2C-7706CAD866AF}"/>
              </a:ext>
            </a:extLst>
          </p:cNvPr>
          <p:cNvSpPr/>
          <p:nvPr/>
        </p:nvSpPr>
        <p:spPr>
          <a:xfrm rot="2578865">
            <a:off x="8378893" y="-3073194"/>
            <a:ext cx="5999089" cy="6339912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4762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F9C555E-E83D-7427-F60A-093C2A34BB60}"/>
              </a:ext>
            </a:extLst>
          </p:cNvPr>
          <p:cNvSpPr/>
          <p:nvPr/>
        </p:nvSpPr>
        <p:spPr>
          <a:xfrm>
            <a:off x="71120" y="-25403"/>
            <a:ext cx="12192000" cy="6883403"/>
          </a:xfrm>
          <a:prstGeom prst="rect">
            <a:avLst/>
          </a:prstGeom>
          <a:solidFill>
            <a:srgbClr val="0D0D0D"/>
          </a:solidFill>
          <a:ln>
            <a:solidFill>
              <a:srgbClr val="92C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646F8F-368D-473D-BD81-5D9E56F5D8CC}"/>
              </a:ext>
            </a:extLst>
          </p:cNvPr>
          <p:cNvSpPr txBox="1"/>
          <p:nvPr/>
        </p:nvSpPr>
        <p:spPr>
          <a:xfrm>
            <a:off x="5037660" y="276842"/>
            <a:ext cx="685354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  <a:sym typeface="Calibri"/>
              </a:rPr>
              <a:t>Основные операционные процессы</a:t>
            </a:r>
          </a:p>
          <a:p>
            <a:endParaRPr lang="ru-KZ" sz="44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2200251-7CC7-1948-E39A-7844C126E53A}"/>
              </a:ext>
            </a:extLst>
          </p:cNvPr>
          <p:cNvCxnSpPr>
            <a:cxnSpLocks/>
          </p:cNvCxnSpPr>
          <p:nvPr/>
        </p:nvCxnSpPr>
        <p:spPr>
          <a:xfrm>
            <a:off x="5037660" y="1131053"/>
            <a:ext cx="6853548" cy="0"/>
          </a:xfrm>
          <a:prstGeom prst="line">
            <a:avLst/>
          </a:prstGeom>
          <a:ln w="38100">
            <a:solidFill>
              <a:srgbClr val="548235"/>
            </a:solidFill>
          </a:ln>
          <a:effectLst>
            <a:glow rad="88900">
              <a:srgbClr val="548235">
                <a:alpha val="4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video5355214891101727579">
            <a:hlinkClick r:id="" action="ppaction://media"/>
            <a:extLst>
              <a:ext uri="{FF2B5EF4-FFF2-40B4-BE49-F238E27FC236}">
                <a16:creationId xmlns:a16="http://schemas.microsoft.com/office/drawing/2014/main" id="{9870060C-81F4-EED0-DF40-B8E74BF30F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306" y="-48263"/>
            <a:ext cx="4337050" cy="6999569"/>
          </a:xfrm>
          <a:prstGeom prst="rect">
            <a:avLst/>
          </a:prstGeom>
        </p:spPr>
      </p:pic>
      <p:sp>
        <p:nvSpPr>
          <p:cNvPr id="10" name="Рамка 9">
            <a:extLst>
              <a:ext uri="{FF2B5EF4-FFF2-40B4-BE49-F238E27FC236}">
                <a16:creationId xmlns:a16="http://schemas.microsoft.com/office/drawing/2014/main" id="{73A5363C-F706-D84F-440D-5764D25739A4}"/>
              </a:ext>
            </a:extLst>
          </p:cNvPr>
          <p:cNvSpPr/>
          <p:nvPr/>
        </p:nvSpPr>
        <p:spPr>
          <a:xfrm>
            <a:off x="193040" y="154969"/>
            <a:ext cx="3911600" cy="6530311"/>
          </a:xfrm>
          <a:prstGeom prst="frame">
            <a:avLst>
              <a:gd name="adj1" fmla="val 2500"/>
            </a:avLst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>
              <a:solidFill>
                <a:schemeClr val="tx1"/>
              </a:solidFill>
            </a:endParaRPr>
          </a:p>
        </p:txBody>
      </p:sp>
      <p:sp>
        <p:nvSpPr>
          <p:cNvPr id="11" name="Рамка 10">
            <a:extLst>
              <a:ext uri="{FF2B5EF4-FFF2-40B4-BE49-F238E27FC236}">
                <a16:creationId xmlns:a16="http://schemas.microsoft.com/office/drawing/2014/main" id="{FEBC845A-FD17-CB88-2284-EE1D0A16EE7F}"/>
              </a:ext>
            </a:extLst>
          </p:cNvPr>
          <p:cNvSpPr/>
          <p:nvPr/>
        </p:nvSpPr>
        <p:spPr>
          <a:xfrm>
            <a:off x="642944" y="619760"/>
            <a:ext cx="3075616" cy="5547359"/>
          </a:xfrm>
          <a:prstGeom prst="frame">
            <a:avLst>
              <a:gd name="adj1" fmla="val 2500"/>
            </a:avLst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2C48F4-97BD-DE5C-4E91-4F4D96CCC6F3}"/>
              </a:ext>
            </a:extLst>
          </p:cNvPr>
          <p:cNvSpPr txBox="1"/>
          <p:nvPr/>
        </p:nvSpPr>
        <p:spPr>
          <a:xfrm>
            <a:off x="4695508" y="1538726"/>
            <a:ext cx="685354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• </a:t>
            </a:r>
            <a:r>
              <a:rPr lang="ru-RU" sz="22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Разработка продуктов: 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Определение месторасположения, получение лицензий аренда, установка домиков</a:t>
            </a:r>
            <a:endParaRPr lang="ru-KZ" sz="20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• </a:t>
            </a:r>
            <a:r>
              <a:rPr lang="ru-RU" sz="22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Продажи: 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от 3200 человек в год</a:t>
            </a:r>
            <a:endParaRPr lang="ru-KZ" sz="20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• </a:t>
            </a:r>
            <a:r>
              <a:rPr lang="ru-RU" sz="22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Маркетинг: 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Создание веб-сайта, реклама, баннеры, рекламные щиты, афиши на автобусных остановках, купоны и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промокоды</a:t>
            </a:r>
            <a:endParaRPr lang="ru-KZ" sz="20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• </a:t>
            </a:r>
            <a:r>
              <a:rPr lang="ru-RU" sz="22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Бухучет/зарплата: 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Упрощённая система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налогооблажения</a:t>
            </a:r>
            <a:endParaRPr lang="ru-KZ" sz="20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• </a:t>
            </a:r>
            <a:r>
              <a:rPr lang="ru-RU" sz="22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Юридическое обеспечение: 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Необходимые лицензии, проект и разрешающая документация на открытие туристической базы</a:t>
            </a:r>
            <a:endParaRPr lang="ru-KZ" sz="20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• </a:t>
            </a:r>
            <a:r>
              <a:rPr lang="ru-RU" sz="2200" b="1" dirty="0">
                <a:solidFill>
                  <a:srgbClr val="548235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Закупки: 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строительные материалы, продукты питания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KZ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6B64732-5853-2860-6B99-A76A6D2585DC}"/>
              </a:ext>
            </a:extLst>
          </p:cNvPr>
          <p:cNvSpPr/>
          <p:nvPr/>
        </p:nvSpPr>
        <p:spPr>
          <a:xfrm rot="2578865">
            <a:off x="7770290" y="2396502"/>
            <a:ext cx="5999089" cy="6339912"/>
          </a:xfrm>
          <a:prstGeom prst="ellipse">
            <a:avLst/>
          </a:prstGeom>
          <a:solidFill>
            <a:srgbClr val="548235">
              <a:alpha val="9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74200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2D17A15-E98E-1FD0-D5C2-EC494E92ECE1}"/>
              </a:ext>
            </a:extLst>
          </p:cNvPr>
          <p:cNvSpPr/>
          <p:nvPr/>
        </p:nvSpPr>
        <p:spPr>
          <a:xfrm>
            <a:off x="0" y="-25403"/>
            <a:ext cx="12192000" cy="6883403"/>
          </a:xfrm>
          <a:prstGeom prst="rect">
            <a:avLst/>
          </a:prstGeom>
          <a:solidFill>
            <a:srgbClr val="0D0D0D"/>
          </a:solidFill>
          <a:ln>
            <a:solidFill>
              <a:srgbClr val="92C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A5D8D87-980E-1071-70CC-B33C639E25CE}"/>
              </a:ext>
            </a:extLst>
          </p:cNvPr>
          <p:cNvSpPr/>
          <p:nvPr/>
        </p:nvSpPr>
        <p:spPr>
          <a:xfrm>
            <a:off x="904240" y="1869440"/>
            <a:ext cx="2895600" cy="3982720"/>
          </a:xfrm>
          <a:prstGeom prst="roundRect">
            <a:avLst/>
          </a:prstGeom>
          <a:solidFill>
            <a:srgbClr val="548235">
              <a:alpha val="44000"/>
            </a:srgbClr>
          </a:solidFill>
          <a:ln>
            <a:noFill/>
          </a:ln>
          <a:effectLst>
            <a:glow rad="469900">
              <a:srgbClr val="548235">
                <a:alpha val="3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38F2A6C-116A-E76A-6154-BEBC8BFB6D12}"/>
              </a:ext>
            </a:extLst>
          </p:cNvPr>
          <p:cNvSpPr/>
          <p:nvPr/>
        </p:nvSpPr>
        <p:spPr>
          <a:xfrm>
            <a:off x="4719320" y="1869440"/>
            <a:ext cx="2895600" cy="3982720"/>
          </a:xfrm>
          <a:prstGeom prst="roundRect">
            <a:avLst/>
          </a:prstGeom>
          <a:solidFill>
            <a:srgbClr val="548235">
              <a:alpha val="44000"/>
            </a:srgbClr>
          </a:solidFill>
          <a:ln>
            <a:noFill/>
          </a:ln>
          <a:effectLst>
            <a:glow rad="469900">
              <a:srgbClr val="548235">
                <a:alpha val="3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D2DC7BA-1C22-86CE-849F-0F8554901524}"/>
              </a:ext>
            </a:extLst>
          </p:cNvPr>
          <p:cNvSpPr/>
          <p:nvPr/>
        </p:nvSpPr>
        <p:spPr>
          <a:xfrm>
            <a:off x="8491220" y="1869440"/>
            <a:ext cx="2895600" cy="3982720"/>
          </a:xfrm>
          <a:prstGeom prst="roundRect">
            <a:avLst/>
          </a:prstGeom>
          <a:solidFill>
            <a:srgbClr val="548235">
              <a:alpha val="44000"/>
            </a:srgbClr>
          </a:solidFill>
          <a:ln>
            <a:noFill/>
          </a:ln>
          <a:effectLst>
            <a:glow rad="469900">
              <a:srgbClr val="548235">
                <a:alpha val="3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2F40A7-38BD-1F68-2E88-1C93F63EB50A}"/>
              </a:ext>
            </a:extLst>
          </p:cNvPr>
          <p:cNvSpPr txBox="1"/>
          <p:nvPr/>
        </p:nvSpPr>
        <p:spPr>
          <a:xfrm>
            <a:off x="407988" y="291077"/>
            <a:ext cx="685354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Основные этапы развития</a:t>
            </a:r>
            <a:endParaRPr lang="ru-RU" sz="32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  <a:sym typeface="Calibri"/>
            </a:endParaRPr>
          </a:p>
          <a:p>
            <a:endParaRPr lang="ru-KZ" sz="44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82CD1EE4-25D8-B2C0-14F5-A7BCCC2DFE5A}"/>
              </a:ext>
            </a:extLst>
          </p:cNvPr>
          <p:cNvCxnSpPr>
            <a:cxnSpLocks/>
          </p:cNvCxnSpPr>
          <p:nvPr/>
        </p:nvCxnSpPr>
        <p:spPr>
          <a:xfrm>
            <a:off x="407988" y="1145288"/>
            <a:ext cx="6853548" cy="0"/>
          </a:xfrm>
          <a:prstGeom prst="line">
            <a:avLst/>
          </a:prstGeom>
          <a:ln w="38100">
            <a:solidFill>
              <a:srgbClr val="548235"/>
            </a:solidFill>
          </a:ln>
          <a:effectLst>
            <a:glow rad="88900">
              <a:srgbClr val="548235">
                <a:alpha val="4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E5BAFE1-45F1-58BE-FF3C-E0219ACF91CD}"/>
              </a:ext>
            </a:extLst>
          </p:cNvPr>
          <p:cNvSpPr txBox="1"/>
          <p:nvPr/>
        </p:nvSpPr>
        <p:spPr>
          <a:xfrm>
            <a:off x="1699150" y="2148988"/>
            <a:ext cx="2122280" cy="1234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Планирование к 17.02.2024 г.</a:t>
            </a:r>
            <a:endParaRPr lang="ru-KZ" sz="2200" b="1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 </a:t>
            </a:r>
            <a:endParaRPr lang="ru-KZ" sz="20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CD6A23-2B1B-81CD-E579-B401F37C05EE}"/>
              </a:ext>
            </a:extLst>
          </p:cNvPr>
          <p:cNvSpPr txBox="1"/>
          <p:nvPr/>
        </p:nvSpPr>
        <p:spPr>
          <a:xfrm>
            <a:off x="1049020" y="3389966"/>
            <a:ext cx="2794000" cy="206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№1: найти землю для размещения </a:t>
            </a:r>
            <a:endParaRPr lang="ru-RU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№2: разработать концепцию</a:t>
            </a:r>
            <a:endParaRPr lang="ru-KZ" sz="18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№3: разработать </a:t>
            </a:r>
            <a:r>
              <a:rPr lang="ru-RU" sz="1800" dirty="0" err="1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безнес</a:t>
            </a:r>
            <a:r>
              <a:rPr lang="ru-RU" sz="18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-план</a:t>
            </a:r>
            <a:endParaRPr lang="ru-KZ" sz="18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1BF029C-F6E4-73ED-126F-CC47DC86899E}"/>
              </a:ext>
            </a:extLst>
          </p:cNvPr>
          <p:cNvCxnSpPr>
            <a:cxnSpLocks/>
          </p:cNvCxnSpPr>
          <p:nvPr/>
        </p:nvCxnSpPr>
        <p:spPr>
          <a:xfrm>
            <a:off x="1123950" y="3207768"/>
            <a:ext cx="2456180" cy="0"/>
          </a:xfrm>
          <a:prstGeom prst="line">
            <a:avLst/>
          </a:prstGeom>
          <a:ln w="3810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Буфер обмена со сплошной заливкой">
            <a:extLst>
              <a:ext uri="{FF2B5EF4-FFF2-40B4-BE49-F238E27FC236}">
                <a16:creationId xmlns:a16="http://schemas.microsoft.com/office/drawing/2014/main" id="{7705D17C-CAC4-8A25-9DEE-4AB156BE1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05680" y="2407172"/>
            <a:ext cx="539389" cy="539389"/>
          </a:xfrm>
          <a:prstGeom prst="rect">
            <a:avLst/>
          </a:prstGeom>
        </p:spPr>
      </p:pic>
      <p:pic>
        <p:nvPicPr>
          <p:cNvPr id="17" name="Рисунок 16" descr="Папка-планшет с галочками со сплошной заливкой">
            <a:extLst>
              <a:ext uri="{FF2B5EF4-FFF2-40B4-BE49-F238E27FC236}">
                <a16:creationId xmlns:a16="http://schemas.microsoft.com/office/drawing/2014/main" id="{6B17AC21-2C79-E7C7-31C7-EBD6F2791E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62754" y="2407172"/>
            <a:ext cx="580249" cy="580249"/>
          </a:xfrm>
          <a:prstGeom prst="rect">
            <a:avLst/>
          </a:prstGeom>
        </p:spPr>
      </p:pic>
      <p:pic>
        <p:nvPicPr>
          <p:cNvPr id="19" name="Рисунок 18" descr="Бумага для заметок со сплошной заливкой">
            <a:extLst>
              <a:ext uri="{FF2B5EF4-FFF2-40B4-BE49-F238E27FC236}">
                <a16:creationId xmlns:a16="http://schemas.microsoft.com/office/drawing/2014/main" id="{3791819F-455D-00BD-CC15-0AD1AF98E1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9275" y="2299180"/>
            <a:ext cx="588890" cy="58889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21E4C8A-DD45-339C-1CD3-49D7C7622944}"/>
              </a:ext>
            </a:extLst>
          </p:cNvPr>
          <p:cNvSpPr txBox="1"/>
          <p:nvPr/>
        </p:nvSpPr>
        <p:spPr>
          <a:xfrm>
            <a:off x="5428778" y="1999500"/>
            <a:ext cx="2517752" cy="1596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Подготовка к реализации к: 10.05.2025 г</a:t>
            </a:r>
            <a:endParaRPr lang="ru-KZ" sz="2200" b="1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 </a:t>
            </a:r>
            <a:endParaRPr lang="ru-KZ" sz="20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C8E0A8-B558-379D-76CA-0718C60440BF}"/>
              </a:ext>
            </a:extLst>
          </p:cNvPr>
          <p:cNvSpPr txBox="1"/>
          <p:nvPr/>
        </p:nvSpPr>
        <p:spPr>
          <a:xfrm>
            <a:off x="4907280" y="3497944"/>
            <a:ext cx="2794000" cy="2165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№1: поиск инвесторов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№2: закупка необходимых материалов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№3 строительство и обустройство территории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KZ" sz="18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7E53694D-7173-2AE8-2129-E95FF6D11C33}"/>
              </a:ext>
            </a:extLst>
          </p:cNvPr>
          <p:cNvCxnSpPr>
            <a:cxnSpLocks/>
          </p:cNvCxnSpPr>
          <p:nvPr/>
        </p:nvCxnSpPr>
        <p:spPr>
          <a:xfrm>
            <a:off x="4968491" y="3207768"/>
            <a:ext cx="2456180" cy="0"/>
          </a:xfrm>
          <a:prstGeom prst="line">
            <a:avLst/>
          </a:prstGeom>
          <a:ln w="3810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15F86E3-DE57-D373-5618-7651B7EC2BFF}"/>
              </a:ext>
            </a:extLst>
          </p:cNvPr>
          <p:cNvSpPr txBox="1"/>
          <p:nvPr/>
        </p:nvSpPr>
        <p:spPr>
          <a:xfrm>
            <a:off x="9188061" y="2053120"/>
            <a:ext cx="2270293" cy="1596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Начало </a:t>
            </a:r>
            <a:r>
              <a:rPr lang="ru-RU" sz="2200" b="1" dirty="0" err="1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функци-онирования</a:t>
            </a:r>
            <a:r>
              <a:rPr lang="ru-RU" sz="2200" b="1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 к: 01.05.2025 </a:t>
            </a:r>
            <a:endParaRPr lang="ru-KZ" sz="2200" b="1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 </a:t>
            </a:r>
            <a:endParaRPr lang="ru-KZ" sz="20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8AF64E-B4E9-076B-FE22-CCF11F48DED9}"/>
              </a:ext>
            </a:extLst>
          </p:cNvPr>
          <p:cNvSpPr txBox="1"/>
          <p:nvPr/>
        </p:nvSpPr>
        <p:spPr>
          <a:xfrm>
            <a:off x="8717199" y="3541732"/>
            <a:ext cx="2794000" cy="2860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№1: поиск необходимого персонала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№2: заключение договора с турагентствами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№3: открытие туристической базы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KZ" sz="18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334F3A9-0559-7807-2E93-F45E6187CA1E}"/>
              </a:ext>
            </a:extLst>
          </p:cNvPr>
          <p:cNvCxnSpPr>
            <a:cxnSpLocks/>
          </p:cNvCxnSpPr>
          <p:nvPr/>
        </p:nvCxnSpPr>
        <p:spPr>
          <a:xfrm>
            <a:off x="8717199" y="3236715"/>
            <a:ext cx="2456180" cy="0"/>
          </a:xfrm>
          <a:prstGeom prst="line">
            <a:avLst/>
          </a:prstGeom>
          <a:ln w="3810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144A1099-EB63-85B8-49EB-764A391747AA}"/>
              </a:ext>
            </a:extLst>
          </p:cNvPr>
          <p:cNvCxnSpPr>
            <a:cxnSpLocks/>
          </p:cNvCxnSpPr>
          <p:nvPr/>
        </p:nvCxnSpPr>
        <p:spPr>
          <a:xfrm>
            <a:off x="6576304" y="6271895"/>
            <a:ext cx="5133397" cy="0"/>
          </a:xfrm>
          <a:prstGeom prst="line">
            <a:avLst/>
          </a:prstGeom>
          <a:ln w="38100">
            <a:solidFill>
              <a:schemeClr val="bg1">
                <a:alpha val="57000"/>
              </a:schemeClr>
            </a:solidFill>
          </a:ln>
          <a:effectLst>
            <a:glow rad="127000">
              <a:schemeClr val="bg1">
                <a:alpha val="3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253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65FC70-209C-3938-D80F-1A6E070F9E93}"/>
              </a:ext>
            </a:extLst>
          </p:cNvPr>
          <p:cNvSpPr/>
          <p:nvPr/>
        </p:nvSpPr>
        <p:spPr>
          <a:xfrm>
            <a:off x="0" y="-13123"/>
            <a:ext cx="12192000" cy="6858000"/>
          </a:xfrm>
          <a:prstGeom prst="rect">
            <a:avLst/>
          </a:prstGeom>
          <a:solidFill>
            <a:srgbClr val="0D0D0D"/>
          </a:solidFill>
          <a:ln>
            <a:solidFill>
              <a:srgbClr val="92C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BE3B71-E552-3D93-72A7-706D13888042}"/>
              </a:ext>
            </a:extLst>
          </p:cNvPr>
          <p:cNvSpPr txBox="1"/>
          <p:nvPr/>
        </p:nvSpPr>
        <p:spPr>
          <a:xfrm>
            <a:off x="6096000" y="332181"/>
            <a:ext cx="579520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  <a:sym typeface="Calibri"/>
              </a:rPr>
              <a:t> </a:t>
            </a:r>
            <a:r>
              <a:rPr lang="ru-RU" sz="38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  <a:sym typeface="Calibri"/>
              </a:rPr>
              <a:t>Финансирования проекта </a:t>
            </a:r>
          </a:p>
          <a:p>
            <a:endParaRPr lang="ru-KZ" sz="44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3DEAE91-A654-A7B8-6FB3-C3B1855D6CBB}"/>
              </a:ext>
            </a:extLst>
          </p:cNvPr>
          <p:cNvCxnSpPr>
            <a:cxnSpLocks/>
          </p:cNvCxnSpPr>
          <p:nvPr/>
        </p:nvCxnSpPr>
        <p:spPr>
          <a:xfrm>
            <a:off x="5293360" y="1249903"/>
            <a:ext cx="6490653" cy="0"/>
          </a:xfrm>
          <a:prstGeom prst="line">
            <a:avLst/>
          </a:prstGeom>
          <a:ln w="38100">
            <a:solidFill>
              <a:srgbClr val="548235"/>
            </a:solidFill>
          </a:ln>
          <a:effectLst>
            <a:glow rad="114300">
              <a:srgbClr val="548235">
                <a:alpha val="4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226C7A6-9E83-BC27-6564-F886DF617A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399714"/>
              </p:ext>
            </p:extLst>
          </p:nvPr>
        </p:nvGraphicFramePr>
        <p:xfrm>
          <a:off x="1851123" y="1771118"/>
          <a:ext cx="7142480" cy="4080452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014024">
                  <a:extLst>
                    <a:ext uri="{9D8B030D-6E8A-4147-A177-3AD203B41FA5}">
                      <a16:colId xmlns:a16="http://schemas.microsoft.com/office/drawing/2014/main" val="3239021524"/>
                    </a:ext>
                  </a:extLst>
                </a:gridCol>
                <a:gridCol w="5128456">
                  <a:extLst>
                    <a:ext uri="{9D8B030D-6E8A-4147-A177-3AD203B41FA5}">
                      <a16:colId xmlns:a16="http://schemas.microsoft.com/office/drawing/2014/main" val="2533310249"/>
                    </a:ext>
                  </a:extLst>
                </a:gridCol>
              </a:tblGrid>
              <a:tr h="63014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Разработка продукта</a:t>
                      </a:r>
                      <a:endParaRPr lang="ru-KZ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1 584 000</a:t>
                      </a: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р</a:t>
                      </a:r>
                      <a:endParaRPr lang="ru-KZ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8308536"/>
                  </a:ext>
                </a:extLst>
              </a:tr>
              <a:tr h="63014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Маркетинг</a:t>
                      </a:r>
                      <a:endParaRPr lang="ru-KZ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200 000р</a:t>
                      </a:r>
                      <a:endParaRPr lang="ru-KZ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4974244"/>
                  </a:ext>
                </a:extLst>
              </a:tr>
              <a:tr h="63014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Организация производства</a:t>
                      </a:r>
                      <a:endParaRPr lang="ru-KZ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8 890 000р</a:t>
                      </a:r>
                      <a:endParaRPr lang="ru-KZ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3800479"/>
                  </a:ext>
                </a:extLst>
              </a:tr>
              <a:tr h="128944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Набор персонала</a:t>
                      </a:r>
                      <a:endParaRPr lang="ru-KZ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3 600 000р/год</a:t>
                      </a:r>
                      <a:endParaRPr lang="ru-KZ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62440081"/>
                  </a:ext>
                </a:extLst>
              </a:tr>
              <a:tr h="63014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Итого</a:t>
                      </a:r>
                      <a:endParaRPr lang="ru-KZ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14 274 000</a:t>
                      </a:r>
                      <a:endParaRPr lang="ru-KZ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1752178"/>
                  </a:ext>
                </a:extLst>
              </a:tr>
            </a:tbl>
          </a:graphicData>
        </a:graphic>
      </p:graphicFrame>
      <p:sp>
        <p:nvSpPr>
          <p:cNvPr id="7" name="Овал 6">
            <a:extLst>
              <a:ext uri="{FF2B5EF4-FFF2-40B4-BE49-F238E27FC236}">
                <a16:creationId xmlns:a16="http://schemas.microsoft.com/office/drawing/2014/main" id="{E44EF1E3-4C5E-0344-1904-7D81ED7AC1B8}"/>
              </a:ext>
            </a:extLst>
          </p:cNvPr>
          <p:cNvSpPr/>
          <p:nvPr/>
        </p:nvSpPr>
        <p:spPr>
          <a:xfrm rot="2578865">
            <a:off x="8349710" y="2951595"/>
            <a:ext cx="5999089" cy="6339912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1B26B67-2685-6D2E-F583-57273F426940}"/>
              </a:ext>
            </a:extLst>
          </p:cNvPr>
          <p:cNvSpPr/>
          <p:nvPr/>
        </p:nvSpPr>
        <p:spPr>
          <a:xfrm rot="2578865">
            <a:off x="8569577" y="1526627"/>
            <a:ext cx="2439166" cy="2340512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A0EFCDBF-CAF2-6B06-480E-BEF492BC4F9F}"/>
              </a:ext>
            </a:extLst>
          </p:cNvPr>
          <p:cNvSpPr/>
          <p:nvPr/>
        </p:nvSpPr>
        <p:spPr>
          <a:xfrm rot="2578865">
            <a:off x="-193739" y="-419645"/>
            <a:ext cx="2439166" cy="2340512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78378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F34539-70DB-CCBF-6F6C-8EE5DBDF0BDB}"/>
              </a:ext>
            </a:extLst>
          </p:cNvPr>
          <p:cNvSpPr/>
          <p:nvPr/>
        </p:nvSpPr>
        <p:spPr>
          <a:xfrm>
            <a:off x="0" y="-13123"/>
            <a:ext cx="12192000" cy="6858000"/>
          </a:xfrm>
          <a:prstGeom prst="rect">
            <a:avLst/>
          </a:prstGeom>
          <a:solidFill>
            <a:srgbClr val="0D0D0D"/>
          </a:solidFill>
          <a:ln>
            <a:solidFill>
              <a:srgbClr val="92C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B4EA79-3F22-EFE0-CE78-818788991917}"/>
              </a:ext>
            </a:extLst>
          </p:cNvPr>
          <p:cNvSpPr txBox="1"/>
          <p:nvPr/>
        </p:nvSpPr>
        <p:spPr>
          <a:xfrm>
            <a:off x="407988" y="291077"/>
            <a:ext cx="685354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  <a:sym typeface="Calibri"/>
              </a:rPr>
              <a:t>Финансовые результаты</a:t>
            </a:r>
          </a:p>
          <a:p>
            <a:endParaRPr lang="ru-KZ" sz="44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DBA1D85-940B-7799-0DB6-62CEC091269F}"/>
              </a:ext>
            </a:extLst>
          </p:cNvPr>
          <p:cNvCxnSpPr>
            <a:cxnSpLocks/>
          </p:cNvCxnSpPr>
          <p:nvPr/>
        </p:nvCxnSpPr>
        <p:spPr>
          <a:xfrm>
            <a:off x="407988" y="1145288"/>
            <a:ext cx="6853548" cy="0"/>
          </a:xfrm>
          <a:prstGeom prst="line">
            <a:avLst/>
          </a:prstGeom>
          <a:ln w="38100">
            <a:solidFill>
              <a:srgbClr val="548235"/>
            </a:solidFill>
          </a:ln>
          <a:effectLst>
            <a:glow rad="88900">
              <a:srgbClr val="548235">
                <a:alpha val="4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9F88740-52D6-445C-3BA1-775DEC380C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469522"/>
              </p:ext>
            </p:extLst>
          </p:nvPr>
        </p:nvGraphicFramePr>
        <p:xfrm>
          <a:off x="838200" y="1552961"/>
          <a:ext cx="10515599" cy="4513714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629066">
                  <a:extLst>
                    <a:ext uri="{9D8B030D-6E8A-4147-A177-3AD203B41FA5}">
                      <a16:colId xmlns:a16="http://schemas.microsoft.com/office/drawing/2014/main" val="1842744457"/>
                    </a:ext>
                  </a:extLst>
                </a:gridCol>
                <a:gridCol w="2968025">
                  <a:extLst>
                    <a:ext uri="{9D8B030D-6E8A-4147-A177-3AD203B41FA5}">
                      <a16:colId xmlns:a16="http://schemas.microsoft.com/office/drawing/2014/main" val="419797204"/>
                    </a:ext>
                  </a:extLst>
                </a:gridCol>
                <a:gridCol w="1107544">
                  <a:extLst>
                    <a:ext uri="{9D8B030D-6E8A-4147-A177-3AD203B41FA5}">
                      <a16:colId xmlns:a16="http://schemas.microsoft.com/office/drawing/2014/main" val="557882251"/>
                    </a:ext>
                  </a:extLst>
                </a:gridCol>
                <a:gridCol w="1204697">
                  <a:extLst>
                    <a:ext uri="{9D8B030D-6E8A-4147-A177-3AD203B41FA5}">
                      <a16:colId xmlns:a16="http://schemas.microsoft.com/office/drawing/2014/main" val="4215513482"/>
                    </a:ext>
                  </a:extLst>
                </a:gridCol>
                <a:gridCol w="1205912">
                  <a:extLst>
                    <a:ext uri="{9D8B030D-6E8A-4147-A177-3AD203B41FA5}">
                      <a16:colId xmlns:a16="http://schemas.microsoft.com/office/drawing/2014/main" val="299680331"/>
                    </a:ext>
                  </a:extLst>
                </a:gridCol>
                <a:gridCol w="1107544">
                  <a:extLst>
                    <a:ext uri="{9D8B030D-6E8A-4147-A177-3AD203B41FA5}">
                      <a16:colId xmlns:a16="http://schemas.microsoft.com/office/drawing/2014/main" val="3743507948"/>
                    </a:ext>
                  </a:extLst>
                </a:gridCol>
                <a:gridCol w="1107544">
                  <a:extLst>
                    <a:ext uri="{9D8B030D-6E8A-4147-A177-3AD203B41FA5}">
                      <a16:colId xmlns:a16="http://schemas.microsoft.com/office/drawing/2014/main" val="3889631496"/>
                    </a:ext>
                  </a:extLst>
                </a:gridCol>
                <a:gridCol w="1185267">
                  <a:extLst>
                    <a:ext uri="{9D8B030D-6E8A-4147-A177-3AD203B41FA5}">
                      <a16:colId xmlns:a16="http://schemas.microsoft.com/office/drawing/2014/main" val="8458315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№</a:t>
                      </a:r>
                      <a:endParaRPr lang="ru-KZ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Показатели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Ед. из.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 год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2 год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3 год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4 год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5 год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13664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Валовая выручка</a:t>
                      </a:r>
                      <a:endParaRPr lang="ru-KZ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Тыс. руб.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14850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19200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28200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54450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64425</a:t>
                      </a:r>
                      <a:endParaRPr lang="ru-KZ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7733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Материалы и комплектующие</a:t>
                      </a:r>
                      <a:endParaRPr lang="ru-KZ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Тыс. руб.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4050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4800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7050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14977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17902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57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Валовая прибыль</a:t>
                      </a:r>
                      <a:endParaRPr lang="ru-KZ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Тыс. руб.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10800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14400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21150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39473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46523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60564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Оплата труда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Тыс. руб.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4680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5010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5010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12480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12480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19397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Общие издержки</a:t>
                      </a:r>
                      <a:endParaRPr lang="ru-KZ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Тыс. руб.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200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200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1620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5940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400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015959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Амортизация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Тыс. руб.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204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204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306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680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680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1234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Итого затраты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Тыс. руб.</a:t>
                      </a:r>
                      <a:endParaRPr lang="ru-KZ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14072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17270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14058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36664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35328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74476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Прибыль от продаж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Тыс. руб.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10800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14400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21150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39473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46523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02905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Проценты к уплате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Тыс. руб.</a:t>
                      </a:r>
                      <a:endParaRPr lang="ru-KZ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437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1313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985543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Другие издержки(кредит) 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Тыс. руб.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4200</a:t>
                      </a:r>
                      <a:endParaRPr lang="ru-KZ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9800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84439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Прибыль до налогообложения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Тыс. руб.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10800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14400</a:t>
                      </a:r>
                      <a:endParaRPr lang="ru-KZ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21150</a:t>
                      </a:r>
                      <a:endParaRPr lang="ru-KZ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39473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46523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461444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Налог на прибыль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Тыс. руб.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891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1152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1692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3267</a:t>
                      </a:r>
                      <a:endParaRPr lang="ru-KZ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3866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77844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Чистая прибыль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Тыс. руб.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778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1930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14142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</a:rPr>
                        <a:t>17786</a:t>
                      </a:r>
                      <a:endParaRPr lang="ru-KZ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29097</a:t>
                      </a:r>
                      <a:endParaRPr lang="ru-KZ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92048492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88B5ED7F-8FD3-0716-44EF-3F7F5AD4BDDA}"/>
              </a:ext>
            </a:extLst>
          </p:cNvPr>
          <p:cNvSpPr/>
          <p:nvPr/>
        </p:nvSpPr>
        <p:spPr>
          <a:xfrm rot="2578865">
            <a:off x="8395712" y="-1248957"/>
            <a:ext cx="2700856" cy="3080067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77B3100-50E3-2709-F289-A52F07F1005D}"/>
              </a:ext>
            </a:extLst>
          </p:cNvPr>
          <p:cNvSpPr/>
          <p:nvPr/>
        </p:nvSpPr>
        <p:spPr>
          <a:xfrm rot="2578865">
            <a:off x="5286752" y="5395684"/>
            <a:ext cx="2700856" cy="3080067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B3E507A-10A5-AEC1-29C2-37314EE9C0B7}"/>
              </a:ext>
            </a:extLst>
          </p:cNvPr>
          <p:cNvSpPr/>
          <p:nvPr/>
        </p:nvSpPr>
        <p:spPr>
          <a:xfrm rot="2578865">
            <a:off x="-1453133" y="2706122"/>
            <a:ext cx="2700856" cy="3080067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95128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25EC4DF-8CC1-8648-C3C6-EECCFA79FE5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6400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ED98C82-3C5B-B792-CF57-3CB70DA39649}"/>
              </a:ext>
            </a:extLst>
          </p:cNvPr>
          <p:cNvCxnSpPr>
            <a:cxnSpLocks/>
          </p:cNvCxnSpPr>
          <p:nvPr/>
        </p:nvCxnSpPr>
        <p:spPr>
          <a:xfrm>
            <a:off x="11051627" y="628540"/>
            <a:ext cx="0" cy="5872984"/>
          </a:xfrm>
          <a:prstGeom prst="line">
            <a:avLst/>
          </a:prstGeom>
          <a:ln>
            <a:solidFill>
              <a:schemeClr val="bg1">
                <a:alpha val="2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86E76D7D-B417-A795-370D-49B0FCE129B4}"/>
              </a:ext>
            </a:extLst>
          </p:cNvPr>
          <p:cNvCxnSpPr/>
          <p:nvPr/>
        </p:nvCxnSpPr>
        <p:spPr>
          <a:xfrm>
            <a:off x="7619999" y="628540"/>
            <a:ext cx="0" cy="5759450"/>
          </a:xfrm>
          <a:prstGeom prst="line">
            <a:avLst/>
          </a:prstGeom>
          <a:ln>
            <a:solidFill>
              <a:schemeClr val="bg1">
                <a:alpha val="2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28D3C54E-5642-A033-94B6-722D8667EC77}"/>
              </a:ext>
            </a:extLst>
          </p:cNvPr>
          <p:cNvCxnSpPr>
            <a:cxnSpLocks/>
          </p:cNvCxnSpPr>
          <p:nvPr/>
        </p:nvCxnSpPr>
        <p:spPr>
          <a:xfrm>
            <a:off x="1340068" y="742074"/>
            <a:ext cx="0" cy="5759450"/>
          </a:xfrm>
          <a:prstGeom prst="line">
            <a:avLst/>
          </a:prstGeom>
          <a:ln>
            <a:solidFill>
              <a:schemeClr val="bg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F6A7C1B-2E12-A50C-1DB2-AFC3AB89C9A4}"/>
              </a:ext>
            </a:extLst>
          </p:cNvPr>
          <p:cNvCxnSpPr>
            <a:cxnSpLocks/>
          </p:cNvCxnSpPr>
          <p:nvPr/>
        </p:nvCxnSpPr>
        <p:spPr>
          <a:xfrm>
            <a:off x="2259723" y="765175"/>
            <a:ext cx="0" cy="5759450"/>
          </a:xfrm>
          <a:prstGeom prst="line">
            <a:avLst/>
          </a:prstGeom>
          <a:ln>
            <a:solidFill>
              <a:schemeClr val="bg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D19E2953-2F7E-05F1-427C-AD1F60B5321C}"/>
              </a:ext>
            </a:extLst>
          </p:cNvPr>
          <p:cNvCxnSpPr>
            <a:cxnSpLocks/>
          </p:cNvCxnSpPr>
          <p:nvPr/>
        </p:nvCxnSpPr>
        <p:spPr>
          <a:xfrm>
            <a:off x="3200400" y="765175"/>
            <a:ext cx="0" cy="5759450"/>
          </a:xfrm>
          <a:prstGeom prst="line">
            <a:avLst/>
          </a:prstGeom>
          <a:ln>
            <a:solidFill>
              <a:schemeClr val="bg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83054DB9-4F03-C751-C633-A2988F24F41B}"/>
              </a:ext>
            </a:extLst>
          </p:cNvPr>
          <p:cNvCxnSpPr/>
          <p:nvPr/>
        </p:nvCxnSpPr>
        <p:spPr>
          <a:xfrm>
            <a:off x="4162096" y="742074"/>
            <a:ext cx="0" cy="5759450"/>
          </a:xfrm>
          <a:prstGeom prst="line">
            <a:avLst/>
          </a:prstGeom>
          <a:ln>
            <a:solidFill>
              <a:schemeClr val="bg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B1A4C27C-56B9-86C2-EC3F-6828045CA23F}"/>
              </a:ext>
            </a:extLst>
          </p:cNvPr>
          <p:cNvCxnSpPr/>
          <p:nvPr/>
        </p:nvCxnSpPr>
        <p:spPr>
          <a:xfrm>
            <a:off x="5092261" y="742074"/>
            <a:ext cx="0" cy="5759450"/>
          </a:xfrm>
          <a:prstGeom prst="line">
            <a:avLst/>
          </a:prstGeom>
          <a:ln>
            <a:solidFill>
              <a:schemeClr val="bg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174E8B72-35FA-F290-73C1-DDEF9257623C}"/>
              </a:ext>
            </a:extLst>
          </p:cNvPr>
          <p:cNvCxnSpPr/>
          <p:nvPr/>
        </p:nvCxnSpPr>
        <p:spPr>
          <a:xfrm>
            <a:off x="5983226" y="765175"/>
            <a:ext cx="0" cy="5759450"/>
          </a:xfrm>
          <a:prstGeom prst="line">
            <a:avLst/>
          </a:prstGeom>
          <a:ln>
            <a:solidFill>
              <a:schemeClr val="bg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1BDE31AE-1EA6-151D-3610-84959A995274}"/>
              </a:ext>
            </a:extLst>
          </p:cNvPr>
          <p:cNvCxnSpPr/>
          <p:nvPr/>
        </p:nvCxnSpPr>
        <p:spPr>
          <a:xfrm>
            <a:off x="6805448" y="765175"/>
            <a:ext cx="0" cy="5759450"/>
          </a:xfrm>
          <a:prstGeom prst="line">
            <a:avLst/>
          </a:prstGeom>
          <a:ln>
            <a:solidFill>
              <a:schemeClr val="bg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>
            <a:extLst>
              <a:ext uri="{FF2B5EF4-FFF2-40B4-BE49-F238E27FC236}">
                <a16:creationId xmlns:a16="http://schemas.microsoft.com/office/drawing/2014/main" id="{A6BBA7CA-DE30-97AB-737C-41F5670075F4}"/>
              </a:ext>
            </a:extLst>
          </p:cNvPr>
          <p:cNvSpPr/>
          <p:nvPr/>
        </p:nvSpPr>
        <p:spPr>
          <a:xfrm rot="2578865">
            <a:off x="1225298" y="326708"/>
            <a:ext cx="3697784" cy="6781256"/>
          </a:xfrm>
          <a:prstGeom prst="ellipse">
            <a:avLst/>
          </a:prstGeom>
          <a:solidFill>
            <a:srgbClr val="548235">
              <a:alpha val="18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CB33910-751A-A29B-DF3F-0DDEBBA03F21}"/>
              </a:ext>
            </a:extLst>
          </p:cNvPr>
          <p:cNvSpPr txBox="1"/>
          <p:nvPr/>
        </p:nvSpPr>
        <p:spPr>
          <a:xfrm>
            <a:off x="2870427" y="5741659"/>
            <a:ext cx="3867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«Основы организации бизнеса»</a:t>
            </a:r>
          </a:p>
          <a:p>
            <a:endParaRPr lang="ru-KZ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7C3CC0E-F752-D2A9-3122-8A5405A21577}"/>
              </a:ext>
            </a:extLst>
          </p:cNvPr>
          <p:cNvSpPr txBox="1"/>
          <p:nvPr/>
        </p:nvSpPr>
        <p:spPr>
          <a:xfrm>
            <a:off x="1531442" y="561054"/>
            <a:ext cx="1639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Анализ рынка</a:t>
            </a:r>
            <a:endParaRPr lang="ru-KZ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A22985F-8BAB-75B3-CBF6-B9A45384D434}"/>
              </a:ext>
            </a:extLst>
          </p:cNvPr>
          <p:cNvSpPr txBox="1"/>
          <p:nvPr/>
        </p:nvSpPr>
        <p:spPr>
          <a:xfrm>
            <a:off x="834693" y="561054"/>
            <a:ext cx="616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Суть </a:t>
            </a:r>
            <a:endParaRPr lang="ru-KZ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2A08C51-59D7-4302-54C7-41BC309EEBA3}"/>
              </a:ext>
            </a:extLst>
          </p:cNvPr>
          <p:cNvSpPr txBox="1"/>
          <p:nvPr/>
        </p:nvSpPr>
        <p:spPr>
          <a:xfrm>
            <a:off x="3218967" y="561054"/>
            <a:ext cx="2296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Операционный план</a:t>
            </a:r>
            <a:endParaRPr lang="ru-KZ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66DF775-5DD0-0F93-5B24-D5B5EA13CCC8}"/>
              </a:ext>
            </a:extLst>
          </p:cNvPr>
          <p:cNvSpPr txBox="1"/>
          <p:nvPr/>
        </p:nvSpPr>
        <p:spPr>
          <a:xfrm>
            <a:off x="5501862" y="580509"/>
            <a:ext cx="2296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Экономика</a:t>
            </a:r>
            <a:endParaRPr lang="ru-KZ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33F68DE-0E77-44A2-256C-FD82E749C07C}"/>
              </a:ext>
            </a:extLst>
          </p:cNvPr>
          <p:cNvSpPr txBox="1"/>
          <p:nvPr/>
        </p:nvSpPr>
        <p:spPr>
          <a:xfrm>
            <a:off x="1952859" y="3822574"/>
            <a:ext cx="38679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Авторы: Элеонора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Гаан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, Анна Сорокина, Дарья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Суйнякина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, Роман 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Тарасун</a:t>
            </a:r>
            <a:endParaRPr lang="ru-RU" sz="2000" dirty="0">
              <a:solidFill>
                <a:schemeClr val="bg1">
                  <a:lumMod val="95000"/>
                </a:schemeClr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cxnSp>
        <p:nvCxn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29637CE2-83BB-C53E-8CC9-65FCA1E31F0F}"/>
              </a:ext>
            </a:extLst>
          </p:cNvPr>
          <p:cNvCxnSpPr>
            <a:cxnSpLocks/>
          </p:cNvCxnSpPr>
          <p:nvPr/>
        </p:nvCxnSpPr>
        <p:spPr>
          <a:xfrm>
            <a:off x="1712681" y="3771222"/>
            <a:ext cx="0" cy="1235972"/>
          </a:xfrm>
          <a:prstGeom prst="line">
            <a:avLst/>
          </a:prstGeom>
          <a:ln w="698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Овал 1">
            <a:extLst>
              <a:ext uri="{FF2B5EF4-FFF2-40B4-BE49-F238E27FC236}">
                <a16:creationId xmlns:a16="http://schemas.microsoft.com/office/drawing/2014/main" id="{ABE6541C-70EF-5CEB-C802-97D3B2D009BB}"/>
              </a:ext>
            </a:extLst>
          </p:cNvPr>
          <p:cNvSpPr/>
          <p:nvPr/>
        </p:nvSpPr>
        <p:spPr>
          <a:xfrm>
            <a:off x="5723181" y="-504220"/>
            <a:ext cx="6981801" cy="7962563"/>
          </a:xfrm>
          <a:prstGeom prst="ellipse">
            <a:avLst/>
          </a:prstGeom>
          <a:solidFill>
            <a:srgbClr val="548235">
              <a:alpha val="18000"/>
            </a:srgbClr>
          </a:solidFill>
          <a:ln>
            <a:noFill/>
          </a:ln>
          <a:effectLst>
            <a:glow>
              <a:schemeClr val="accent1"/>
            </a:glow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62" name="Рисунок 61" descr="Изображение выглядит как человек, одежда, на открытом воздухе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CBB55682-D892-FAD7-9077-9FC290D07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9524" l="8929" r="90000">
                        <a14:foregroundMark x1="71786" y1="54524" x2="79974" y2="58940"/>
                        <a14:foregroundMark x1="71403" y1="98296" x2="70856" y2="99497"/>
                        <a14:foregroundMark x1="78292" y1="83174" x2="74737" y2="90978"/>
                        <a14:foregroundMark x1="82906" y1="73043" x2="81749" y2="75584"/>
                        <a14:foregroundMark x1="39167" y1="54683" x2="32733" y2="54832"/>
                        <a14:foregroundMark x1="68571" y1="54841" x2="78452" y2="61111"/>
                        <a14:foregroundMark x1="78452" y1="61111" x2="79167" y2="74603"/>
                        <a14:foregroundMark x1="72091" y1="98417" x2="71902" y2="99055"/>
                        <a14:foregroundMark x1="79167" y1="74603" x2="74323" y2="90905"/>
                        <a14:foregroundMark x1="71036" y1="98232" x2="70943" y2="99569"/>
                        <a14:foregroundMark x1="71210" y1="96580" x2="70595" y2="98016"/>
                        <a14:foregroundMark x1="74643" y1="88571" x2="72878" y2="92688"/>
                        <a14:foregroundMark x1="70595" y1="98016" x2="24167" y2="99286"/>
                        <a14:foregroundMark x1="24167" y1="99286" x2="14286" y2="97143"/>
                        <a14:foregroundMark x1="20456" y1="92034" x2="21667" y2="91032"/>
                        <a14:foregroundMark x1="14286" y1="97143" x2="15065" y2="96498"/>
                        <a14:foregroundMark x1="21667" y1="91032" x2="19798" y2="90403"/>
                        <a14:foregroundMark x1="9671" y1="84597" x2="17327" y2="62436"/>
                        <a14:foregroundMark x1="21381" y1="58102" x2="27330" y2="55326"/>
                        <a14:foregroundMark x1="19405" y1="61032" x2="22143" y2="58889"/>
                        <a14:foregroundMark x1="19881" y1="60397" x2="22143" y2="59444"/>
                        <a14:foregroundMark x1="12262" y1="72222" x2="16190" y2="65873"/>
                        <a14:backgroundMark x1="28214" y1="41984" x2="28214" y2="41984"/>
                        <a14:backgroundMark x1="28214" y1="41508" x2="28753" y2="50698"/>
                        <a14:backgroundMark x1="27301" y1="52936" x2="23662" y2="55995"/>
                        <a14:backgroundMark x1="16627" y1="63681" x2="9167" y2="77698"/>
                        <a14:backgroundMark x1="18333" y1="60476" x2="18167" y2="60788"/>
                        <a14:backgroundMark x1="9167" y1="77698" x2="8599" y2="85495"/>
                        <a14:backgroundMark x1="18219" y1="91012" x2="15844" y2="95078"/>
                        <a14:backgroundMark x1="14405" y1="97819" x2="14405" y2="99921"/>
                        <a14:backgroundMark x1="81905" y1="58730" x2="85357" y2="72778"/>
                        <a14:backgroundMark x1="30476" y1="51190" x2="29887" y2="53091"/>
                        <a14:backgroundMark x1="71190" y1="38175" x2="71190" y2="38175"/>
                        <a14:backgroundMark x1="70714" y1="44762" x2="70714" y2="44762"/>
                        <a14:backgroundMark x1="71429" y1="46270" x2="71429" y2="46270"/>
                        <a14:backgroundMark x1="71429" y1="42302" x2="71429" y2="42302"/>
                        <a14:backgroundMark x1="67976" y1="36032" x2="67976" y2="36032"/>
                        <a14:backgroundMark x1="70238" y1="42143" x2="70238" y2="42143"/>
                        <a14:backgroundMark x1="47976" y1="24206" x2="47976" y2="24206"/>
                        <a14:backgroundMark x1="66310" y1="33254" x2="66310" y2="33254"/>
                        <a14:backgroundMark x1="28333" y1="34365" x2="28333" y2="34365"/>
                        <a14:backgroundMark x1="28214" y1="39683" x2="28214" y2="39683"/>
                        <a14:backgroundMark x1="9286" y1="85952" x2="18333" y2="90952"/>
                        <a14:backgroundMark x1="18333" y1="90952" x2="15476" y2="96587"/>
                        <a14:backgroundMark x1="75952" y1="91190" x2="72976" y2="98571"/>
                        <a14:backgroundMark x1="72976" y1="98571" x2="74405" y2="99762"/>
                        <a14:backgroundMark x1="72976" y1="92698" x2="72024" y2="96667"/>
                        <a14:backgroundMark x1="82857" y1="75714" x2="80119" y2="85952"/>
                        <a14:backgroundMark x1="70714" y1="49365" x2="72024" y2="54444"/>
                        <a14:backgroundMark x1="68571" y1="36667" x2="68571" y2="36667"/>
                        <a14:backgroundMark x1="30238" y1="33413" x2="30238" y2="33413"/>
                        <a14:backgroundMark x1="49286" y1="24683" x2="49286" y2="24683"/>
                        <a14:backgroundMark x1="28810" y1="38492" x2="28810" y2="38492"/>
                        <a14:backgroundMark x1="17381" y1="89206" x2="12976" y2="93016"/>
                        <a14:backgroundMark x1="30952" y1="52698" x2="27024" y2="55159"/>
                        <a14:backgroundMark x1="30714" y1="53810" x2="33214" y2="54444"/>
                        <a14:backgroundMark x1="16667" y1="62381" x2="21667" y2="57619"/>
                        <a14:backgroundMark x1="17857" y1="60397" x2="19881" y2="58571"/>
                        <a14:backgroundMark x1="8333" y1="85079" x2="9762" y2="86667"/>
                        <a14:backgroundMark x1="17738" y1="88810" x2="19405" y2="89444"/>
                        <a14:backgroundMark x1="19286" y1="90397" x2="19286" y2="90397"/>
                        <a14:backgroundMark x1="19286" y1="90397" x2="19286" y2="90397"/>
                        <a14:backgroundMark x1="19405" y1="90397" x2="19405" y2="90397"/>
                        <a14:backgroundMark x1="19405" y1="90794" x2="19762" y2="89683"/>
                        <a14:backgroundMark x1="19048" y1="90317" x2="20000" y2="90159"/>
                        <a14:backgroundMark x1="33810" y1="52063" x2="33810" y2="52063"/>
                        <a14:backgroundMark x1="32976" y1="51984" x2="32976" y2="51984"/>
                        <a14:backgroundMark x1="32976" y1="51825" x2="32976" y2="51825"/>
                        <a14:backgroundMark x1="32619" y1="51429" x2="32619" y2="51429"/>
                        <a14:backgroundMark x1="29286" y1="41984" x2="29286" y2="41984"/>
                        <a14:backgroundMark x1="28929" y1="40238" x2="28929" y2="40238"/>
                        <a14:backgroundMark x1="31905" y1="30873" x2="31905" y2="30873"/>
                        <a14:backgroundMark x1="42500" y1="25397" x2="42500" y2="25397"/>
                        <a14:backgroundMark x1="39167" y1="26508" x2="39167" y2="26508"/>
                        <a14:backgroundMark x1="49643" y1="24444" x2="49643" y2="24444"/>
                        <a14:backgroundMark x1="69167" y1="38333" x2="69167" y2="38333"/>
                        <a14:backgroundMark x1="65000" y1="33254" x2="65000" y2="33254"/>
                        <a14:backgroundMark x1="66786" y1="36746" x2="66786" y2="367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256" y="-1628134"/>
            <a:ext cx="6594662" cy="8494112"/>
          </a:xfrm>
          <a:prstGeom prst="rect">
            <a:avLst/>
          </a:prstGeom>
          <a:effectLst>
            <a:outerShdw blurRad="762000" dist="38100" dir="2700000" algn="tl" rotWithShape="0">
              <a:prstClr val="black">
                <a:alpha val="47000"/>
              </a:prstClr>
            </a:outerShdw>
            <a:reflection stA="0"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  <a:bevelB w="139700" h="139700" prst="divot"/>
          </a:sp3d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DFBD177-67B2-EBFE-6391-DE9248A45CE2}"/>
              </a:ext>
            </a:extLst>
          </p:cNvPr>
          <p:cNvSpPr txBox="1"/>
          <p:nvPr/>
        </p:nvSpPr>
        <p:spPr>
          <a:xfrm>
            <a:off x="1038297" y="1651245"/>
            <a:ext cx="5877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Туристическая</a:t>
            </a:r>
          </a:p>
          <a:p>
            <a:r>
              <a:rPr lang="ru-RU" sz="44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база «</a:t>
            </a:r>
            <a:r>
              <a:rPr lang="ru-RU" sz="4400" b="1" dirty="0" err="1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Новопестерево</a:t>
            </a:r>
            <a:r>
              <a:rPr lang="ru-RU" sz="4400" b="1" dirty="0">
                <a:solidFill>
                  <a:schemeClr val="bg1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»</a:t>
            </a:r>
            <a:endParaRPr lang="ru-KZ" sz="44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44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667</Words>
  <Application>Microsoft Office PowerPoint</Application>
  <PresentationFormat>Широкоэкранный</PresentationFormat>
  <Paragraphs>199</Paragraphs>
  <Slides>11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77774</dc:creator>
  <cp:lastModifiedBy>gaaneleonora5@gmail.com</cp:lastModifiedBy>
  <cp:revision>10</cp:revision>
  <dcterms:created xsi:type="dcterms:W3CDTF">2023-09-13T05:37:59Z</dcterms:created>
  <dcterms:modified xsi:type="dcterms:W3CDTF">2023-10-11T08:29:47Z</dcterms:modified>
</cp:coreProperties>
</file>