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5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8" r:id="rId9"/>
    <p:sldId id="269" r:id="rId10"/>
    <p:sldId id="270" r:id="rId11"/>
    <p:sldId id="271" r:id="rId12"/>
    <p:sldId id="277" r:id="rId13"/>
    <p:sldId id="278" r:id="rId14"/>
    <p:sldId id="279" r:id="rId15"/>
    <p:sldId id="280" r:id="rId16"/>
    <p:sldId id="28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49"/>
    <p:restoredTop sz="94674"/>
  </p:normalViewPr>
  <p:slideViewPr>
    <p:cSldViewPr snapToGrid="0">
      <p:cViewPr varScale="1">
        <p:scale>
          <a:sx n="155" d="100"/>
          <a:sy n="155" d="100"/>
        </p:scale>
        <p:origin x="6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FR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B32A5D-6AED-FB43-BEC1-F346A64B9CBA}" type="datetimeFigureOut">
              <a:rPr lang="ru-FR" smtClean="0"/>
              <a:t>10/25/2023</a:t>
            </a:fld>
            <a:endParaRPr lang="ru-FR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FR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FR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FR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5E24D-06BC-3F41-8F28-D40CAADA2017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472557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FR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C5E24D-06BC-3F41-8F28-D40CAADA2017}" type="slidenum">
              <a:rPr lang="ru-FR" smtClean="0"/>
              <a:t>1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3364984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FR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C5E24D-06BC-3F41-8F28-D40CAADA2017}" type="slidenum">
              <a:rPr lang="ru-FR" smtClean="0"/>
              <a:t>6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924229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1AB9D00B-70D5-4344-AFC0-F6222A7B0502}" type="datetime1">
              <a:rPr lang="ru-RU" smtClean="0"/>
              <a:t>25.10.2023</a:t>
            </a:fld>
            <a:endParaRPr lang="ru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ru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3703593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6A91-EE19-40C6-8756-1703C2093FA1}" type="datetime1">
              <a:rPr lang="ru-RU" smtClean="0"/>
              <a:t>25.10.2023</a:t>
            </a:fld>
            <a:endParaRPr lang="ru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2372742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A66FD913-F3D1-4140-B985-04318ED8BE64}" type="datetime1">
              <a:rPr lang="ru-RU" smtClean="0"/>
              <a:t>25.10.2023</a:t>
            </a:fld>
            <a:endParaRPr lang="ru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ru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3979948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1AFCD34D-1B27-41E8-8003-882BBFE192DD}" type="datetime1">
              <a:rPr lang="ru-RU" smtClean="0"/>
              <a:t>25.10.2023</a:t>
            </a:fld>
            <a:endParaRPr lang="ru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204606324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CD42D665-0AF8-4F19-9C76-113A4A164A39}" type="datetime1">
              <a:rPr lang="ru-RU" smtClean="0"/>
              <a:t>25.10.2023</a:t>
            </a:fld>
            <a:endParaRPr lang="ru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2166329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660EA-819C-449E-AB77-53280BB821F9}" type="datetime1">
              <a:rPr lang="ru-RU" smtClean="0"/>
              <a:t>25.10.2023</a:t>
            </a:fld>
            <a:endParaRPr lang="ru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125632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F644B05A-B630-4A62-A4BA-0140EEBE62E5}" type="datetime1">
              <a:rPr lang="ru-RU" smtClean="0"/>
              <a:t>25.10.2023</a:t>
            </a:fld>
            <a:endParaRPr lang="ru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1503486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032AB-92AF-4604-9239-60FD0736B007}" type="datetime1">
              <a:rPr lang="ru-RU" smtClean="0"/>
              <a:t>25.10.2023</a:t>
            </a:fld>
            <a:endParaRPr lang="ru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207644754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C8300E4-D457-437B-9EEE-E2059A5A3A17}" type="datetime1">
              <a:rPr lang="ru-RU" smtClean="0"/>
              <a:t>25.10.2023</a:t>
            </a:fld>
            <a:endParaRPr lang="ru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3017263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D3004-B028-41A4-9A8E-6AC973CB8E1A}" type="datetime1">
              <a:rPr lang="ru-RU" smtClean="0"/>
              <a:t>25.10.2023</a:t>
            </a:fld>
            <a:endParaRPr lang="ru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2153250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AAEFA48F-9678-4632-8B19-D45F33D3688B}" type="datetime1">
              <a:rPr lang="ru-RU" smtClean="0"/>
              <a:t>25.10.2023</a:t>
            </a:fld>
            <a:endParaRPr lang="ru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1091365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1D619-17F2-419A-9AA1-B40021FFAF23}" type="datetime1">
              <a:rPr lang="ru-RU" smtClean="0"/>
              <a:t>25.10.2023</a:t>
            </a:fld>
            <a:endParaRPr lang="ru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39BF2-2890-5F4A-9B36-36CC152887C5}" type="slidenum">
              <a:rPr lang="ru-FR" smtClean="0"/>
              <a:t>‹#›</a:t>
            </a:fld>
            <a:endParaRPr lang="ru-FR"/>
          </a:p>
        </p:txBody>
      </p:sp>
    </p:spTree>
    <p:extLst>
      <p:ext uri="{BB962C8B-B14F-4D97-AF65-F5344CB8AC3E}">
        <p14:creationId xmlns:p14="http://schemas.microsoft.com/office/powerpoint/2010/main" val="3484782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D13F70-EFA9-6896-EB49-A9C2D98242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9119" y="1989057"/>
            <a:ext cx="8882774" cy="2771480"/>
          </a:xfrm>
        </p:spPr>
        <p:txBody>
          <a:bodyPr>
            <a:normAutofit/>
          </a:bodyPr>
          <a:lstStyle/>
          <a:p>
            <a:r>
              <a:rPr lang="ru-FR" sz="5200" b="1" dirty="0"/>
              <a:t>Проект </a:t>
            </a:r>
            <a:r>
              <a:rPr lang="ru-FR" sz="5200" b="1" dirty="0" smtClean="0"/>
              <a:t>«</a:t>
            </a:r>
            <a:r>
              <a:rPr lang="ru-RU" sz="5200" b="1" dirty="0" smtClean="0"/>
              <a:t>Пространственный калькулятор стоимости заказа пожарного оборудования»</a:t>
            </a:r>
            <a:endParaRPr lang="ru-FR" sz="52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5CD03F-0656-4584-9C95-DE7C5A427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652" y="0"/>
            <a:ext cx="1521348" cy="118113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4E5037-98CE-4D2D-A235-E88F8C7A5C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2672" y="1237693"/>
            <a:ext cx="1237307" cy="6738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9197DD-C041-4C68-AEE6-17A55F9B0F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4" y="101016"/>
            <a:ext cx="3583445" cy="8088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59291" y="5447200"/>
            <a:ext cx="7673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-150" dirty="0">
                <a:latin typeface="+mj-lt"/>
                <a:ea typeface="+mj-ea"/>
                <a:cs typeface="+mj-cs"/>
              </a:rPr>
              <a:t>Проект </a:t>
            </a:r>
            <a:r>
              <a:rPr lang="ru-RU" sz="2400" spc="-150" dirty="0" smtClean="0">
                <a:latin typeface="+mj-lt"/>
                <a:ea typeface="+mj-ea"/>
                <a:cs typeface="+mj-cs"/>
              </a:rPr>
              <a:t>подготовил:  </a:t>
            </a:r>
            <a:r>
              <a:rPr lang="ru-RU" sz="2400" spc="-150" dirty="0" smtClean="0">
                <a:latin typeface="+mj-lt"/>
                <a:ea typeface="+mj-ea"/>
                <a:cs typeface="+mj-cs"/>
              </a:rPr>
              <a:t/>
            </a:r>
            <a:br>
              <a:rPr lang="ru-RU" sz="2400" spc="-150" dirty="0" smtClean="0">
                <a:latin typeface="+mj-lt"/>
                <a:ea typeface="+mj-ea"/>
                <a:cs typeface="+mj-cs"/>
              </a:rPr>
            </a:br>
            <a:r>
              <a:rPr lang="ru-RU" sz="2400" spc="-150" dirty="0" err="1" smtClean="0">
                <a:latin typeface="+mj-lt"/>
                <a:ea typeface="+mj-ea"/>
                <a:cs typeface="+mj-cs"/>
              </a:rPr>
              <a:t>ст</a:t>
            </a:r>
            <a:r>
              <a:rPr lang="ru-RU" sz="2400" spc="-150" dirty="0" smtClean="0">
                <a:latin typeface="+mj-lt"/>
                <a:ea typeface="+mj-ea"/>
                <a:cs typeface="+mj-cs"/>
              </a:rPr>
              <a:t>-т гр. </a:t>
            </a:r>
            <a:r>
              <a:rPr lang="ru-RU" sz="2400" spc="-150" dirty="0" smtClean="0">
                <a:latin typeface="+mj-lt"/>
                <a:ea typeface="+mj-ea"/>
                <a:cs typeface="+mj-cs"/>
              </a:rPr>
              <a:t>ПИм-11  Свинин Данила</a:t>
            </a:r>
            <a:endParaRPr lang="ru-RU" sz="2400" spc="-150" dirty="0" smtClean="0">
              <a:latin typeface="+mj-lt"/>
              <a:ea typeface="+mj-ea"/>
              <a:cs typeface="+mj-cs"/>
            </a:endParaRPr>
          </a:p>
          <a:p>
            <a:r>
              <a:rPr lang="ru-RU" sz="2400" spc="-150" dirty="0" err="1" smtClean="0">
                <a:latin typeface="+mj-lt"/>
                <a:ea typeface="+mj-ea"/>
                <a:cs typeface="+mj-cs"/>
              </a:rPr>
              <a:t>Трекер</a:t>
            </a:r>
            <a:r>
              <a:rPr lang="ru-RU" sz="2400" spc="-150" dirty="0" smtClean="0">
                <a:latin typeface="+mj-lt"/>
                <a:ea typeface="+mj-ea"/>
                <a:cs typeface="+mj-cs"/>
              </a:rPr>
              <a:t>: </a:t>
            </a:r>
            <a:r>
              <a:rPr lang="ru-RU" sz="2400" spc="-150" dirty="0" smtClean="0">
                <a:latin typeface="+mj-lt"/>
                <a:ea typeface="+mj-ea"/>
                <a:cs typeface="+mj-cs"/>
              </a:rPr>
              <a:t>к.т.н</a:t>
            </a:r>
            <a:r>
              <a:rPr lang="ru-RU" sz="2400" spc="-150" dirty="0" smtClean="0">
                <a:latin typeface="+mj-lt"/>
                <a:ea typeface="+mj-ea"/>
                <a:cs typeface="+mj-cs"/>
              </a:rPr>
              <a:t>., доцент кафедры ИСЭ </a:t>
            </a:r>
            <a:r>
              <a:rPr lang="ru-RU" sz="2400" spc="-150" dirty="0" err="1" smtClean="0">
                <a:latin typeface="+mj-lt"/>
                <a:ea typeface="+mj-ea"/>
                <a:cs typeface="+mj-cs"/>
              </a:rPr>
              <a:t>Абдулаев</a:t>
            </a:r>
            <a:r>
              <a:rPr lang="ru-RU" sz="2400" spc="-150" dirty="0" smtClean="0">
                <a:latin typeface="+mj-lt"/>
                <a:ea typeface="+mj-ea"/>
                <a:cs typeface="+mj-cs"/>
              </a:rPr>
              <a:t> В.И. </a:t>
            </a:r>
            <a:endParaRPr lang="ru-RU" sz="2400" spc="-15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4708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EE3CEA-6E31-91BB-71DE-64C36020B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621" y="2239766"/>
            <a:ext cx="4068566" cy="2546052"/>
          </a:xfrm>
        </p:spPr>
        <p:txBody>
          <a:bodyPr>
            <a:normAutofit/>
          </a:bodyPr>
          <a:lstStyle/>
          <a:p>
            <a:r>
              <a:rPr lang="ru-FR" b="1" dirty="0">
                <a:latin typeface="Arial" panose="020B0604020202020204" pitchFamily="34" charset="0"/>
                <a:cs typeface="Arial" panose="020B0604020202020204" pitchFamily="34" charset="0"/>
              </a:rPr>
              <a:t>Проблема решения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бизнес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FR" b="1" dirty="0">
                <a:latin typeface="Arial" panose="020B0604020202020204" pitchFamily="34" charset="0"/>
                <a:cs typeface="Arial" panose="020B0604020202020204" pitchFamily="34" charset="0"/>
              </a:rPr>
              <a:t>задач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26B1AB-D928-2805-7684-C548BD899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428" y="380245"/>
            <a:ext cx="7428320" cy="6138249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 время,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организациях, занимающиеся установкой и проектированием систем пожарной сигнализации, обычно на объект вызывается сотрудник организации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инженер-проектировщик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инженер-сметчик),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 защищаемых помещений,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схему системы АПС и совместно с заказчиком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подходящий по критерию «цена-качество» вариант оборудования. В среднем на все эти действия у работника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уходит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половины рабочего дня.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Учитывая, что услуга обследования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предоставляется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бесплатно и что только около половины таких обследований приводят к реальному заказу,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продукт может заинтересовать такие организации.</a:t>
            </a:r>
            <a:endParaRPr lang="ru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CD93FE-A39E-8988-C44E-5356032E4DA6}"/>
              </a:ext>
            </a:extLst>
          </p:cNvPr>
          <p:cNvSpPr txBox="1"/>
          <p:nvPr/>
        </p:nvSpPr>
        <p:spPr>
          <a:xfrm>
            <a:off x="2568539" y="49521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FR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871055" y="6384051"/>
            <a:ext cx="320945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02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EC6DED-95FA-E489-8551-99F92C3C8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096" y="2342520"/>
            <a:ext cx="3723743" cy="2010847"/>
          </a:xfrm>
        </p:spPr>
        <p:txBody>
          <a:bodyPr/>
          <a:lstStyle/>
          <a:p>
            <a:r>
              <a:rPr lang="ru-FR" b="1" dirty="0">
                <a:latin typeface="Arial" panose="020B0604020202020204" pitchFamily="34" charset="0"/>
                <a:cs typeface="Arial" panose="020B0604020202020204" pitchFamily="34" charset="0"/>
              </a:rPr>
              <a:t>Решение проблемы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информатизации</a:t>
            </a:r>
            <a:r>
              <a:rPr lang="ru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бизнес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endParaRPr lang="ru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6CF4A6-2F4E-87B5-06F7-321F90582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7838"/>
            <a:ext cx="12122870" cy="1498863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данном продукте </a:t>
            </a: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будет выполнена следующая задача –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временных и трудовых затрат сотрудников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компании.</a:t>
            </a:r>
            <a:endParaRPr lang="ru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77600" y="6353254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3"/>
          <a:stretch>
            <a:fillRect/>
          </a:stretch>
        </p:blipFill>
        <p:spPr>
          <a:xfrm>
            <a:off x="4999887" y="1646701"/>
            <a:ext cx="6734913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36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12405F-CF78-FE86-0A4A-1C9596FE2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30000"/>
              </a:lnSpc>
            </a:pPr>
            <a:r>
              <a:rPr lang="ru-FR" sz="5400" b="1" dirty="0">
                <a:latin typeface="Arial" panose="020B0604020202020204" pitchFamily="34" charset="0"/>
                <a:cs typeface="Arial" panose="020B0604020202020204" pitchFamily="34" charset="0"/>
              </a:rPr>
              <a:t>Цель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1B6524-5D82-E9E9-7193-F1B2D43BC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4428" y="292231"/>
            <a:ext cx="7337039" cy="6221691"/>
          </a:xfrm>
        </p:spPr>
        <p:txBody>
          <a:bodyPr>
            <a:noAutofit/>
          </a:bodyPr>
          <a:lstStyle/>
          <a:p>
            <a:r>
              <a:rPr lang="ru-RU" dirty="0" smtClean="0"/>
              <a:t>Основной целью продукта является информатизация бизнес-процесса составления плана-сметы объекта установки автоматической пожарной сигнализации (АПС).</a:t>
            </a:r>
            <a:endParaRPr lang="ru-RU" dirty="0"/>
          </a:p>
          <a:p>
            <a:r>
              <a:rPr lang="ru-RU" dirty="0"/>
              <a:t>Т</a:t>
            </a:r>
            <a:r>
              <a:rPr lang="ru-RU" dirty="0" smtClean="0"/>
              <a:t>акая </a:t>
            </a:r>
            <a:r>
              <a:rPr lang="ru-RU" dirty="0"/>
              <a:t>задача является новой в предметной области. В этой ситуации в теории программной инженерии предлагается сначала создавать прототип системы, на котором можно найти компромисс между точностью калькулятора и простотой его использования. Для повышения точности калькулятора приходится учитывать больше проектных параметров, а это ведет к усложнению работы заказчика по вводу необходимой информации</a:t>
            </a:r>
            <a:endParaRPr lang="ru-FR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3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DD25C3-5836-D490-BE42-604A15102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982" y="2937653"/>
            <a:ext cx="3501197" cy="1577786"/>
          </a:xfrm>
        </p:spPr>
        <p:txBody>
          <a:bodyPr/>
          <a:lstStyle/>
          <a:p>
            <a:r>
              <a:rPr lang="ru-FR" sz="3600" b="1" dirty="0">
                <a:latin typeface="Arial" panose="020B0604020202020204" pitchFamily="34" charset="0"/>
                <a:cs typeface="Arial" panose="020B0604020202020204" pitchFamily="34" charset="0"/>
              </a:rPr>
              <a:t>Основной источник технологии разработки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4DA8D7-53E9-8379-4FB7-5832F7164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0739"/>
            <a:ext cx="12104016" cy="1453140"/>
          </a:xfrm>
        </p:spPr>
        <p:txBody>
          <a:bodyPr>
            <a:noAutofit/>
          </a:bodyPr>
          <a:lstStyle/>
          <a:p>
            <a:pPr indent="4500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dirty="0"/>
              <a:t>В качестве языка </a:t>
            </a:r>
            <a:r>
              <a:rPr lang="ru-RU" dirty="0" smtClean="0"/>
              <a:t>программирования используется </a:t>
            </a:r>
            <a:r>
              <a:rPr lang="en-US" dirty="0"/>
              <a:t>Python</a:t>
            </a:r>
            <a:r>
              <a:rPr lang="ru-RU" dirty="0"/>
              <a:t>. За отображение графической составляющей калькулятора </a:t>
            </a:r>
            <a:r>
              <a:rPr lang="ru-RU" dirty="0" smtClean="0"/>
              <a:t>отвечает </a:t>
            </a:r>
            <a:r>
              <a:rPr lang="ru-RU" dirty="0"/>
              <a:t>библиотека – </a:t>
            </a:r>
            <a:r>
              <a:rPr lang="ru-RU" dirty="0" err="1"/>
              <a:t>Tkinter</a:t>
            </a:r>
            <a:r>
              <a:rPr lang="ru-RU" dirty="0"/>
              <a:t>. В качестве среды программирования </a:t>
            </a:r>
            <a:r>
              <a:rPr lang="ru-RU" dirty="0" smtClean="0"/>
              <a:t>выступает </a:t>
            </a:r>
            <a:r>
              <a:rPr lang="ru-RU" dirty="0" err="1"/>
              <a:t>Eclipse</a:t>
            </a:r>
            <a:r>
              <a:rPr lang="ru-RU" dirty="0"/>
              <a:t> </a:t>
            </a:r>
            <a:r>
              <a:rPr lang="en-US" dirty="0"/>
              <a:t>IDE</a:t>
            </a:r>
            <a:r>
              <a:rPr lang="ru-RU" dirty="0"/>
              <a:t>.</a:t>
            </a:r>
            <a:endParaRPr lang="ru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92919F34-BDD0-C461-130C-9D19D8A0CD1E}"/>
              </a:ext>
            </a:extLst>
          </p:cNvPr>
          <p:cNvSpPr txBox="1">
            <a:spLocks/>
          </p:cNvSpPr>
          <p:nvPr/>
        </p:nvSpPr>
        <p:spPr>
          <a:xfrm>
            <a:off x="5109982" y="3184701"/>
            <a:ext cx="6275035" cy="2134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ru-FR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ru-FR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182" y="1746591"/>
            <a:ext cx="1848271" cy="135539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539" y="3048036"/>
            <a:ext cx="2045558" cy="13570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290" y="4286519"/>
            <a:ext cx="1861163" cy="135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42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38BFFD-C9A2-C7DF-DD84-C928E201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58" y="2391022"/>
            <a:ext cx="4063513" cy="2456442"/>
          </a:xfrm>
        </p:spPr>
        <p:txBody>
          <a:bodyPr>
            <a:normAutofit/>
          </a:bodyPr>
          <a:lstStyle/>
          <a:p>
            <a:r>
              <a:rPr lang="ru-FR" sz="3600" b="1" dirty="0">
                <a:latin typeface="Arial" panose="020B0604020202020204" pitchFamily="34" charset="0"/>
                <a:cs typeface="Arial" panose="020B0604020202020204" pitchFamily="34" charset="0"/>
              </a:rPr>
              <a:t>Результат разработанного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CF1CBA-4F79-7B4A-37F7-9F123AD3B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220" y="227192"/>
            <a:ext cx="11582180" cy="1306373"/>
          </a:xfrm>
        </p:spPr>
        <p:txBody>
          <a:bodyPr>
            <a:noAutofit/>
          </a:bodyPr>
          <a:lstStyle/>
          <a:p>
            <a:pPr marL="0" indent="442913" algn="just">
              <a:lnSpc>
                <a:spcPct val="100000"/>
              </a:lnSpc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Данный продукт выводит в консольное окно план установки датчиков, а также суммарную смету, в которую входит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 и длина проводки, тип и количество датчиков АПС, тип ППК.</a:t>
            </a:r>
            <a:endParaRPr lang="ru-FR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77600" y="6363270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802" y="1661147"/>
            <a:ext cx="6822998" cy="345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51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25016-C6ED-DAB6-501A-D7B3FB730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FR" sz="4400" b="1" dirty="0">
                <a:latin typeface="Arial" panose="020B0604020202020204" pitchFamily="34" charset="0"/>
                <a:cs typeface="Arial" panose="020B0604020202020204" pitchFamily="34" charset="0"/>
              </a:rPr>
              <a:t>Целевой </a:t>
            </a:r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F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рынок</a:t>
            </a:r>
            <a:endParaRPr lang="ru-FR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32A624-08DB-B1DD-3B0E-F5F9FFA342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08009" y="2339669"/>
            <a:ext cx="6269591" cy="1812201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Данный продукт может использоваться, как в муниципальных учреждениях, так и в частных организациях,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занимающиеся установкой и проектированием систем пожарной сигнализации</a:t>
            </a:r>
            <a:endParaRPr lang="ru-FR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7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14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6911E7-7310-90E2-0BE9-1733F7DDF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>
            <a:normAutofit/>
          </a:bodyPr>
          <a:lstStyle/>
          <a:p>
            <a:r>
              <a:rPr lang="ru-FR" sz="4400" b="1" dirty="0">
                <a:latin typeface="Arial" panose="020B0604020202020204" pitchFamily="34" charset="0"/>
                <a:cs typeface="Arial" panose="020B0604020202020204" pitchFamily="34" charset="0"/>
              </a:rPr>
              <a:t>Основные конкуренты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2AEEAC-E5A1-4096-89B8-7009C994B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Калькулятор для расчёта модулей пожаротушения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Тунгус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-калькулятор расчёта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 монтажа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пожарной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сигнализации от торговой марки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ИТЦ “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Техноком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-калькулятор сметы KALK.PRO</a:t>
            </a:r>
            <a:endParaRPr lang="ru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8</a:t>
            </a:fld>
            <a:endParaRPr lang="ru-FR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BC0431-BEA6-00BA-6A66-8B4DD5D0A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F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Бизнес</a:t>
            </a:r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F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FR" sz="4400" b="1" dirty="0">
                <a:latin typeface="Arial" panose="020B0604020202020204" pitchFamily="34" charset="0"/>
                <a:cs typeface="Arial" panose="020B0604020202020204" pitchFamily="34" charset="0"/>
              </a:rPr>
              <a:t>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295B6C-1C56-A404-FCF2-1B67AA709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215757"/>
            <a:ext cx="6620971" cy="6246688"/>
          </a:xfrm>
        </p:spPr>
        <p:txBody>
          <a:bodyPr>
            <a:normAutofit/>
          </a:bodyPr>
          <a:lstStyle/>
          <a:p>
            <a:pPr marL="109220" marR="180975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Общие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затраты на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разработку продукта составляют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186211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FR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Разработка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типового программного продукта будет распространяться при помощи лицензированных франчайзинговых компаний или онлайн дистрибьюции, основным преимуществом над продуктами конкурентов будет более низкая стоимость обслуживания и сопровождения.</a:t>
            </a:r>
            <a:r>
              <a:rPr lang="ru-F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9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12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E7737D-BA05-C5B7-7A2C-1121CEEC9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042" y="2554635"/>
            <a:ext cx="8679915" cy="1748729"/>
          </a:xfrm>
        </p:spPr>
        <p:txBody>
          <a:bodyPr lIns="0" rIns="0">
            <a:normAutofit/>
          </a:bodyPr>
          <a:lstStyle/>
          <a:p>
            <a:r>
              <a:rPr lang="ru-FR" b="1" dirty="0">
                <a:latin typeface="Arial" panose="020B0604020202020204" pitchFamily="34" charset="0"/>
                <a:cs typeface="Arial" panose="020B0604020202020204" pitchFamily="34" charset="0"/>
              </a:rPr>
              <a:t>Текущий статус проекта – 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FR" b="1" dirty="0">
                <a:latin typeface="Arial" panose="020B0604020202020204" pitchFamily="34" charset="0"/>
                <a:cs typeface="Arial" panose="020B0604020202020204" pitchFamily="34" charset="0"/>
              </a:rPr>
              <a:t>ытный прототип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10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16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F714F4-C0D5-6692-29BC-D06153750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40" y="3017045"/>
            <a:ext cx="3501197" cy="1223298"/>
          </a:xfrm>
        </p:spPr>
        <p:txBody>
          <a:bodyPr/>
          <a:lstStyle/>
          <a:p>
            <a:r>
              <a:rPr lang="ru-FR" sz="4400" b="1" dirty="0">
                <a:latin typeface="Arial" panose="020B0604020202020204" pitchFamily="34" charset="0"/>
                <a:cs typeface="Arial" panose="020B0604020202020204" pitchFamily="34" charset="0"/>
              </a:rPr>
              <a:t>План реализации проекта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id="{93317351-1253-4B58-BF4C-3832656E3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2256" y="277402"/>
            <a:ext cx="7136091" cy="6308333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ходе </a:t>
            </a: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разработки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проекта последовательно выполнялись следующие задачи:</a:t>
            </a:r>
            <a:endParaRPr lang="ru-F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Определение требований к </a:t>
            </a: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продукту;</a:t>
            </a:r>
            <a:endParaRPr lang="ru-F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Определение функций </a:t>
            </a: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калькулятора и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стратегии </a:t>
            </a: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информатизации</a:t>
            </a: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F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Обоснование проектных решений.</a:t>
            </a:r>
            <a:endParaRPr lang="ru-FR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Проектирование включает в себя последовательную разработку проекта </a:t>
            </a: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информатизации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разработку информационного обеспечения задачи.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Самым объёмным этапом разработки ИС является разработка ПО. Разработка состоит из подготовки к разработке ПО и непосредственно разработки программного обеспечения. Эти задачи выполняются последовательно.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конце этапа реализации следует оценка эффективности внедрения </a:t>
            </a: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продукта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организацию</a:t>
            </a: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FR" sz="2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11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47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12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14952459-1803-92DB-D3B0-CDB4DA0D7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218" y="2686820"/>
            <a:ext cx="3501197" cy="1728161"/>
          </a:xfrm>
        </p:spPr>
        <p:txBody>
          <a:bodyPr lIns="0" rIns="0"/>
          <a:lstStyle/>
          <a:p>
            <a:r>
              <a:rPr lang="ru-FR" sz="4400" b="1" dirty="0">
                <a:latin typeface="Arial" panose="020B0604020202020204" pitchFamily="34" charset="0"/>
                <a:cs typeface="Arial" panose="020B0604020202020204" pitchFamily="34" charset="0"/>
              </a:rPr>
              <a:t>Финансовые показатели  проекта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496" y="1007251"/>
            <a:ext cx="6611027" cy="18573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387" y="3060097"/>
            <a:ext cx="5973009" cy="344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39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13</a:t>
            </a:fld>
            <a:endParaRPr lang="ru-FR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14952459-1803-92DB-D3B0-CDB4DA0D7816}"/>
              </a:ext>
            </a:extLst>
          </p:cNvPr>
          <p:cNvSpPr txBox="1">
            <a:spLocks/>
          </p:cNvSpPr>
          <p:nvPr/>
        </p:nvSpPr>
        <p:spPr>
          <a:xfrm>
            <a:off x="910218" y="2686820"/>
            <a:ext cx="3501197" cy="1728161"/>
          </a:xfrm>
          <a:prstGeom prst="rect">
            <a:avLst/>
          </a:prstGeom>
        </p:spPr>
        <p:txBody>
          <a:bodyPr vert="horz" lIns="0" tIns="228600" rIns="0" bIns="0" rtlCol="0" anchor="b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FR" sz="4400" b="1" smtClean="0">
                <a:latin typeface="Arial" panose="020B0604020202020204" pitchFamily="34" charset="0"/>
                <a:cs typeface="Arial" panose="020B0604020202020204" pitchFamily="34" charset="0"/>
              </a:rPr>
              <a:t>Финансовые показатели  проекта</a:t>
            </a:r>
            <a:endParaRPr lang="ru-FR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39" y="388936"/>
            <a:ext cx="5992061" cy="21434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39" y="2532360"/>
            <a:ext cx="6001588" cy="23053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249" y="4842386"/>
            <a:ext cx="6020640" cy="132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26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74319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14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14952459-1803-92DB-D3B0-CDB4DA0D7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218" y="2686820"/>
            <a:ext cx="3501197" cy="1728161"/>
          </a:xfrm>
        </p:spPr>
        <p:txBody>
          <a:bodyPr lIns="0" rIns="0"/>
          <a:lstStyle/>
          <a:p>
            <a:r>
              <a:rPr lang="ru-FR" sz="4400" b="1" dirty="0">
                <a:latin typeface="Arial" panose="020B0604020202020204" pitchFamily="34" charset="0"/>
                <a:cs typeface="Arial" panose="020B0604020202020204" pitchFamily="34" charset="0"/>
              </a:rPr>
              <a:t>Финансовые показатели  проекта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533" y="2686820"/>
            <a:ext cx="4787742" cy="118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29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86B423-59FA-F189-7B0F-2823B76C8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Вопросы</a:t>
            </a:r>
            <a:endParaRPr lang="ru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7600" y="6384051"/>
            <a:ext cx="914400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15</a:t>
            </a:fld>
            <a:endParaRPr lang="ru-F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14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D69FFF-F742-CB6B-0D40-E943B7C33C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Спасибо за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внимание</a:t>
            </a:r>
            <a:endParaRPr lang="ru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653771" y="6384051"/>
            <a:ext cx="538229" cy="320040"/>
          </a:xfrm>
        </p:spPr>
        <p:txBody>
          <a:bodyPr vert="horz" lIns="91440" tIns="45720" rIns="91440" bIns="45720" rtlCol="0" anchor="ctr"/>
          <a:lstStyle/>
          <a:p>
            <a:fld id="{DF039BF2-2890-5F4A-9B36-36CC152887C5}" type="slidenum">
              <a:rPr lang="ru-FR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16</a:t>
            </a:fld>
            <a:endParaRPr lang="ru-FR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0" y="6704091"/>
            <a:ext cx="12192000" cy="1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248670"/>
      </p:ext>
    </p:extLst>
  </p:cSld>
  <p:clrMapOvr>
    <a:masterClrMapping/>
  </p:clrMapOvr>
</p:sld>
</file>

<file path=ppt/theme/theme1.xml><?xml version="1.0" encoding="utf-8"?>
<a:theme xmlns:a="http://schemas.openxmlformats.org/drawingml/2006/main" name="Атлас">
  <a:themeElements>
    <a:clrScheme name="Атлас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Атлас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тлас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</TotalTime>
  <Words>479</Words>
  <Application>Microsoft Office PowerPoint</Application>
  <PresentationFormat>Широкоэкранный</PresentationFormat>
  <Paragraphs>56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Rockwell</vt:lpstr>
      <vt:lpstr>Times New Roman</vt:lpstr>
      <vt:lpstr>Wingdings</vt:lpstr>
      <vt:lpstr>Атлас</vt:lpstr>
      <vt:lpstr>Проект «Пространственный калькулятор стоимости заказа пожарного оборудования»</vt:lpstr>
      <vt:lpstr>Проблема решения  бизнес- задач организации</vt:lpstr>
      <vt:lpstr>Решение проблемы информатизации бизнес-задачи</vt:lpstr>
      <vt:lpstr>Цель проекта</vt:lpstr>
      <vt:lpstr>Основной источник технологии разработки</vt:lpstr>
      <vt:lpstr>Результат разработанного продукта</vt:lpstr>
      <vt:lpstr>Целевой  рынок</vt:lpstr>
      <vt:lpstr>Основные конкуренты</vt:lpstr>
      <vt:lpstr>Бизнес- модель</vt:lpstr>
      <vt:lpstr>Текущий статус проекта – опытный прототип</vt:lpstr>
      <vt:lpstr>План реализации проекта</vt:lpstr>
      <vt:lpstr>Финансовые показатели  проекта</vt:lpstr>
      <vt:lpstr>Презентация PowerPoint</vt:lpstr>
      <vt:lpstr>Финансовые показатели  проекта</vt:lpstr>
      <vt:lpstr>Вопросы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</dc:title>
  <dc:creator>Microsoft Office User</dc:creator>
  <cp:lastModifiedBy>Den</cp:lastModifiedBy>
  <cp:revision>22</cp:revision>
  <dcterms:created xsi:type="dcterms:W3CDTF">2023-10-22T11:30:30Z</dcterms:created>
  <dcterms:modified xsi:type="dcterms:W3CDTF">2023-10-25T09:31:56Z</dcterms:modified>
</cp:coreProperties>
</file>