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70" r:id="rId3"/>
    <p:sldId id="257" r:id="rId4"/>
    <p:sldId id="259" r:id="rId5"/>
    <p:sldId id="260" r:id="rId6"/>
    <p:sldId id="258" r:id="rId7"/>
    <p:sldId id="263" r:id="rId8"/>
    <p:sldId id="261" r:id="rId9"/>
    <p:sldId id="264" r:id="rId10"/>
    <p:sldId id="265" r:id="rId11"/>
    <p:sldId id="269" r:id="rId12"/>
    <p:sldId id="268" r:id="rId13"/>
  </p:sldIdLst>
  <p:sldSz cx="9144000" cy="5143500" type="screen16x9"/>
  <p:notesSz cx="6858000" cy="9144000"/>
  <p:embeddedFontLst>
    <p:embeddedFont>
      <p:font typeface="Raleway SemiBold" panose="020B0604020202020204" charset="-52"/>
      <p:bold r:id="rId15"/>
    </p:embeddedFont>
    <p:embeddedFont>
      <p:font typeface="Tahoma" panose="020B0604030504040204" pitchFamily="34" charset="0"/>
      <p:regular r:id="rId16"/>
      <p:bold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  <p:embeddedFont>
      <p:font typeface="Raleway" panose="020B0604020202020204" charset="-52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8F00FF"/>
    <a:srgbClr val="F8EFFF"/>
    <a:srgbClr val="E9CCFF"/>
    <a:srgbClr val="FCFCFC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A45831-7128-44F1-A4FF-C615E18517D4}">
  <a:tblStyle styleId="{1CA45831-7128-44F1-A4FF-C615E18517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75181" autoAdjust="0"/>
  </p:normalViewPr>
  <p:slideViewPr>
    <p:cSldViewPr snapToGrid="0">
      <p:cViewPr varScale="1">
        <p:scale>
          <a:sx n="110" d="100"/>
          <a:sy n="110" d="100"/>
        </p:scale>
        <p:origin x="157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18857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c67d0a74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Актуальность проекта подтверждается медицинской статистикой: нарушения осанки выявляются у 80% школьников и 45% офисных работников. Существующие рыночные решения имеют системные недостатки — либо недостаточную эффективность, либо недоступную стоимость.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g22c67d0a74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646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67d0a74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Текущее состояние проекта: На данный момент завершена стадия концептуальной проработки. Проведен анализ компонентной базы и производственных возможностей. Разработана бизнес-модель.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g22c67d0a74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640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c67d0a74f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Техническое решение представляет собой автономное устройство на базе MEMS-датчиков с тактильной обратной связью. Ключевые параметры: точность измерений ±3°, время автономной работы — 30 дней.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2c67d0a74f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7874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c67d0a74f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Целевая аудитория включает три сегмента: родители школьников 14-17 лет, офисные работники и медицинские учреждения.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g22c67d0a74f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8591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a9897d9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Конкурентный анализ показывает, что при запланированной розничной цене 3490 рублей наше решение будет занимать уникальное положение на рынке — в 1,5-2 раза дешевле импортных аналогов при сопоставимой точности измерений.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6" name="Google Shape;206;g25a9897d9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0253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cbdce98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Текущее состояние проекта: На данный момент завершена стадия концептуальной проработки. Проведен анализ компонентной базы и производственных возможностей. Разработана бизнес-модель.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g22cbdce98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905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c67d0a74f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Бизнес-модель основана на прямых продажах через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маркетплейсы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и корпоративные каналы сбыта. Дополнительный доход планируется генерировать за счет продажи расходных материалов.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g22c67d0a74f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1108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2cbdce98a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2cbdce98a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Финансовый план предполагает привлечение 1 млн рублей начальных инвестиций. Из них 570 тысяч рублей будут направлены на НИОКР и сертификацию, 416 тысяч — на производство опытной партии из 200 устройств. Прогнозируемый срок окупаемости — 18-20 месяцев.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Общие показатели за 2 года: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Суммарная выручка: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6 500 000 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Суммарные расходы: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5 800 000 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Чистая прибыль: 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700 000 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Рентабельность: 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11%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Факторы роста: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Окупаемость: 18-20 месяцев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sz="1100" b="0" i="0" u="none" strike="noStrike" cap="none" baseline="0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Снижение себестоимости при росте объемов производства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61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2c67d0a74f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2c67d0a74f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Проект представляет собой сбалансированное сочетание социальной значимости и коммерческого потенциала. Готова ответить на ваши вопросы.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857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2c67d0a74f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Спасибо за внимание.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3" name="Google Shape;273;g22c67d0a74f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36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rtl="0">
              <a:buNone/>
              <a:defRPr sz="1300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2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 t="1756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2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7" name="Google Shape;87;p22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3" name="Google Shape;93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9" name="Google Shape;99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12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5409"/>
          <a:stretch/>
        </p:blipFill>
        <p:spPr>
          <a:xfrm>
            <a:off x="4772297" y="1575"/>
            <a:ext cx="4371703" cy="51419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CD67056-C4F9-1D5A-8A4A-FB959DF89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3005" y="277235"/>
            <a:ext cx="1025173" cy="3960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842F8C6-6856-D3F4-810F-48497AB334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906" y="249944"/>
            <a:ext cx="765356" cy="5959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03F71CE-D079-B4F8-AEB7-FEEAE344DEE7}"/>
              </a:ext>
            </a:extLst>
          </p:cNvPr>
          <p:cNvSpPr txBox="1"/>
          <p:nvPr/>
        </p:nvSpPr>
        <p:spPr>
          <a:xfrm>
            <a:off x="289240" y="2261067"/>
            <a:ext cx="41433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800" cap="all" dirty="0">
                <a:solidFill>
                  <a:schemeClr val="bg2">
                    <a:lumMod val="75000"/>
                    <a:lumOff val="25000"/>
                  </a:schemeClr>
                </a:solidFill>
                <a:latin typeface="Raleway SemiBold" panose="020B0604020202020204" charset="-52"/>
                <a:ea typeface="Tahoma" panose="020B0604030504040204" pitchFamily="34" charset="0"/>
                <a:cs typeface="Arial" panose="020B0604020202020204" pitchFamily="34" charset="0"/>
              </a:rPr>
              <a:t>Разработка носимого датчика коррекции осанки</a:t>
            </a:r>
            <a:br>
              <a:rPr lang="ru-RU" sz="1800" cap="all" dirty="0">
                <a:solidFill>
                  <a:schemeClr val="bg2">
                    <a:lumMod val="75000"/>
                    <a:lumOff val="25000"/>
                  </a:schemeClr>
                </a:solidFill>
                <a:latin typeface="Raleway SemiBold" panose="020B0604020202020204" charset="-52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800" cap="all" dirty="0">
                <a:solidFill>
                  <a:schemeClr val="bg2">
                    <a:lumMod val="75000"/>
                    <a:lumOff val="25000"/>
                  </a:schemeClr>
                </a:solidFill>
                <a:latin typeface="Raleway SemiBold" panose="020B0604020202020204" charset="-52"/>
                <a:ea typeface="Tahoma" panose="020B0604030504040204" pitchFamily="34" charset="0"/>
                <a:cs typeface="Arial" panose="020B0604020202020204" pitchFamily="34" charset="0"/>
              </a:rPr>
              <a:t>с </a:t>
            </a:r>
            <a:r>
              <a:rPr lang="ru-RU" sz="1800" cap="all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Raleway SemiBold" panose="020B0604020202020204" charset="-52"/>
                <a:ea typeface="Tahoma" panose="020B0604030504040204" pitchFamily="34" charset="0"/>
                <a:cs typeface="Arial" panose="020B0604020202020204" pitchFamily="34" charset="0"/>
              </a:rPr>
              <a:t>виброобратной</a:t>
            </a:r>
            <a:r>
              <a:rPr lang="ru-RU" sz="1800" cap="all" dirty="0">
                <a:solidFill>
                  <a:schemeClr val="bg2">
                    <a:lumMod val="75000"/>
                    <a:lumOff val="25000"/>
                  </a:schemeClr>
                </a:solidFill>
                <a:latin typeface="Raleway SemiBold" panose="020B0604020202020204" charset="-52"/>
                <a:ea typeface="Tahoma" panose="020B0604030504040204" pitchFamily="34" charset="0"/>
                <a:cs typeface="Arial" panose="020B0604020202020204" pitchFamily="34" charset="0"/>
              </a:rPr>
              <a:t> СВЯЗЬЮ</a:t>
            </a:r>
            <a:endParaRPr lang="ru-RU" sz="1800" b="1" kern="1200" dirty="0">
              <a:solidFill>
                <a:prstClr val="black"/>
              </a:solidFill>
              <a:latin typeface="Druk Text Wide Cyr" pitchFamily="50" charset="-52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8839DCE-6904-2FA5-FAE3-F671193755B3}"/>
              </a:ext>
            </a:extLst>
          </p:cNvPr>
          <p:cNvSpPr txBox="1"/>
          <p:nvPr/>
        </p:nvSpPr>
        <p:spPr>
          <a:xfrm>
            <a:off x="289240" y="3980410"/>
            <a:ext cx="4282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b="1" kern="1200" dirty="0">
                <a:solidFill>
                  <a:srgbClr val="9900FF"/>
                </a:solidFill>
                <a:latin typeface="Druk Text Wide Cyr" pitchFamily="50" charset="-52"/>
                <a:ea typeface="+mn-ea"/>
                <a:cs typeface="+mn-cs"/>
              </a:rPr>
              <a:t>Спикер-лидер,</a:t>
            </a:r>
          </a:p>
          <a:p>
            <a:pPr defTabSz="685800">
              <a:buClrTx/>
            </a:pPr>
            <a:r>
              <a:rPr lang="ru-RU" sz="1200" b="1" kern="1200" dirty="0" err="1" smtClean="0">
                <a:solidFill>
                  <a:srgbClr val="9900FF"/>
                </a:solidFill>
                <a:latin typeface="Druk Text Wide Cyr" pitchFamily="50" charset="-52"/>
                <a:ea typeface="+mn-ea"/>
                <a:cs typeface="+mn-cs"/>
              </a:rPr>
              <a:t>Сургутанова</a:t>
            </a:r>
            <a:r>
              <a:rPr lang="ru-RU" sz="1200" b="1" kern="1200" dirty="0" smtClean="0">
                <a:solidFill>
                  <a:srgbClr val="9900FF"/>
                </a:solidFill>
                <a:latin typeface="Druk Text Wide Cyr" pitchFamily="50" charset="-52"/>
                <a:ea typeface="+mn-ea"/>
                <a:cs typeface="+mn-cs"/>
              </a:rPr>
              <a:t> Тамара, </a:t>
            </a:r>
            <a:r>
              <a:rPr lang="ru-RU" sz="1200" kern="1200" dirty="0" smtClean="0">
                <a:solidFill>
                  <a:schemeClr val="bg2"/>
                </a:solidFill>
                <a:latin typeface="Druk Text Wide Cyr" pitchFamily="50" charset="-52"/>
                <a:ea typeface="+mn-ea"/>
                <a:cs typeface="+mn-cs"/>
              </a:rPr>
              <a:t>руководитель проекта</a:t>
            </a:r>
            <a:endParaRPr lang="ru-RU" sz="1200" kern="1200" dirty="0">
              <a:solidFill>
                <a:schemeClr val="bg2"/>
              </a:solidFill>
              <a:latin typeface="Druk Text Wide Cyr" pitchFamily="50" charset="-52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04EE983-1863-9B5B-FC12-54FC2F5F94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380921" y="317090"/>
            <a:ext cx="1115247" cy="316381"/>
          </a:xfrm>
          <a:prstGeom prst="rect">
            <a:avLst/>
          </a:prstGeom>
        </p:spPr>
      </p:pic>
      <p:pic>
        <p:nvPicPr>
          <p:cNvPr id="11" name="Google Shape;116;p25">
            <a:extLst>
              <a:ext uri="{FF2B5EF4-FFF2-40B4-BE49-F238E27FC236}">
                <a16:creationId xmlns="" xmlns:a16="http://schemas.microsoft.com/office/drawing/2014/main" id="{FF1EB46E-F391-475F-AE23-E4B8E7470D14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126" y="277235"/>
            <a:ext cx="1067037" cy="46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1ADDDA6-80A6-4D03-999E-241847A25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19" y="3314708"/>
            <a:ext cx="1603320" cy="1331401"/>
          </a:xfrm>
          <a:prstGeom prst="rect">
            <a:avLst/>
          </a:prstGeom>
        </p:spPr>
      </p:pic>
      <p:sp>
        <p:nvSpPr>
          <p:cNvPr id="14" name="Заголовок"/>
          <p:cNvSpPr txBox="1">
            <a:spLocks/>
          </p:cNvSpPr>
          <p:nvPr/>
        </p:nvSpPr>
        <p:spPr>
          <a:xfrm>
            <a:off x="289240" y="1417228"/>
            <a:ext cx="2649189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4800" b="1" dirty="0" err="1" smtClean="0">
                <a:solidFill>
                  <a:srgbClr val="9900FF"/>
                </a:solidFill>
              </a:rPr>
              <a:t>СпинОК</a:t>
            </a:r>
            <a:endParaRPr lang="ru-RU" sz="4800" b="1" dirty="0">
              <a:solidFill>
                <a:srgbClr val="9900FF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480" t="3532" b="29977"/>
          <a:stretch/>
        </p:blipFill>
        <p:spPr>
          <a:xfrm>
            <a:off x="7114646" y="2958783"/>
            <a:ext cx="1974252" cy="2043249"/>
          </a:xfrm>
          <a:prstGeom prst="roundRect">
            <a:avLst>
              <a:gd name="adj" fmla="val 9525"/>
            </a:avLst>
          </a:prstGeom>
        </p:spPr>
      </p:pic>
    </p:spTree>
    <p:extLst>
      <p:ext uri="{BB962C8B-B14F-4D97-AF65-F5344CB8AC3E}">
        <p14:creationId xmlns:p14="http://schemas.microsoft.com/office/powerpoint/2010/main" val="66307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26"/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6"/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>
            <a:off x="7229232" y="3098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458312" y="1013407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rgbClr val="99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</a:t>
            </a:r>
            <a:r>
              <a:rPr lang="ru" sz="3000" b="1" dirty="0" smtClean="0">
                <a:solidFill>
                  <a:srgbClr val="99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ПРОЕКТА</a:t>
            </a:r>
            <a:endParaRPr sz="3000" b="1" dirty="0">
              <a:solidFill>
                <a:srgbClr val="99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34" name="Google Shape;134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87635" y="2291676"/>
            <a:ext cx="1494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9900FF"/>
                </a:solidFill>
                <a:latin typeface="Raleway" panose="020B0604020202020204" charset="-52"/>
              </a:rPr>
              <a:t>60-80%</a:t>
            </a:r>
            <a:endParaRPr lang="ru-RU" sz="2800" dirty="0">
              <a:solidFill>
                <a:srgbClr val="99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9737" y="2814896"/>
            <a:ext cx="1716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школьников имеют нарушения осанки</a:t>
            </a:r>
            <a:endParaRPr lang="ru-RU" sz="1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423" y="2129937"/>
            <a:ext cx="2107086" cy="2107086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942793" y="2143398"/>
            <a:ext cx="2107086" cy="2107086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10608" y="2129937"/>
            <a:ext cx="2107086" cy="2107086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842171" y="2261163"/>
            <a:ext cx="1851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критически </a:t>
            </a:r>
            <a:b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высокий </a:t>
            </a:r>
            <a: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показатель среди </a:t>
            </a:r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студентов</a:t>
            </a:r>
            <a:endParaRPr lang="ru-RU" sz="1200" b="1" dirty="0">
              <a:solidFill>
                <a:srgbClr val="9900FF"/>
              </a:solidFill>
              <a:latin typeface="Raleway" panose="020B0604020202020204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82905" y="2310140"/>
            <a:ext cx="1905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«</a:t>
            </a:r>
            <a: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о</a:t>
            </a:r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фисный синдром</a:t>
            </a:r>
            <a: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45640" y="2953700"/>
            <a:ext cx="20912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9525"/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негативно сказывается на концентрации, успеваемости и долгосрочном здоровье будущих специалистов.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07643" y="2676662"/>
            <a:ext cx="20912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9525"/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боли в спине и шее, — основная причина снижения продуктивности и роста неявных расходов на медицинское страхование.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269617" y="63640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ПРОБЛЕМА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3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32122"/>
              </p:ext>
            </p:extLst>
          </p:nvPr>
        </p:nvGraphicFramePr>
        <p:xfrm>
          <a:off x="530724" y="1662489"/>
          <a:ext cx="7688601" cy="26215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4567"/>
                <a:gridCol w="2190741"/>
                <a:gridCol w="1369271"/>
                <a:gridCol w="2654022"/>
              </a:tblGrid>
              <a:tr h="1286194">
                <a:tc>
                  <a:txBody>
                    <a:bodyPr/>
                    <a:lstStyle/>
                    <a:p>
                      <a:pPr marL="92075" indent="0"/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Техническая</a:t>
                      </a:r>
                      <a:endParaRPr lang="ru-RU" sz="12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80% существующих корректоров осанки требуют частой подзарядки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сложны в использовании.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0"/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Последствия </a:t>
                      </a:r>
                      <a:b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</a:br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без решения</a:t>
                      </a:r>
                      <a:endParaRPr lang="ru-RU" sz="1200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рост заболеваний позвоночника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увеличение затрат </a:t>
                      </a:r>
                      <a:b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</a:b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на лечение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зависимость от иностранных </a:t>
                      </a:r>
                      <a:r>
                        <a:rPr lang="ru-RU" sz="1200" dirty="0" err="1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медтехнологий</a:t>
                      </a:r>
                      <a:endParaRPr lang="ru-RU" sz="1200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8039"/>
                      </a:srgbClr>
                    </a:solidFill>
                  </a:tcPr>
                </a:tc>
              </a:tr>
              <a:tr h="1335364">
                <a:tc>
                  <a:txBody>
                    <a:bodyPr/>
                    <a:lstStyle/>
                    <a:p>
                      <a:pPr marL="92075" indent="0"/>
                      <a:endParaRPr lang="ru-RU" sz="1200" b="1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  <a:p>
                      <a:pPr marL="92075" indent="0"/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Экономическая</a:t>
                      </a:r>
                      <a:endParaRPr lang="ru-RU" sz="12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200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средняя цена аналогов </a:t>
                      </a:r>
                      <a:b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</a:b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4 000–15 000 руб.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недоступно для массового потребителя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0"/>
                      <a:endParaRPr lang="ru-RU" sz="1200" b="1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  <a:p>
                      <a:pPr marL="174625" indent="0"/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Значимость </a:t>
                      </a:r>
                      <a:b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</a:br>
                      <a:r>
                        <a:rPr lang="ru-RU" sz="1200" b="1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для страны</a:t>
                      </a:r>
                      <a:endParaRPr lang="ru-RU" sz="1200" dirty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00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снижение нагрузки </a:t>
                      </a:r>
                      <a:b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</a:b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на систему здравоохранения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доступная профилактика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развитие отечественных носимых </a:t>
                      </a:r>
                      <a:r>
                        <a:rPr lang="ru-RU" sz="1200" dirty="0" err="1" smtClean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Raleway" panose="020B0604020202020204" charset="-52"/>
                          <a:cs typeface="Arial" panose="020B0604020202020204" pitchFamily="34" charset="0"/>
                        </a:rPr>
                        <a:t>медтехнологий</a:t>
                      </a:r>
                      <a:endParaRPr lang="ru-RU" sz="1200" dirty="0" smtClean="0">
                        <a:solidFill>
                          <a:schemeClr val="bg2">
                            <a:lumMod val="65000"/>
                            <a:lumOff val="35000"/>
                          </a:schemeClr>
                        </a:solidFill>
                        <a:latin typeface="Raleway" panose="020B0604020202020204" charset="-52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5803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456817" y="140032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РЕШЕНИЕ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4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481081" y="2323079"/>
            <a:ext cx="3874347" cy="2107086"/>
          </a:xfrm>
          <a:prstGeom prst="roundRect">
            <a:avLst/>
          </a:prstGeom>
          <a:solidFill>
            <a:srgbClr val="9900FF">
              <a:alpha val="5098"/>
            </a:srgbClr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72000" y="493159"/>
            <a:ext cx="3861512" cy="1858415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69910" y="688181"/>
            <a:ext cx="32491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/>
            <a:r>
              <a:rPr lang="ru-RU" sz="1200" b="1" dirty="0" err="1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Инновационность</a:t>
            </a:r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</a:br>
            <a:endParaRPr lang="ru-RU" sz="1200" b="1" dirty="0" smtClean="0">
              <a:solidFill>
                <a:srgbClr val="9900FF"/>
              </a:solidFill>
              <a:latin typeface="Raleway" panose="020B0604020202020204" charset="-52"/>
              <a:ea typeface="+mn-ea"/>
              <a:cs typeface="Arial" panose="020B0604020202020204" pitchFamily="34" charset="0"/>
            </a:endParaRPr>
          </a:p>
          <a:p>
            <a:pPr marL="263525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адаптивный алгоритм обработки данных (±3° точность).  </a:t>
            </a:r>
          </a:p>
          <a:p>
            <a:pPr marL="263525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ультранизкое энергопотребление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 (1.4 мкА в режиме сна)</a:t>
            </a:r>
          </a:p>
          <a:p>
            <a:pPr marL="263525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герметичный корпус (IP67)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из российских материалов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899580" y="2732779"/>
            <a:ext cx="29897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Научная </a:t>
            </a:r>
            <a:r>
              <a:rPr lang="ru-RU" sz="1200" b="1" dirty="0" smtClean="0">
                <a:solidFill>
                  <a:srgbClr val="9900FF"/>
                </a:solidFill>
                <a:latin typeface="Raleway" panose="020B0604020202020204" charset="-52"/>
                <a:ea typeface="+mn-ea"/>
                <a:cs typeface="Arial" panose="020B0604020202020204" pitchFamily="34" charset="0"/>
              </a:rPr>
              <a:t>новизна</a:t>
            </a: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оптимальное сочетание точности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и 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энергоэффективности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математическая модель угла наклона для разных 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антропотипов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технология крепления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не раздражает кожу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72000" y="2571750"/>
            <a:ext cx="3861512" cy="1858415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065726" y="2508210"/>
            <a:ext cx="22467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автономность </a:t>
            </a:r>
            <a:b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2-3 </a:t>
            </a:r>
            <a:r>
              <a:rPr lang="ru-RU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раза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больше аналогов</a:t>
            </a:r>
          </a:p>
          <a:p>
            <a:endParaRPr lang="ru-RU" sz="1200" dirty="0">
              <a:solidFill>
                <a:schemeClr val="tx2">
                  <a:lumMod val="85000"/>
                  <a:lumOff val="15000"/>
                </a:schemeClr>
              </a:solidFill>
              <a:latin typeface="Raleway" panose="020B0604020202020204" charset="-52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цена</a:t>
            </a:r>
          </a:p>
          <a:p>
            <a:endParaRPr lang="ru-RU" sz="1200" dirty="0" smtClean="0">
              <a:solidFill>
                <a:schemeClr val="tx2">
                  <a:lumMod val="85000"/>
                  <a:lumOff val="15000"/>
                </a:schemeClr>
              </a:solidFill>
              <a:latin typeface="Raleway" panose="020B0604020202020204" charset="-52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простое </a:t>
            </a:r>
            <a:r>
              <a:rPr lang="ru-RU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использование –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/>
            </a:r>
            <a:b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без </a:t>
            </a:r>
            <a:r>
              <a:rPr lang="ru-RU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смартфона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/>
            </a:r>
            <a:b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и </a:t>
            </a:r>
            <a:r>
              <a:rPr lang="ru-RU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сложных </a:t>
            </a:r>
            <a:r>
              <a:rPr lang="ru-RU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rPr>
              <a:t>настроек  </a:t>
            </a:r>
            <a:endParaRPr lang="ru-RU" sz="1200" dirty="0">
              <a:solidFill>
                <a:schemeClr val="tx2">
                  <a:lumMod val="85000"/>
                  <a:lumOff val="15000"/>
                </a:schemeClr>
              </a:solidFill>
              <a:latin typeface="Raleway" panose="020B0604020202020204" charset="-52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0496" y="2508210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9900FF"/>
                </a:solidFill>
                <a:latin typeface="Raleway" panose="020B0604020202020204" charset="-52"/>
                <a:cs typeface="Arial" panose="020B0604020202020204" pitchFamily="34" charset="0"/>
              </a:rPr>
              <a:t>24 дня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4707" y="3033348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9900FF"/>
                </a:solidFill>
                <a:latin typeface="Raleway" panose="020B0604020202020204" charset="-52"/>
                <a:cs typeface="Arial" panose="020B0604020202020204" pitchFamily="34" charset="0"/>
              </a:rPr>
              <a:t>3790 </a:t>
            </a:r>
            <a:r>
              <a:rPr lang="ru-RU" b="1" dirty="0">
                <a:solidFill>
                  <a:srgbClr val="9900FF"/>
                </a:solidFill>
                <a:latin typeface="Raleway" panose="020B0604020202020204" charset="-52"/>
                <a:cs typeface="Arial" panose="020B0604020202020204" pitchFamily="34" charset="0"/>
              </a:rPr>
              <a:t>руб.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2150" y="3416151"/>
            <a:ext cx="14924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900FF"/>
                </a:solidFill>
                <a:latin typeface="Raleway" panose="020B0604020202020204" charset="-52"/>
                <a:cs typeface="Arial" panose="020B0604020202020204" pitchFamily="34" charset="0"/>
              </a:rPr>
              <a:t>в 1-2 </a:t>
            </a:r>
            <a:r>
              <a:rPr lang="ru-RU" b="1" dirty="0">
                <a:solidFill>
                  <a:srgbClr val="9900FF"/>
                </a:solidFill>
                <a:latin typeface="Raleway" panose="020B0604020202020204" charset="-52"/>
                <a:cs typeface="Arial" panose="020B0604020202020204" pitchFamily="34" charset="0"/>
              </a:rPr>
              <a:t>раз дешевле рынка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99793" y="636413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ЦЕЛЕВАЯ АУДИТОРИЯ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>
            <a:off x="1070677" y="1813436"/>
            <a:ext cx="3056719" cy="433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>
              <a:buClr>
                <a:schemeClr val="dk1"/>
              </a:buClr>
              <a:buNone/>
            </a:pPr>
            <a:r>
              <a:rPr lang="ru-RU" sz="1300" b="1" dirty="0" smtClean="0">
                <a:solidFill>
                  <a:srgbClr val="132C40"/>
                </a:solidFill>
              </a:rPr>
              <a:t>РОДИТЕЛИ</a:t>
            </a:r>
            <a:r>
              <a:rPr lang="ru-RU" sz="1300" dirty="0" smtClean="0">
                <a:solidFill>
                  <a:srgbClr val="132C40"/>
                </a:solidFill>
              </a:rPr>
              <a:t> ШКОЛЬНИКОВ</a:t>
            </a: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5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4;p27"/>
          <p:cNvSpPr txBox="1">
            <a:spLocks/>
          </p:cNvSpPr>
          <p:nvPr/>
        </p:nvSpPr>
        <p:spPr>
          <a:xfrm>
            <a:off x="3973957" y="1810874"/>
            <a:ext cx="3056719" cy="433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39700" indent="0">
              <a:buClr>
                <a:schemeClr val="dk1"/>
              </a:buClr>
              <a:buFont typeface="Raleway"/>
              <a:buNone/>
            </a:pPr>
            <a:r>
              <a:rPr lang="ru-RU" sz="1300" dirty="0" smtClean="0">
                <a:solidFill>
                  <a:srgbClr val="132C40"/>
                </a:solidFill>
              </a:rPr>
              <a:t>ОФИСНЫЕ </a:t>
            </a:r>
            <a:r>
              <a:rPr lang="ru-RU" sz="1300" b="1" dirty="0" smtClean="0">
                <a:solidFill>
                  <a:srgbClr val="132C40"/>
                </a:solidFill>
              </a:rPr>
              <a:t>РАБОТНИКИ</a:t>
            </a:r>
            <a:endParaRPr lang="ru-RU" sz="1300" b="1" dirty="0">
              <a:solidFill>
                <a:srgbClr val="132C4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0677" y="2475982"/>
            <a:ext cx="2557676" cy="17678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21432" y="2479382"/>
            <a:ext cx="3069209" cy="17928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6200000">
            <a:off x="8091991" y="4496413"/>
            <a:ext cx="117692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>
                <a:solidFill>
                  <a:schemeClr val="bg1">
                    <a:lumMod val="85000"/>
                  </a:schemeClr>
                </a:solidFill>
              </a:rPr>
              <a:t>https://ru.freepik.com/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6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70373" y="592817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470373" y="558317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chemeClr val="lt1"/>
                </a:solidFill>
              </a:rPr>
              <a:t>КОНКУРЕНТЫ</a:t>
            </a:r>
            <a:endParaRPr sz="3000" b="1" dirty="0">
              <a:solidFill>
                <a:schemeClr val="lt1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19893"/>
              </p:ext>
            </p:extLst>
          </p:nvPr>
        </p:nvGraphicFramePr>
        <p:xfrm>
          <a:off x="470373" y="1407303"/>
          <a:ext cx="7880351" cy="2196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9338"/>
                <a:gridCol w="1349678"/>
                <a:gridCol w="1294544"/>
                <a:gridCol w="1610877"/>
                <a:gridCol w="1345914"/>
              </a:tblGrid>
              <a:tr h="6871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СпинОк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(наш)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Upright GO 2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США) 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«Мастер осанки» 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(Россия)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Lumo</a:t>
                      </a:r>
                      <a:r>
                        <a:rPr lang="en-US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 Lift </a:t>
                      </a:r>
                      <a:r>
                        <a:rPr lang="en-US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Китай)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33496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Цена, руб.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3790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6500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4800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5200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8938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Автономность, дни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948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Точность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 ±3°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±5° 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±4° 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±6° 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948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Подключение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Не требуется 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 Требуется смартфон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Вес, г</a:t>
                      </a:r>
                      <a:endParaRPr lang="ru-RU" sz="1200" b="1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Raleway" panose="020B0604020202020204" charset="-52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  <a:endParaRPr lang="ru-RU" sz="1200" kern="12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Raleway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470373" y="3882614"/>
            <a:ext cx="8241136" cy="646331"/>
            <a:chOff x="470373" y="3882614"/>
            <a:chExt cx="8241136" cy="64633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70373" y="3882614"/>
              <a:ext cx="267117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Ключевые </a:t>
              </a:r>
              <a:endParaRPr lang="ru-RU" b="1" dirty="0" smtClean="0">
                <a:solidFill>
                  <a:schemeClr val="tx1"/>
                </a:solidFill>
                <a:latin typeface="Raleway" panose="020B0604020202020204" charset="-52"/>
                <a:cs typeface="Arial" panose="020B0604020202020204" pitchFamily="34" charset="0"/>
              </a:endParaRPr>
            </a:p>
            <a:p>
              <a:r>
                <a:rPr lang="ru-RU" b="1" dirty="0" smtClean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преимущества</a:t>
              </a:r>
              <a:r>
                <a:rPr lang="ru-RU" dirty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:</a:t>
              </a:r>
              <a:r>
                <a:rPr lang="ru-RU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 </a:t>
              </a:r>
              <a:endParaRPr lang="ru-RU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804698" y="3882614"/>
              <a:ext cx="5906811" cy="646331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В 1,5 раза 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дешевле при лучшей автономности;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проще в использовании – нет зависимости </a:t>
              </a: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от 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смартфона;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точнее большинства аналогов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01716" y="756604"/>
            <a:ext cx="861006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>
                <a:solidFill>
                  <a:schemeClr val="dk1"/>
                </a:solidFill>
              </a:rPr>
              <a:t>ЦЕННОСТЬ, ЦЕННОСТНОЕ ПРЕДЛОЖЕНИЕ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7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1800" y="1862808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36290" y="1865166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0780" y="1860450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45270" y="1862808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2254464" y="2957278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347253" y="2957278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463444" y="2957278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12816" y="2128843"/>
            <a:ext cx="1848207" cy="230832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err="1">
                <a:solidFill>
                  <a:srgbClr val="132C40"/>
                </a:solidFill>
                <a:latin typeface="Raleway" panose="020B0604020202020204" charset="-52"/>
              </a:rPr>
              <a:t>С</a:t>
            </a:r>
            <a:r>
              <a:rPr lang="ru-RU" sz="1200" b="1" dirty="0" err="1" smtClean="0">
                <a:solidFill>
                  <a:srgbClr val="132C40"/>
                </a:solidFill>
                <a:latin typeface="Raleway" panose="020B0604020202020204" charset="-52"/>
              </a:rPr>
              <a:t>тартап</a:t>
            </a:r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sz="1200" b="1" dirty="0" err="1">
                <a:solidFill>
                  <a:srgbClr val="132C40"/>
                </a:solidFill>
                <a:latin typeface="Raleway" panose="020B0604020202020204" charset="-52"/>
              </a:rPr>
              <a:t>СпинОК</a:t>
            </a:r>
            <a:r>
              <a:rPr lang="ru-RU" sz="1200" b="1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помогает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школьникам, офисным работникам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и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родителям решить проблему незаметного формирования сутулости и связанных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с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ней заболеваний позвоночника,</a:t>
            </a: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5171" y="2482786"/>
            <a:ext cx="1692097" cy="160043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Носимый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датчик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с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интеллектуальной </a:t>
            </a:r>
            <a:r>
              <a:rPr lang="ru-RU" sz="1200" dirty="0" err="1">
                <a:solidFill>
                  <a:srgbClr val="132C40"/>
                </a:solidFill>
                <a:latin typeface="Raleway" panose="020B0604020202020204" charset="-52"/>
              </a:rPr>
              <a:t>виброобратной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связью в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режиме реального времени тренирует правильную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осанку. 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10905" y="2492927"/>
            <a:ext cx="1875560" cy="141577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Пользователи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предотвращают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боли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в спине,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повышают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комфорт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и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продуктивность, 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959336" y="2687867"/>
            <a:ext cx="1632263" cy="123110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Корпорации  снижают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расходы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на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медицину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и укрепляют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HR-бренд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8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550208" y="563109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460192" y="58500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chemeClr val="lt1"/>
                </a:solidFill>
              </a:rPr>
              <a:t>БИЗНЕС-МОДЕЛЬ</a:t>
            </a:r>
            <a:endParaRPr sz="3000" b="1" dirty="0">
              <a:solidFill>
                <a:schemeClr val="lt1"/>
              </a:solidFill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399831" y="1550811"/>
            <a:ext cx="3999900" cy="2123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b="1" dirty="0" smtClean="0">
                <a:solidFill>
                  <a:srgbClr val="8F00FF"/>
                </a:solidFill>
              </a:rPr>
              <a:t>Основная модель  монетизации</a:t>
            </a:r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ru-RU" dirty="0" smtClean="0"/>
          </a:p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-RU" dirty="0" smtClean="0"/>
              <a:t>Мы </a:t>
            </a:r>
            <a:r>
              <a:rPr lang="ru-RU" dirty="0" err="1" smtClean="0"/>
              <a:t>призводим</a:t>
            </a:r>
            <a:r>
              <a:rPr lang="ru-RU" dirty="0" smtClean="0"/>
              <a:t> и продаем носимый корректор осанки </a:t>
            </a:r>
            <a:r>
              <a:rPr lang="ru-RU" b="1" dirty="0" smtClean="0">
                <a:solidFill>
                  <a:srgbClr val="8F00FF"/>
                </a:solidFill>
              </a:rPr>
              <a:t>«</a:t>
            </a:r>
            <a:r>
              <a:rPr lang="ru-RU" b="1" dirty="0" err="1" smtClean="0">
                <a:solidFill>
                  <a:srgbClr val="8F00FF"/>
                </a:solidFill>
              </a:rPr>
              <a:t>СпинОк</a:t>
            </a:r>
            <a:r>
              <a:rPr lang="ru-RU" b="1" dirty="0" smtClean="0">
                <a:solidFill>
                  <a:srgbClr val="8F00FF"/>
                </a:solidFill>
              </a:rPr>
              <a:t>»</a:t>
            </a:r>
            <a:r>
              <a:rPr lang="ru-RU" b="1" dirty="0" smtClean="0">
                <a:solidFill>
                  <a:schemeClr val="bg2"/>
                </a:solidFill>
              </a:rPr>
              <a:t>.</a:t>
            </a:r>
          </a:p>
          <a:p>
            <a:pPr marL="2603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b="1" dirty="0" smtClean="0"/>
              <a:t>Себестоимость устройства: </a:t>
            </a:r>
            <a:r>
              <a:rPr lang="en-US" dirty="0" smtClean="0"/>
              <a:t>~ 2</a:t>
            </a:r>
            <a:r>
              <a:rPr lang="ru-RU" dirty="0" smtClean="0"/>
              <a:t> </a:t>
            </a:r>
            <a:r>
              <a:rPr lang="ru-RU" dirty="0" smtClean="0"/>
              <a:t>290 руб</a:t>
            </a:r>
            <a:r>
              <a:rPr lang="ru-RU" dirty="0" smtClean="0"/>
              <a:t>.</a:t>
            </a:r>
          </a:p>
          <a:p>
            <a:pPr marL="2603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Tx/>
              <a:buChar char="-"/>
            </a:pPr>
            <a:r>
              <a:rPr lang="ru-RU" b="1" dirty="0" smtClean="0"/>
              <a:t>Розничная цена для конечного потребителя (В2С): </a:t>
            </a:r>
            <a:r>
              <a:rPr lang="ru-RU" dirty="0" smtClean="0"/>
              <a:t>3 </a:t>
            </a:r>
            <a:r>
              <a:rPr lang="ru-RU" dirty="0" smtClean="0"/>
              <a:t>790 </a:t>
            </a:r>
            <a:r>
              <a:rPr lang="ru-RU" dirty="0" smtClean="0"/>
              <a:t>руб.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60131" y="1644425"/>
            <a:ext cx="3999900" cy="3244900"/>
          </a:xfrm>
        </p:spPr>
        <p:txBody>
          <a:bodyPr/>
          <a:lstStyle/>
          <a:p>
            <a:pPr marL="139700" indent="0">
              <a:buNone/>
            </a:pPr>
            <a:r>
              <a:rPr lang="ru-RU" b="1" dirty="0" smtClean="0">
                <a:solidFill>
                  <a:srgbClr val="8F00FF"/>
                </a:solidFill>
              </a:rPr>
              <a:t>Кто и что будет покупать</a:t>
            </a:r>
          </a:p>
          <a:p>
            <a:endParaRPr lang="ru-RU" dirty="0" smtClean="0"/>
          </a:p>
          <a:p>
            <a:pPr marL="139700" indent="0">
              <a:buNone/>
            </a:pPr>
            <a:r>
              <a:rPr lang="ru-RU" b="1" dirty="0" smtClean="0"/>
              <a:t>В2С (розничные потребители)</a:t>
            </a:r>
          </a:p>
          <a:p>
            <a:pPr marL="139700" indent="0" algn="just">
              <a:buNone/>
              <a:tabLst>
                <a:tab pos="3495675" algn="l"/>
              </a:tabLst>
            </a:pPr>
            <a:r>
              <a:rPr lang="ru-RU" dirty="0" smtClean="0"/>
              <a:t>Покупают готовое устройство для личного использования через сайт и </a:t>
            </a:r>
            <a:r>
              <a:rPr lang="ru-RU" dirty="0" err="1" smtClean="0"/>
              <a:t>маркетплейсы</a:t>
            </a:r>
            <a:endParaRPr lang="ru-RU" dirty="0" smtClean="0"/>
          </a:p>
          <a:p>
            <a:pPr marL="139700" indent="0">
              <a:buNone/>
            </a:pPr>
            <a:endParaRPr lang="ru-RU" dirty="0"/>
          </a:p>
          <a:p>
            <a:pPr marL="139700" indent="0">
              <a:buNone/>
            </a:pPr>
            <a:endParaRPr lang="ru-RU" dirty="0"/>
          </a:p>
          <a:p>
            <a:pPr marL="139700" indent="0">
              <a:buNone/>
            </a:pPr>
            <a:endParaRPr lang="ru-RU" dirty="0"/>
          </a:p>
        </p:txBody>
      </p:sp>
      <p:sp>
        <p:nvSpPr>
          <p:cNvPr id="227" name="Google Shape;227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8788179" y="2088750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788179" y="3248288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762" y="1407009"/>
            <a:ext cx="4086034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16010" y="1407009"/>
            <a:ext cx="4086034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350647" y="374954"/>
            <a:ext cx="4655700" cy="6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latin typeface="Raleway"/>
                <a:ea typeface="Raleway"/>
                <a:cs typeface="Raleway"/>
                <a:sym typeface="Raleway"/>
              </a:rPr>
              <a:t>Финансовый план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9631" y="1111863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353026" y="1111863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41825" y="1115038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58212" y="1095887"/>
            <a:ext cx="1941530" cy="2742371"/>
          </a:xfrm>
          <a:prstGeom prst="roundRect">
            <a:avLst/>
          </a:prstGeom>
          <a:noFill/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071200" y="2436386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163989" y="2436386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280180" y="2436386"/>
            <a:ext cx="400692" cy="400692"/>
          </a:xfrm>
          <a:prstGeom prst="ellipse">
            <a:avLst/>
          </a:prstGeom>
          <a:solidFill>
            <a:srgbClr val="F8EFFF"/>
          </a:solidFill>
          <a:ln w="9525">
            <a:solidFill>
              <a:srgbClr val="8F00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13200" y="1192814"/>
            <a:ext cx="1792080" cy="193899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Raleway" panose="020B0604020202020204" charset="-52"/>
              </a:rPr>
              <a:t>Запуск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Raleway" panose="020B0604020202020204" charset="-52"/>
              </a:rPr>
              <a:t>1-2 квартал</a:t>
            </a:r>
          </a:p>
          <a:p>
            <a:pPr lvl="0"/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Расходы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</a:p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1 000 000 руб.</a:t>
            </a:r>
          </a:p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- разработка, сертификация,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первая партия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150 шт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Доходы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0 руб.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0217" y="1192814"/>
            <a:ext cx="1848207" cy="286232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Raleway" panose="020B0604020202020204" charset="-52"/>
              </a:rPr>
              <a:t>Вывод на рынок </a:t>
            </a:r>
          </a:p>
          <a:p>
            <a:pPr lvl="0"/>
            <a:r>
              <a:rPr lang="ru-RU" sz="1200" dirty="0" smtClean="0">
                <a:solidFill>
                  <a:schemeClr val="tx1"/>
                </a:solidFill>
                <a:latin typeface="Raleway" panose="020B0604020202020204" charset="-52"/>
              </a:rPr>
              <a:t>3-4 квартал</a:t>
            </a:r>
          </a:p>
          <a:p>
            <a:pPr lvl="0"/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Продажи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90 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шт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,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Выручка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45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х 3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790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341 100 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Расходы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90 х 2290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206 100 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 (производство)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+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 40 000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руб. (маркетинг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)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+ 50 000 руб. (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операц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 расходы)</a:t>
            </a:r>
            <a:endParaRPr lang="ru-RU" sz="1200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Итог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+45 000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1531" y="1220577"/>
            <a:ext cx="1848207" cy="267765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Raleway" panose="020B0604020202020204" charset="-52"/>
              </a:rPr>
              <a:t>Рост </a:t>
            </a:r>
            <a:r>
              <a:rPr lang="ru-RU" sz="1200" b="1" dirty="0">
                <a:solidFill>
                  <a:schemeClr val="tx1"/>
                </a:solidFill>
                <a:latin typeface="Raleway" panose="020B0604020202020204" charset="-52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chemeClr val="tx1"/>
                </a:solidFill>
                <a:latin typeface="Raleway" panose="020B0604020202020204" charset="-52"/>
              </a:rPr>
              <a:t>5-6 квартал</a:t>
            </a:r>
          </a:p>
          <a:p>
            <a:pPr lvl="0"/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Продажи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130 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шт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,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Выручка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13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х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3790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492 700 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Расходы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140 х 2250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 292 500 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 (производство) + </a:t>
            </a:r>
          </a:p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45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000 руб. (маркетинг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) + 50 000 руб. (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операц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р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асходы)</a:t>
            </a:r>
            <a:endParaRPr lang="ru-RU" sz="1200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Итог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+105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2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00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руб.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78333" y="1220577"/>
            <a:ext cx="1848207" cy="267765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Raleway" panose="020B0604020202020204" charset="-52"/>
              </a:rPr>
              <a:t>Стабилизация </a:t>
            </a:r>
            <a:br>
              <a:rPr lang="ru-RU" sz="1200" b="1" dirty="0" smtClean="0">
                <a:solidFill>
                  <a:schemeClr val="tx1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chemeClr val="tx1"/>
                </a:solidFill>
                <a:latin typeface="Raleway" panose="020B0604020202020204" charset="-52"/>
              </a:rPr>
              <a:t>7-8 квартал</a:t>
            </a:r>
          </a:p>
          <a:p>
            <a:pPr lvl="0"/>
            <a:endParaRPr lang="ru-RU" sz="1200" b="1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Продажи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170 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шт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,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Выручка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170 х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3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790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644 300 руб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</a:t>
            </a: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Расходы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500 х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2200 </a:t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= 374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000 руб. (производство) +</a:t>
            </a:r>
          </a:p>
          <a:p>
            <a:pPr lvl="0"/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50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000 руб.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(маркетинг) + 50 000 руб. (</a:t>
            </a:r>
            <a:r>
              <a:rPr lang="ru-RU" sz="1200" dirty="0" err="1" smtClean="0">
                <a:solidFill>
                  <a:srgbClr val="132C40"/>
                </a:solidFill>
                <a:latin typeface="Raleway" panose="020B0604020202020204" charset="-52"/>
              </a:rPr>
              <a:t>операц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. 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</a:rPr>
              <a:t>р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асходы)</a:t>
            </a:r>
            <a:endParaRPr lang="ru-RU" sz="1200" dirty="0" smtClean="0">
              <a:solidFill>
                <a:srgbClr val="132C40"/>
              </a:solidFill>
              <a:latin typeface="Raleway" panose="020B0604020202020204" charset="-52"/>
            </a:endParaRPr>
          </a:p>
          <a:p>
            <a:pPr lvl="0"/>
            <a:r>
              <a:rPr lang="ru-RU" sz="1200" b="1" dirty="0" smtClean="0">
                <a:solidFill>
                  <a:srgbClr val="132C40"/>
                </a:solidFill>
                <a:latin typeface="Raleway" panose="020B0604020202020204" charset="-52"/>
              </a:rPr>
              <a:t>Итог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: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+140 300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</a:rPr>
              <a:t>руб.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  <a:p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50647" y="3943171"/>
            <a:ext cx="8241136" cy="830997"/>
            <a:chOff x="470373" y="3882614"/>
            <a:chExt cx="8241136" cy="830997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470373" y="3882614"/>
              <a:ext cx="267117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Общие показатели </a:t>
              </a:r>
              <a:r>
                <a:rPr lang="ru-RU" b="1" dirty="0" smtClean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/>
              </a:r>
              <a:br>
                <a:rPr lang="ru-RU" b="1" dirty="0" smtClean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</a:br>
              <a:r>
                <a:rPr lang="ru-RU" b="1" dirty="0" smtClean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за </a:t>
              </a:r>
              <a:r>
                <a:rPr lang="ru-RU" b="1" dirty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2 года</a:t>
              </a:r>
              <a:r>
                <a:rPr lang="ru-RU" b="1" dirty="0" smtClean="0">
                  <a:solidFill>
                    <a:schemeClr val="tx1"/>
                  </a:solidFill>
                  <a:latin typeface="Raleway" panose="020B0604020202020204" charset="-52"/>
                  <a:cs typeface="Arial" panose="020B0604020202020204" pitchFamily="34" charset="0"/>
                </a:rPr>
                <a:t>:</a:t>
              </a:r>
              <a:endParaRPr lang="ru-RU" b="1" dirty="0">
                <a:solidFill>
                  <a:schemeClr val="tx1"/>
                </a:solidFill>
                <a:latin typeface="Raleway" panose="020B0604020202020204" charset="-52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804698" y="3882614"/>
              <a:ext cx="5906811" cy="830997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Суммарная выручка: </a:t>
              </a: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~1 478 100 руб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Суммарные 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расходы:~ </a:t>
              </a: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1 157 600 руб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прибыль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: </a:t>
              </a: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~320 500 руб</a:t>
              </a: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Рентабельность: ~ </a:t>
              </a:r>
              <a:r>
                <a:rPr lang="ru-RU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27</a:t>
              </a:r>
              <a:r>
                <a:rPr lang="en-US" sz="1200" dirty="0" smtClean="0">
                  <a:solidFill>
                    <a:schemeClr val="tx2">
                      <a:lumMod val="85000"/>
                      <a:lumOff val="15000"/>
                    </a:schemeClr>
                  </a:solidFill>
                  <a:latin typeface="Raleway" panose="020B0604020202020204" charset="-52"/>
                  <a:cs typeface="Arial" panose="020B0604020202020204" pitchFamily="34" charset="0"/>
                </a:rPr>
                <a:t>%</a:t>
              </a:r>
              <a:endParaRPr lang="ru-RU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Raleway" panose="020B0604020202020204" charset="-52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2232070" y="2497032"/>
            <a:ext cx="133350" cy="279400"/>
            <a:chOff x="5556250" y="279400"/>
            <a:chExt cx="241300" cy="425450"/>
          </a:xfrm>
        </p:grpSpPr>
        <p:cxnSp>
          <p:nvCxnSpPr>
            <p:cNvPr id="3" name="Прямая соединительная линия 2"/>
            <p:cNvCxnSpPr/>
            <p:nvPr/>
          </p:nvCxnSpPr>
          <p:spPr>
            <a:xfrm>
              <a:off x="5556250" y="279400"/>
              <a:ext cx="241300" cy="2159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flipH="1">
              <a:off x="5568950" y="476250"/>
              <a:ext cx="228600" cy="2286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/>
          <p:cNvGrpSpPr/>
          <p:nvPr/>
        </p:nvGrpSpPr>
        <p:grpSpPr>
          <a:xfrm>
            <a:off x="4315274" y="2497032"/>
            <a:ext cx="133350" cy="279400"/>
            <a:chOff x="5556250" y="279400"/>
            <a:chExt cx="241300" cy="425450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5556250" y="279400"/>
              <a:ext cx="241300" cy="2159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H="1">
              <a:off x="5568950" y="476250"/>
              <a:ext cx="228600" cy="2286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/>
          <p:cNvGrpSpPr/>
          <p:nvPr/>
        </p:nvGrpSpPr>
        <p:grpSpPr>
          <a:xfrm>
            <a:off x="6443231" y="2494700"/>
            <a:ext cx="133350" cy="279400"/>
            <a:chOff x="5556250" y="279400"/>
            <a:chExt cx="241300" cy="425450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>
              <a:off x="5556250" y="279400"/>
              <a:ext cx="241300" cy="2159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5568950" y="476250"/>
              <a:ext cx="228600" cy="228600"/>
            </a:xfrm>
            <a:prstGeom prst="line">
              <a:avLst/>
            </a:prstGeom>
            <a:ln w="285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693883" y="207343"/>
            <a:ext cx="46557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 dirty="0">
                <a:solidFill>
                  <a:schemeClr val="dk1"/>
                </a:solidFill>
              </a:rPr>
              <a:t>КОМАНДА СТАРТАПА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10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4294967295"/>
          </p:nvPr>
        </p:nvSpPr>
        <p:spPr>
          <a:xfrm>
            <a:off x="6865568" y="3003520"/>
            <a:ext cx="1571128" cy="1458831"/>
          </a:xfrm>
          <a:prstGeom prst="rect">
            <a:avLst/>
          </a:prstGeom>
        </p:spPr>
        <p:txBody>
          <a:bodyPr/>
          <a:lstStyle/>
          <a:p>
            <a:pPr marL="152400" lvl="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Дворецкий Дмитрий</a:t>
            </a:r>
          </a:p>
          <a:p>
            <a:pPr marL="152400" lvl="0" indent="0" algn="ctr">
              <a:buNone/>
            </a:pP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lvl="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МАРКЕТОЛОГ (С</a:t>
            </a:r>
            <a:r>
              <a:rPr lang="en-US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MO)</a:t>
            </a:r>
          </a:p>
          <a:p>
            <a:pPr marL="152400" indent="0" algn="ctr">
              <a:buNone/>
            </a:pP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sz="quarter" idx="4294967295"/>
          </p:nvPr>
        </p:nvSpPr>
        <p:spPr>
          <a:xfrm>
            <a:off x="4772005" y="3003521"/>
            <a:ext cx="1571128" cy="1034099"/>
          </a:xfrm>
          <a:prstGeom prst="rect">
            <a:avLst/>
          </a:prstGeom>
        </p:spPr>
        <p:txBody>
          <a:bodyPr/>
          <a:lstStyle/>
          <a:p>
            <a:pPr marL="152400" lvl="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Кузьмин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Андрей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lvl="0" indent="0" algn="ctr">
              <a:buNone/>
            </a:pP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ДИЗАЙНЕР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</a:endParaRPr>
          </a:p>
        </p:txBody>
      </p:sp>
      <p:sp>
        <p:nvSpPr>
          <p:cNvPr id="18" name="Текст  3"/>
          <p:cNvSpPr>
            <a:spLocks noGrp="1"/>
          </p:cNvSpPr>
          <p:nvPr>
            <p:ph type="body" sz="quarter" idx="4294967295"/>
          </p:nvPr>
        </p:nvSpPr>
        <p:spPr>
          <a:xfrm>
            <a:off x="2678444" y="3003522"/>
            <a:ext cx="1571043" cy="1671196"/>
          </a:xfrm>
          <a:prstGeom prst="rect">
            <a:avLst/>
          </a:prstGeom>
        </p:spPr>
        <p:txBody>
          <a:bodyPr/>
          <a:lstStyle/>
          <a:p>
            <a:pPr marL="15240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Головина </a:t>
            </a: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/>
            </a:r>
            <a:b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</a:br>
            <a:r>
              <a:rPr lang="ru-RU" sz="1200" dirty="0" smtClean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Алина</a:t>
            </a: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indent="0" algn="ctr">
              <a:buNone/>
            </a:pP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ТЕХНОЛОГ, РАЗРАБОТЧИК (</a:t>
            </a:r>
            <a:r>
              <a:rPr lang="en-US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CTO)</a:t>
            </a:r>
          </a:p>
          <a:p>
            <a:pPr marL="152400" lvl="0" indent="0" algn="ctr">
              <a:buNone/>
            </a:pPr>
            <a:endParaRPr lang="ru-RU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0" name="Текст  4"/>
          <p:cNvSpPr>
            <a:spLocks noGrp="1"/>
          </p:cNvSpPr>
          <p:nvPr>
            <p:ph type="body" sz="quarter" idx="4294967295"/>
          </p:nvPr>
        </p:nvSpPr>
        <p:spPr>
          <a:xfrm>
            <a:off x="584882" y="3003522"/>
            <a:ext cx="1570685" cy="1458831"/>
          </a:xfrm>
          <a:prstGeom prst="rect">
            <a:avLst/>
          </a:prstGeom>
        </p:spPr>
        <p:txBody>
          <a:bodyPr/>
          <a:lstStyle/>
          <a:p>
            <a:pPr marL="152400" lvl="0" indent="0" algn="ctr">
              <a:buNone/>
            </a:pPr>
            <a:r>
              <a:rPr lang="ru-RU" sz="1200" dirty="0" err="1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Сургутанова</a:t>
            </a: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 Тамара</a:t>
            </a:r>
          </a:p>
          <a:p>
            <a:pPr marL="152400" lvl="0" indent="0" algn="ctr">
              <a:buNone/>
            </a:pPr>
            <a:endParaRPr lang="ru-RU" sz="1200" dirty="0">
              <a:solidFill>
                <a:srgbClr val="132C40"/>
              </a:solidFill>
              <a:latin typeface="Raleway" panose="020B0604020202020204" charset="-52"/>
              <a:sym typeface="Raleway SemiBold"/>
            </a:endParaRPr>
          </a:p>
          <a:p>
            <a:pPr marL="152400" indent="0" algn="ctr">
              <a:buNone/>
            </a:pPr>
            <a:r>
              <a:rPr lang="ru-RU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ЛИДЕР (</a:t>
            </a:r>
            <a:r>
              <a:rPr lang="en-US" sz="1200" dirty="0">
                <a:solidFill>
                  <a:srgbClr val="132C40"/>
                </a:solidFill>
                <a:latin typeface="Raleway" panose="020B0604020202020204" charset="-52"/>
                <a:sym typeface="Raleway SemiBold"/>
              </a:rPr>
              <a:t>CEO)</a:t>
            </a:r>
          </a:p>
          <a:p>
            <a:pPr marL="152400" lvl="0" indent="0" algn="ctr">
              <a:buNone/>
            </a:pPr>
            <a:endParaRPr lang="ru-RU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15240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5282" b="23455"/>
          <a:stretch/>
        </p:blipFill>
        <p:spPr>
          <a:xfrm>
            <a:off x="2818190" y="1287832"/>
            <a:ext cx="1479903" cy="1568476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23583" t="5519" r="21144" b="11110"/>
          <a:stretch/>
        </p:blipFill>
        <p:spPr>
          <a:xfrm rot="16200000">
            <a:off x="4845393" y="1307543"/>
            <a:ext cx="1586622" cy="1529055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31955" t="13450" r="29652" b="28212"/>
          <a:stretch/>
        </p:blipFill>
        <p:spPr>
          <a:xfrm>
            <a:off x="6967737" y="1283086"/>
            <a:ext cx="1558787" cy="1577969"/>
          </a:xfrm>
          <a:prstGeom prst="ellipse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2200" t="4673" r="6401" b="53031"/>
          <a:stretch/>
        </p:blipFill>
        <p:spPr>
          <a:xfrm>
            <a:off x="717532" y="1266469"/>
            <a:ext cx="1536153" cy="15898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45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>
            <a:spLocks noGrp="1"/>
          </p:cNvSpPr>
          <p:nvPr>
            <p:ph type="title"/>
          </p:nvPr>
        </p:nvSpPr>
        <p:spPr>
          <a:xfrm>
            <a:off x="1214515" y="370040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 dirty="0" smtClean="0">
                <a:solidFill>
                  <a:schemeClr val="dk1"/>
                </a:solidFill>
              </a:rPr>
              <a:t>ЛИДЕР ПРОЕКТА</a:t>
            </a: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4208972" y="1943756"/>
            <a:ext cx="3668203" cy="239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b="1" dirty="0" smtClean="0">
                <a:solidFill>
                  <a:srgbClr val="9900FF"/>
                </a:solidFill>
              </a:rPr>
              <a:t>СУРГУТАНОВА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 smtClean="0">
                <a:solidFill>
                  <a:srgbClr val="8F00FF"/>
                </a:solidFill>
              </a:rPr>
              <a:t>Тамара Андреевна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600" dirty="0" smtClean="0">
                <a:solidFill>
                  <a:srgbClr val="132C40"/>
                </a:solidFill>
              </a:rPr>
              <a:t>21 год, студент </a:t>
            </a:r>
            <a:r>
              <a:rPr lang="ru-RU" sz="1600" dirty="0" err="1" smtClean="0">
                <a:solidFill>
                  <a:srgbClr val="132C40"/>
                </a:solidFill>
              </a:rPr>
              <a:t>СамГМУ</a:t>
            </a:r>
            <a:endParaRPr lang="ru-RU" sz="1600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sz="1800" dirty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 smtClean="0">
                <a:solidFill>
                  <a:schemeClr val="bg2"/>
                </a:solidFill>
              </a:rPr>
              <a:t>+79967426346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dirty="0" err="1" smtClean="0">
                <a:solidFill>
                  <a:srgbClr val="132C40"/>
                </a:solidFill>
              </a:rPr>
              <a:t>tarsurre@gmail,com</a:t>
            </a:r>
            <a:endParaRPr lang="en-US" sz="1800" dirty="0" smtClean="0">
              <a:solidFill>
                <a:srgbClr val="132C40"/>
              </a:solidFill>
            </a:endParaRP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dirty="0" smtClean="0">
                <a:solidFill>
                  <a:srgbClr val="132C40"/>
                </a:solidFill>
              </a:rPr>
              <a:t>@</a:t>
            </a:r>
            <a:r>
              <a:rPr lang="en-US" sz="1800" dirty="0" err="1" smtClean="0">
                <a:solidFill>
                  <a:srgbClr val="132C40"/>
                </a:solidFill>
              </a:rPr>
              <a:t>tarsurre</a:t>
            </a:r>
            <a:endParaRPr sz="1800" dirty="0">
              <a:solidFill>
                <a:srgbClr val="132C40"/>
              </a:solidFill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11</a:t>
            </a:fld>
            <a:endParaRPr sz="1000">
              <a:solidFill>
                <a:schemeClr val="lt1"/>
              </a:solidFill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401716" y="32378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" name="Google Shape;2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24" y="39770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480" t="3532" b="29977"/>
          <a:stretch/>
        </p:blipFill>
        <p:spPr>
          <a:xfrm>
            <a:off x="1214515" y="1293301"/>
            <a:ext cx="2800710" cy="2898590"/>
          </a:xfrm>
          <a:prstGeom prst="roundRect">
            <a:avLst>
              <a:gd name="adj" fmla="val 9525"/>
            </a:avLst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476750" y="3048000"/>
            <a:ext cx="3905250" cy="0"/>
          </a:xfrm>
          <a:prstGeom prst="line">
            <a:avLst/>
          </a:prstGeom>
          <a:ln>
            <a:solidFill>
              <a:srgbClr val="8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663</Words>
  <Application>Microsoft Office PowerPoint</Application>
  <PresentationFormat>Экран (16:9)</PresentationFormat>
  <Paragraphs>187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Raleway SemiBold</vt:lpstr>
      <vt:lpstr>Arial</vt:lpstr>
      <vt:lpstr>Tahoma</vt:lpstr>
      <vt:lpstr>Druk Text Wide Cyr</vt:lpstr>
      <vt:lpstr>Helvetica Neue</vt:lpstr>
      <vt:lpstr>Raleway</vt:lpstr>
      <vt:lpstr>Calibri</vt:lpstr>
      <vt:lpstr>Century Gothic</vt:lpstr>
      <vt:lpstr>Simple Light</vt:lpstr>
      <vt:lpstr>Simple Light</vt:lpstr>
      <vt:lpstr>Презентация PowerPoint</vt:lpstr>
      <vt:lpstr>Презентация PowerPoint</vt:lpstr>
      <vt:lpstr>ПРОБЛЕМА</vt:lpstr>
      <vt:lpstr>РЕШЕНИЕ</vt:lpstr>
      <vt:lpstr>ЦЕЛЕВАЯ АУДИТОРИЯ</vt:lpstr>
      <vt:lpstr>КОНКУРЕНТЫ</vt:lpstr>
      <vt:lpstr>ЦЕННОСТЬ, ЦЕННОСТНОЕ ПРЕДЛОЖЕНИЕ</vt:lpstr>
      <vt:lpstr>БИЗНЕС-МОДЕЛЬ</vt:lpstr>
      <vt:lpstr>Финансовый план</vt:lpstr>
      <vt:lpstr>КОМАНДА СТАРТАПА</vt:lpstr>
      <vt:lpstr>ЛИДЕР ПРОЕКТА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Persona</dc:creator>
  <cp:lastModifiedBy>Учетная запись Майкрософт</cp:lastModifiedBy>
  <cp:revision>98</cp:revision>
  <dcterms:modified xsi:type="dcterms:W3CDTF">2025-10-31T11:24:55Z</dcterms:modified>
</cp:coreProperties>
</file>