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Roboto Medium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72">
          <p15:clr>
            <a:srgbClr val="747775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25" roundtripDataSignature="AMtx7mgLfUBqHZP+AQ81rWm1ijdsNlqt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B5ADF72-4D95-4ECB-8213-BD0A108E9EA7}">
  <a:tblStyle styleId="{5B5ADF72-4D95-4ECB-8213-BD0A108E9EA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489040D6-C28F-41F1-85D9-D26EDB81CF6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  <p:guide pos="72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22" Type="http://schemas.openxmlformats.org/officeDocument/2006/relationships/font" Target="fonts/RobotoMedium-bold.fntdata"/><Relationship Id="rId21" Type="http://schemas.openxmlformats.org/officeDocument/2006/relationships/font" Target="fonts/RobotoMedium-regular.fntdata"/><Relationship Id="rId24" Type="http://schemas.openxmlformats.org/officeDocument/2006/relationships/font" Target="fonts/RobotoMedium-boldItalic.fntdata"/><Relationship Id="rId23" Type="http://schemas.openxmlformats.org/officeDocument/2006/relationships/font" Target="fonts/RobotoMedium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regular.fntdata"/><Relationship Id="rId16" Type="http://schemas.openxmlformats.org/officeDocument/2006/relationships/slide" Target="slides/slide10.xml"/><Relationship Id="rId19" Type="http://schemas.openxmlformats.org/officeDocument/2006/relationships/font" Target="fonts/Roboto-italic.fntdata"/><Relationship Id="rId1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912a67b9af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2912a67b9a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" name="Google Shape;61;g2912a67b9af_0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1a254969f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2a1a254969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g2a1a254969f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923741048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" name="Google Shape;85;g29237410486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5961705e4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295961705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g295961705e4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95961705e4_0_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295961705e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g295961705e4_0_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f43b6f597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g29f43b6f5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g29f43b6f597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f43b6f597_9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g29f43b6f597_9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g29f43b6f597_9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a112470a66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2a112470a6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g2a112470a66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a1a254969f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2a1a254969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g2a1a254969f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gif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gif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gif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>
  <p:cSld name="제목 슬라이드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8"/>
          <p:cNvSpPr txBox="1"/>
          <p:nvPr>
            <p:ph idx="10" type="dt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1" type="ftr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2" type="sldNum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8"/>
          <p:cNvSpPr txBox="1"/>
          <p:nvPr>
            <p:ph type="ctrTitle"/>
          </p:nvPr>
        </p:nvSpPr>
        <p:spPr>
          <a:xfrm>
            <a:off x="539552" y="620688"/>
            <a:ext cx="7920880" cy="8278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Gulimche"/>
              <a:buNone/>
              <a:defRPr sz="54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사용자 지정 레이아웃">
  <p:cSld name="사용자 지정 레이아웃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1"/>
          <p:cNvSpPr txBox="1"/>
          <p:nvPr>
            <p:ph type="title"/>
          </p:nvPr>
        </p:nvSpPr>
        <p:spPr>
          <a:xfrm>
            <a:off x="323528" y="103345"/>
            <a:ext cx="7738614" cy="7969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DFE4"/>
              </a:buClr>
              <a:buSzPts val="2500"/>
              <a:buFont typeface="Calibri"/>
              <a:buNone/>
              <a:defRPr b="1" sz="2500">
                <a:solidFill>
                  <a:srgbClr val="CEDFE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323528" y="1083733"/>
            <a:ext cx="8509606" cy="49544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/>
          <p:nvPr>
            <p:ph idx="10" type="dt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1" type="ftr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>
  <p:cSld name="구역 머리글"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/>
          <p:nvPr>
            <p:ph idx="10" type="dt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1" type="ftr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2" type="sldNum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>
  <p:cSld name="제목 및 내용"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2"/>
          <p:cNvSpPr txBox="1"/>
          <p:nvPr>
            <p:ph idx="10" type="dt"/>
          </p:nvPr>
        </p:nvSpPr>
        <p:spPr>
          <a:xfrm>
            <a:off x="457200" y="6500834"/>
            <a:ext cx="2133600" cy="2206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1" type="ftr"/>
          </p:nvPr>
        </p:nvSpPr>
        <p:spPr>
          <a:xfrm>
            <a:off x="3124200" y="6500834"/>
            <a:ext cx="2895600" cy="2206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2" type="sldNum"/>
          </p:nvPr>
        </p:nvSpPr>
        <p:spPr>
          <a:xfrm>
            <a:off x="6553200" y="6500834"/>
            <a:ext cx="2133600" cy="2206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12"/>
          <p:cNvSpPr txBox="1"/>
          <p:nvPr>
            <p:ph type="title"/>
          </p:nvPr>
        </p:nvSpPr>
        <p:spPr>
          <a:xfrm>
            <a:off x="323528" y="103345"/>
            <a:ext cx="7738614" cy="7969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DFE4"/>
              </a:buClr>
              <a:buSzPts val="2500"/>
              <a:buFont typeface="Calibri"/>
              <a:buNone/>
              <a:defRPr b="1" sz="2500">
                <a:solidFill>
                  <a:srgbClr val="CEDFE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323528" y="1083733"/>
            <a:ext cx="8509606" cy="49544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A0F12"/>
              </a:buClr>
              <a:buSzPts val="1600"/>
              <a:buNone/>
              <a:defRPr i="1" sz="1600">
                <a:solidFill>
                  <a:srgbClr val="0A0F1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사용자 지정 레이아웃">
  <p:cSld name="1_사용자 지정 레이아웃">
    <p:bg>
      <p:bgPr>
        <a:solidFill>
          <a:schemeClr val="lt1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3"/>
          <p:cNvSpPr txBox="1"/>
          <p:nvPr>
            <p:ph idx="10" type="dt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1" type="ftr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13"/>
          <p:cNvSpPr txBox="1"/>
          <p:nvPr>
            <p:ph type="ctrTitle"/>
          </p:nvPr>
        </p:nvSpPr>
        <p:spPr>
          <a:xfrm>
            <a:off x="2411709" y="1412776"/>
            <a:ext cx="4753646" cy="27105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7000"/>
              <a:buFont typeface="Gulimche"/>
              <a:buNone/>
              <a:defRPr sz="7000">
                <a:solidFill>
                  <a:srgbClr val="10EDF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Malgun Gothic"/>
              <a:buNone/>
              <a:defRPr b="0" i="0" sz="3500" u="none" cap="none" strike="noStrik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735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6.png"/><Relationship Id="rId5" Type="http://schemas.openxmlformats.org/officeDocument/2006/relationships/image" Target="../media/image2.jpg"/><Relationship Id="rId6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/>
          <p:nvPr>
            <p:ph type="ctrTitle"/>
          </p:nvPr>
        </p:nvSpPr>
        <p:spPr>
          <a:xfrm>
            <a:off x="611550" y="716500"/>
            <a:ext cx="68409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Gulimche"/>
              <a:buNone/>
            </a:pPr>
            <a:r>
              <a:rPr b="1" lang="en-US">
                <a:solidFill>
                  <a:srgbClr val="466E74"/>
                </a:solidFill>
              </a:rPr>
              <a:t>Т</a:t>
            </a:r>
            <a:r>
              <a:rPr b="1" lang="en-US">
                <a:solidFill>
                  <a:schemeClr val="dk1"/>
                </a:solidFill>
              </a:rPr>
              <a:t>вой </a:t>
            </a:r>
            <a:r>
              <a:rPr b="1" lang="en-US">
                <a:solidFill>
                  <a:srgbClr val="466E74"/>
                </a:solidFill>
              </a:rPr>
              <a:t>п</a:t>
            </a:r>
            <a:r>
              <a:rPr b="1" lang="en-US">
                <a:solidFill>
                  <a:schemeClr val="dk1"/>
                </a:solidFill>
              </a:rPr>
              <a:t>омощник</a:t>
            </a:r>
            <a:r>
              <a:rPr b="1" lang="en-US">
                <a:solidFill>
                  <a:srgbClr val="466E74"/>
                </a:solidFill>
              </a:rPr>
              <a:t> з</a:t>
            </a:r>
            <a:r>
              <a:rPr b="1" lang="en-US">
                <a:solidFill>
                  <a:schemeClr val="dk1"/>
                </a:solidFill>
              </a:rPr>
              <a:t>доровья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11560" y="2300207"/>
            <a:ext cx="388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466E74"/>
                </a:solidFill>
                <a:latin typeface="Calibri"/>
                <a:ea typeface="Calibri"/>
                <a:cs typeface="Calibri"/>
                <a:sym typeface="Calibri"/>
              </a:rPr>
              <a:t>Проект в рамках участия в Акселераторе</a:t>
            </a:r>
            <a:endParaRPr b="0" i="0" sz="1400" u="none" cap="none" strike="noStrike">
              <a:solidFill>
                <a:srgbClr val="466E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912a67b9af_0_1"/>
          <p:cNvSpPr txBox="1"/>
          <p:nvPr>
            <p:ph type="title"/>
          </p:nvPr>
        </p:nvSpPr>
        <p:spPr>
          <a:xfrm>
            <a:off x="323526" y="103350"/>
            <a:ext cx="59838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sz="3700">
                <a:solidFill>
                  <a:schemeClr val="lt1"/>
                </a:solidFill>
              </a:rPr>
              <a:t>Состав участников</a:t>
            </a:r>
            <a:endParaRPr sz="3700">
              <a:solidFill>
                <a:schemeClr val="lt1"/>
              </a:solidFill>
            </a:endParaRPr>
          </a:p>
        </p:txBody>
      </p:sp>
      <p:sp>
        <p:nvSpPr>
          <p:cNvPr id="64" name="Google Shape;64;g2912a67b9af_0_1"/>
          <p:cNvSpPr/>
          <p:nvPr/>
        </p:nvSpPr>
        <p:spPr>
          <a:xfrm>
            <a:off x="417125" y="1083725"/>
            <a:ext cx="1034700" cy="1335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5" name="Google Shape;65;g2912a67b9af_0_1"/>
          <p:cNvSpPr/>
          <p:nvPr/>
        </p:nvSpPr>
        <p:spPr>
          <a:xfrm>
            <a:off x="1551800" y="2485500"/>
            <a:ext cx="1034700" cy="1335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6" name="Google Shape;66;g2912a67b9af_0_1"/>
          <p:cNvSpPr/>
          <p:nvPr/>
        </p:nvSpPr>
        <p:spPr>
          <a:xfrm>
            <a:off x="417125" y="3820500"/>
            <a:ext cx="1034700" cy="1335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7" name="Google Shape;67;g2912a67b9af_0_1"/>
          <p:cNvSpPr/>
          <p:nvPr/>
        </p:nvSpPr>
        <p:spPr>
          <a:xfrm>
            <a:off x="1551800" y="5324525"/>
            <a:ext cx="1034700" cy="1335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68" name="Google Shape;68;g2912a67b9af_0_1"/>
          <p:cNvPicPr preferRelativeResize="0"/>
          <p:nvPr/>
        </p:nvPicPr>
        <p:blipFill rotWithShape="1">
          <a:blip r:embed="rId3">
            <a:alphaModFix/>
          </a:blip>
          <a:srcRect b="31375" l="15683" r="16066" t="7077"/>
          <a:stretch/>
        </p:blipFill>
        <p:spPr>
          <a:xfrm>
            <a:off x="274600" y="3824100"/>
            <a:ext cx="1277100" cy="1728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9" name="Google Shape;69;g2912a67b9af_0_1"/>
          <p:cNvSpPr txBox="1"/>
          <p:nvPr/>
        </p:nvSpPr>
        <p:spPr>
          <a:xfrm>
            <a:off x="1938425" y="1251450"/>
            <a:ext cx="6738300" cy="11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Банин Артём Романович 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факультет Психологии – психолог служебной деятельности. 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Компетенции: лидер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g2912a67b9af_0_1"/>
          <p:cNvSpPr txBox="1"/>
          <p:nvPr/>
        </p:nvSpPr>
        <p:spPr>
          <a:xfrm>
            <a:off x="2917925" y="2620500"/>
            <a:ext cx="6226200" cy="11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Кабаева Лилия Маратовна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i="0" lang="en-US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факультет Психологии – психолог служебной деятельности. 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i="0" lang="en-US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Компетенции: СММ, поиск связей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g2912a67b9af_0_1"/>
          <p:cNvSpPr txBox="1"/>
          <p:nvPr/>
        </p:nvSpPr>
        <p:spPr>
          <a:xfrm>
            <a:off x="1938425" y="4157250"/>
            <a:ext cx="6454800" cy="11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Мезенцева Елизавета Евгеньевна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i="0" lang="en-US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факультет Психологии – психолог служебной деятельности. 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i="0" lang="en-US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Компетенции: связь с общественностью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g2912a67b9af_0_1"/>
          <p:cNvSpPr txBox="1"/>
          <p:nvPr/>
        </p:nvSpPr>
        <p:spPr>
          <a:xfrm>
            <a:off x="3001325" y="5449950"/>
            <a:ext cx="5391900" cy="13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Тетеркина Серафима Вячеславовна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i="0" lang="en-US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факультет Психологии – клинический психолог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i="0" lang="en-US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Компетенции: аналитика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3" name="Google Shape;73;g2912a67b9af_0_1"/>
          <p:cNvPicPr preferRelativeResize="0"/>
          <p:nvPr/>
        </p:nvPicPr>
        <p:blipFill rotWithShape="1">
          <a:blip r:embed="rId4">
            <a:alphaModFix/>
          </a:blip>
          <a:srcRect b="13655" l="12272" r="19726" t="29654"/>
          <a:stretch/>
        </p:blipFill>
        <p:spPr>
          <a:xfrm>
            <a:off x="1391298" y="2355742"/>
            <a:ext cx="1355700" cy="1696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4" name="Google Shape;74;g2912a67b9af_0_1"/>
          <p:cNvPicPr preferRelativeResize="0"/>
          <p:nvPr/>
        </p:nvPicPr>
        <p:blipFill rotWithShape="1">
          <a:blip r:embed="rId5">
            <a:alphaModFix/>
          </a:blip>
          <a:srcRect b="0" l="18450" r="26076" t="0"/>
          <a:stretch/>
        </p:blipFill>
        <p:spPr>
          <a:xfrm>
            <a:off x="1430600" y="5128775"/>
            <a:ext cx="1277100" cy="1726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5" name="Google Shape;75;g2912a67b9af_0_1"/>
          <p:cNvPicPr preferRelativeResize="0"/>
          <p:nvPr/>
        </p:nvPicPr>
        <p:blipFill rotWithShape="1">
          <a:blip r:embed="rId6">
            <a:alphaModFix/>
          </a:blip>
          <a:srcRect b="40254" l="22638" r="24081" t="0"/>
          <a:stretch/>
        </p:blipFill>
        <p:spPr>
          <a:xfrm>
            <a:off x="274600" y="822775"/>
            <a:ext cx="1277100" cy="1726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a1a254969f_0_6"/>
          <p:cNvSpPr txBox="1"/>
          <p:nvPr/>
        </p:nvSpPr>
        <p:spPr>
          <a:xfrm>
            <a:off x="4902775" y="954100"/>
            <a:ext cx="1945500" cy="14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Проблема</a:t>
            </a:r>
            <a:endParaRPr b="0" i="0" sz="2500" u="none" cap="none" strike="noStrike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2" name="Google Shape;82;g2a1a254969f_0_6"/>
          <p:cNvSpPr txBox="1"/>
          <p:nvPr/>
        </p:nvSpPr>
        <p:spPr>
          <a:xfrm>
            <a:off x="671275" y="2707450"/>
            <a:ext cx="3524100" cy="28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466E74"/>
                </a:solidFill>
                <a:latin typeface="Roboto"/>
                <a:ea typeface="Roboto"/>
                <a:cs typeface="Roboto"/>
                <a:sym typeface="Roboto"/>
              </a:rPr>
              <a:t>Решаемая проблема:</a:t>
            </a:r>
            <a:r>
              <a:rPr b="0" i="0" lang="en-US" sz="21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endParaRPr b="0" i="0" sz="21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Отсутствие инструментов контроля за полным состоянием здоровья и невозможность его стабилизирования в повседневной жизни.</a:t>
            </a:r>
            <a:endParaRPr b="0" i="0" sz="21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29237410486_0_3"/>
          <p:cNvPicPr preferRelativeResize="0"/>
          <p:nvPr/>
        </p:nvPicPr>
        <p:blipFill rotWithShape="1">
          <a:blip r:embed="rId3">
            <a:alphaModFix/>
          </a:blip>
          <a:srcRect b="0" l="0" r="2027" t="0"/>
          <a:stretch/>
        </p:blipFill>
        <p:spPr>
          <a:xfrm rot="-5400000">
            <a:off x="4907837" y="264837"/>
            <a:ext cx="4501000" cy="39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29237410486_0_3"/>
          <p:cNvSpPr txBox="1"/>
          <p:nvPr/>
        </p:nvSpPr>
        <p:spPr>
          <a:xfrm>
            <a:off x="3634800" y="4176775"/>
            <a:ext cx="5509200" cy="25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466E74"/>
                </a:solidFill>
                <a:latin typeface="Roboto"/>
                <a:ea typeface="Roboto"/>
                <a:cs typeface="Roboto"/>
                <a:sym typeface="Roboto"/>
              </a:rPr>
              <a:t>Идея:</a:t>
            </a:r>
            <a:r>
              <a:rPr b="0" i="0" lang="en-US" sz="2100" u="none" cap="none" strike="noStrike">
                <a:solidFill>
                  <a:srgbClr val="466E74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b="0" i="0" lang="en-US" sz="21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приложение, собирающее медицинский анамнез, психологические характеристики, физическое состояние. На основе собираемых данных оно выдаёт рекомендации для поддержания/восстановления здоровья. </a:t>
            </a:r>
            <a:endParaRPr b="0" i="0" sz="21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9" name="Google Shape;89;g29237410486_0_3"/>
          <p:cNvSpPr txBox="1"/>
          <p:nvPr/>
        </p:nvSpPr>
        <p:spPr>
          <a:xfrm>
            <a:off x="5089250" y="521800"/>
            <a:ext cx="4138200" cy="29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466E74"/>
                </a:solidFill>
                <a:latin typeface="Roboto"/>
                <a:ea typeface="Roboto"/>
                <a:cs typeface="Roboto"/>
                <a:sym typeface="Roboto"/>
              </a:rPr>
              <a:t>Преимущества проекта:</a:t>
            </a:r>
            <a:endParaRPr b="1" i="0" sz="2100" u="none" cap="none" strike="noStrike">
              <a:solidFill>
                <a:srgbClr val="466E7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Medium"/>
              <a:buChar char="●"/>
            </a:pPr>
            <a:r>
              <a:rPr b="1" i="0" lang="en-US" sz="2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комплексное обследование здоровья;</a:t>
            </a:r>
            <a:endParaRPr b="1" i="0" sz="2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Medium"/>
              <a:buChar char="●"/>
            </a:pPr>
            <a:r>
              <a:rPr b="1" i="0" lang="en-US" sz="2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предлагает возможное решение проблем, основываясь на психо-физиологических показателях;</a:t>
            </a:r>
            <a:endParaRPr b="1" i="0" sz="2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95961705e4_0_0"/>
          <p:cNvSpPr txBox="1"/>
          <p:nvPr>
            <p:ph type="title"/>
          </p:nvPr>
        </p:nvSpPr>
        <p:spPr>
          <a:xfrm>
            <a:off x="257498" y="177100"/>
            <a:ext cx="47724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/>
              <a:t>Lean Canvas</a:t>
            </a:r>
            <a:endParaRPr/>
          </a:p>
        </p:txBody>
      </p:sp>
      <p:graphicFrame>
        <p:nvGraphicFramePr>
          <p:cNvPr id="96" name="Google Shape;96;g295961705e4_0_0"/>
          <p:cNvGraphicFramePr/>
          <p:nvPr/>
        </p:nvGraphicFramePr>
        <p:xfrm>
          <a:off x="257500" y="103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{5B5ADF72-4D95-4ECB-8213-BD0A108E9EA7}</a:tableStyleId>
              </a:tblPr>
              <a:tblGrid>
                <a:gridCol w="1725800"/>
                <a:gridCol w="1725800"/>
                <a:gridCol w="1725800"/>
                <a:gridCol w="1725800"/>
                <a:gridCol w="1725800"/>
              </a:tblGrid>
              <a:tr h="21945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Проблемы и альтернативы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Отсутствие плана достижения цели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Нет оценки общего состояния организма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Состояние организма не контролируется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Состояние восстановления не отслеживается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Решение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Опираемся на физиологические параметры с часов, психологические параметры и медицинские анализы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Связь с клиентом в приложении в вопросно – ответной форме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Уникальная ценность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Простое и удобное в использовании приложение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Помогаем составить план достижения цели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Проанализируем и посоветуем как решить текущую проблему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Поможем сформулировать психологический запрос и найти решение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Скрытое преимущество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Работаем с общим состоянием организма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Учитываем индивидуальные особенности каждого человека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Действуем в реальном времени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Сегменты потребителей: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1.Спортсмены любительского уровня, возраст 18-24 лет, мужчины и женщины, цель которых поддержание здоровья.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2.Спортсмены любительского уровня, возраст 25-35 лет, мужчины и женщины, цель которых поддержание здоровья.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21945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Метрики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Физиологические параметры с часов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Психологические тесты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Медицинские анализы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Каналы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Реклама через сотрудничество с сетями спортзалов, магазинов спортивного питания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Продвижение через рекламу в социальных сетях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vMerge="1"/>
              </a:tr>
              <a:tr h="7407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Структура издержек: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Издержки на работу специалистов;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Реклама;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Затраты на необходимый софт;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Покупка интеллектуальной собственности.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45720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Потоки прибыли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Платная подписка с разграничение возможностей использования для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Физических и Юридических лиц.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5961705e4_0_23"/>
          <p:cNvSpPr txBox="1"/>
          <p:nvPr>
            <p:ph type="title"/>
          </p:nvPr>
        </p:nvSpPr>
        <p:spPr>
          <a:xfrm>
            <a:off x="324375" y="103350"/>
            <a:ext cx="77376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/>
              <a:t>Сегмент</a:t>
            </a:r>
            <a:endParaRPr/>
          </a:p>
        </p:txBody>
      </p:sp>
      <p:graphicFrame>
        <p:nvGraphicFramePr>
          <p:cNvPr id="103" name="Google Shape;103;g295961705e4_0_23"/>
          <p:cNvGraphicFramePr/>
          <p:nvPr/>
        </p:nvGraphicFramePr>
        <p:xfrm>
          <a:off x="205850" y="182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{5B5ADF72-4D95-4ECB-8213-BD0A108E9EA7}</a:tableStyleId>
              </a:tblPr>
              <a:tblGrid>
                <a:gridCol w="2409050"/>
                <a:gridCol w="2173250"/>
                <a:gridCol w="2133950"/>
                <a:gridCol w="2016050"/>
              </a:tblGrid>
              <a:tr h="12287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u="none" cap="none" strike="noStrike">
                          <a:solidFill>
                            <a:schemeClr val="dk1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Спортсмены любительского уровня, возраст 25-35 лет, мужчины и женщины, цель которых поддержание здоровья, а именно:</a:t>
                      </a:r>
                      <a:endParaRPr sz="2300" u="none" cap="none" strike="noStrike">
                        <a:solidFill>
                          <a:schemeClr val="dk1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 hMerge="1"/>
                <a:tc hMerge="1"/>
              </a:tr>
              <a:tr h="217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chemeClr val="dk1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Улучшение физиологических показателей</a:t>
                      </a:r>
                      <a:endParaRPr sz="2100" u="none" cap="none" strike="noStrike">
                        <a:solidFill>
                          <a:schemeClr val="dk1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chemeClr val="dk1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Улучшение качества сна</a:t>
                      </a:r>
                      <a:endParaRPr sz="2100" u="none" cap="none" strike="noStrike">
                        <a:solidFill>
                          <a:schemeClr val="dk1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chemeClr val="dk1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Нормализация уровня гормонов</a:t>
                      </a:r>
                      <a:endParaRPr sz="2100" u="none" cap="none" strike="noStrike">
                        <a:solidFill>
                          <a:schemeClr val="dk1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chemeClr val="dk1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Улучшение качества жизни</a:t>
                      </a:r>
                      <a:endParaRPr sz="2100" u="none" cap="none" strike="noStrike">
                        <a:solidFill>
                          <a:schemeClr val="dk1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f43b6f597_0_0"/>
          <p:cNvSpPr txBox="1"/>
          <p:nvPr>
            <p:ph type="title"/>
          </p:nvPr>
        </p:nvSpPr>
        <p:spPr>
          <a:xfrm>
            <a:off x="323528" y="103345"/>
            <a:ext cx="77385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/>
              <a:t>Конкуренты</a:t>
            </a:r>
            <a:endParaRPr/>
          </a:p>
        </p:txBody>
      </p:sp>
      <p:graphicFrame>
        <p:nvGraphicFramePr>
          <p:cNvPr id="110" name="Google Shape;110;g29f43b6f597_0_0"/>
          <p:cNvGraphicFramePr/>
          <p:nvPr/>
        </p:nvGraphicFramePr>
        <p:xfrm>
          <a:off x="563850" y="1125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{489040D6-C28F-41F1-85D9-D26EDB81CF6D}</a:tableStyleId>
              </a:tblPr>
              <a:tblGrid>
                <a:gridCol w="3235150"/>
                <a:gridCol w="1016675"/>
                <a:gridCol w="987550"/>
                <a:gridCol w="1351075"/>
                <a:gridCol w="1425825"/>
              </a:tblGrid>
              <a:tr h="87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 sz="1400" u="none" cap="none" strike="noStrike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Компания / Производитель</a:t>
                      </a:r>
                      <a:endParaRPr i="1" sz="1400" u="none" cap="none" strike="noStrike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Твой помощник здоровья</a:t>
                      </a:r>
                      <a:endParaRPr b="1" sz="12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Welltory</a:t>
                      </a:r>
                      <a:endParaRPr b="1" sz="12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Ornament</a:t>
                      </a:r>
                      <a:endParaRPr b="1" sz="12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Germin Connect</a:t>
                      </a:r>
                      <a:endParaRPr b="1" sz="12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solidFill>
                            <a:srgbClr val="466E74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Оценка физиологических показателей</a:t>
                      </a:r>
                      <a:endParaRPr sz="1300" u="none" cap="none" strike="noStrike">
                        <a:solidFill>
                          <a:srgbClr val="466E74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1700" u="none" cap="none" strike="noStrike">
                        <a:solidFill>
                          <a:srgbClr val="6AA84F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b="1" sz="17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solidFill>
                            <a:srgbClr val="466E74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Измерение физической активности</a:t>
                      </a:r>
                      <a:endParaRPr sz="1300" u="none" cap="none" strike="noStrike">
                        <a:solidFill>
                          <a:srgbClr val="466E74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sz="1700" u="none" cap="none" strike="noStrike">
                        <a:solidFill>
                          <a:srgbClr val="FF00FF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b="1" sz="17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solidFill>
                            <a:srgbClr val="466E74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Только через смартфон</a:t>
                      </a:r>
                      <a:endParaRPr sz="1300" u="none" cap="none" strike="noStrike">
                        <a:solidFill>
                          <a:srgbClr val="466E74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solidFill>
                            <a:srgbClr val="466E74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Психологические показатели</a:t>
                      </a:r>
                      <a:endParaRPr sz="1300" u="none" cap="none" strike="noStrike">
                        <a:solidFill>
                          <a:srgbClr val="466E74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b="1" sz="17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b="1" sz="17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b="1" sz="17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solidFill>
                            <a:srgbClr val="466E74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Медицинские показатели</a:t>
                      </a:r>
                      <a:endParaRPr sz="1300" u="none" cap="none" strike="noStrike">
                        <a:solidFill>
                          <a:srgbClr val="466E74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sz="1700" u="none" cap="none" strike="noStrike">
                        <a:solidFill>
                          <a:srgbClr val="FF00FF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1700" u="none" cap="none" strike="noStrike">
                        <a:solidFill>
                          <a:srgbClr val="6AA84F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b="1" sz="17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solidFill>
                            <a:srgbClr val="466E74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Рекомендации для пользователя</a:t>
                      </a:r>
                      <a:endParaRPr sz="1300" u="none" cap="none" strike="noStrike">
                        <a:solidFill>
                          <a:srgbClr val="466E74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</a:t>
                      </a:r>
                      <a:endParaRPr b="1" sz="17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83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solidFill>
                            <a:srgbClr val="466E74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Цена / месяц</a:t>
                      </a:r>
                      <a:endParaRPr sz="1300" u="none" cap="none" strike="noStrike">
                        <a:solidFill>
                          <a:srgbClr val="466E74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299p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725 p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449 (IOS)</a:t>
                      </a:r>
                      <a:endParaRPr b="1" sz="15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199 (Android)</a:t>
                      </a:r>
                      <a:endParaRPr b="1" sz="15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6AA8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бесплатное</a:t>
                      </a:r>
                      <a:endParaRPr b="1" sz="1700" u="none" cap="none" strike="noStrike">
                        <a:solidFill>
                          <a:srgbClr val="6AA8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cxnSp>
        <p:nvCxnSpPr>
          <p:cNvPr id="111" name="Google Shape;111;g29f43b6f597_0_0"/>
          <p:cNvCxnSpPr/>
          <p:nvPr/>
        </p:nvCxnSpPr>
        <p:spPr>
          <a:xfrm>
            <a:off x="78600" y="1050"/>
            <a:ext cx="0" cy="6877800"/>
          </a:xfrm>
          <a:prstGeom prst="straightConnector1">
            <a:avLst/>
          </a:prstGeom>
          <a:noFill/>
          <a:ln cap="flat" cmpd="sng" w="19050">
            <a:solidFill>
              <a:srgbClr val="618B9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f43b6f597_9_6"/>
          <p:cNvSpPr txBox="1"/>
          <p:nvPr>
            <p:ph type="title"/>
          </p:nvPr>
        </p:nvSpPr>
        <p:spPr>
          <a:xfrm>
            <a:off x="323528" y="103345"/>
            <a:ext cx="77385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/>
              <a:t>Анализ рынка (в России)</a:t>
            </a:r>
            <a:endParaRPr/>
          </a:p>
        </p:txBody>
      </p:sp>
      <p:sp>
        <p:nvSpPr>
          <p:cNvPr id="118" name="Google Shape;118;g29f43b6f597_9_6"/>
          <p:cNvSpPr txBox="1"/>
          <p:nvPr>
            <p:ph idx="1" type="body"/>
          </p:nvPr>
        </p:nvSpPr>
        <p:spPr>
          <a:xfrm>
            <a:off x="5590550" y="2199625"/>
            <a:ext cx="32817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b="1" lang="en-US" sz="1900">
                <a:latin typeface="Roboto"/>
                <a:ea typeface="Roboto"/>
                <a:cs typeface="Roboto"/>
                <a:sym typeface="Roboto"/>
              </a:rPr>
              <a:t>7 676 705 400 р./мес.</a:t>
            </a:r>
            <a:endParaRPr b="1"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g29f43b6f597_9_6"/>
          <p:cNvSpPr/>
          <p:nvPr/>
        </p:nvSpPr>
        <p:spPr>
          <a:xfrm>
            <a:off x="323525" y="1327350"/>
            <a:ext cx="4067400" cy="3917100"/>
          </a:xfrm>
          <a:prstGeom prst="ellipse">
            <a:avLst/>
          </a:prstGeom>
          <a:solidFill>
            <a:srgbClr val="CC412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0" name="Google Shape;120;g29f43b6f597_9_6"/>
          <p:cNvSpPr/>
          <p:nvPr/>
        </p:nvSpPr>
        <p:spPr>
          <a:xfrm>
            <a:off x="740975" y="2023350"/>
            <a:ext cx="3232500" cy="32211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1" name="Google Shape;121;g29f43b6f597_9_6"/>
          <p:cNvSpPr/>
          <p:nvPr/>
        </p:nvSpPr>
        <p:spPr>
          <a:xfrm>
            <a:off x="1070225" y="2701050"/>
            <a:ext cx="2574000" cy="2543400"/>
          </a:xfrm>
          <a:prstGeom prst="ellipse">
            <a:avLst/>
          </a:prstGeom>
          <a:solidFill>
            <a:srgbClr val="8E7CC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2" name="Google Shape;122;g29f43b6f597_9_6"/>
          <p:cNvSpPr/>
          <p:nvPr/>
        </p:nvSpPr>
        <p:spPr>
          <a:xfrm>
            <a:off x="1313375" y="3315150"/>
            <a:ext cx="2087700" cy="1929300"/>
          </a:xfrm>
          <a:prstGeom prst="ellipse">
            <a:avLst/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3" name="Google Shape;123;g29f43b6f597_9_6"/>
          <p:cNvSpPr txBox="1"/>
          <p:nvPr/>
        </p:nvSpPr>
        <p:spPr>
          <a:xfrm>
            <a:off x="4657150" y="2204313"/>
            <a:ext cx="1071000" cy="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TAM</a:t>
            </a:r>
            <a:endParaRPr b="1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g29f43b6f597_9_6"/>
          <p:cNvSpPr txBox="1"/>
          <p:nvPr/>
        </p:nvSpPr>
        <p:spPr>
          <a:xfrm>
            <a:off x="4657150" y="2911650"/>
            <a:ext cx="1071000" cy="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</a:t>
            </a:r>
            <a:endParaRPr b="1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g29f43b6f597_9_6"/>
          <p:cNvSpPr txBox="1"/>
          <p:nvPr/>
        </p:nvSpPr>
        <p:spPr>
          <a:xfrm>
            <a:off x="4657150" y="1573038"/>
            <a:ext cx="1071000" cy="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PAM</a:t>
            </a:r>
            <a:endParaRPr b="1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g29f43b6f597_9_6"/>
          <p:cNvSpPr txBox="1"/>
          <p:nvPr/>
        </p:nvSpPr>
        <p:spPr>
          <a:xfrm>
            <a:off x="4657150" y="3623225"/>
            <a:ext cx="1071000" cy="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SOM</a:t>
            </a:r>
            <a:endParaRPr b="1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7" name="Google Shape;127;g29f43b6f597_9_6"/>
          <p:cNvCxnSpPr/>
          <p:nvPr/>
        </p:nvCxnSpPr>
        <p:spPr>
          <a:xfrm>
            <a:off x="2397350" y="1818750"/>
            <a:ext cx="2200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g29f43b6f597_9_6"/>
          <p:cNvCxnSpPr/>
          <p:nvPr/>
        </p:nvCxnSpPr>
        <p:spPr>
          <a:xfrm>
            <a:off x="2456350" y="2463675"/>
            <a:ext cx="2200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" name="Google Shape;129;g29f43b6f597_9_6"/>
          <p:cNvCxnSpPr/>
          <p:nvPr/>
        </p:nvCxnSpPr>
        <p:spPr>
          <a:xfrm>
            <a:off x="2456350" y="3166300"/>
            <a:ext cx="2200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" name="Google Shape;130;g29f43b6f597_9_6"/>
          <p:cNvCxnSpPr/>
          <p:nvPr/>
        </p:nvCxnSpPr>
        <p:spPr>
          <a:xfrm>
            <a:off x="2456350" y="3864675"/>
            <a:ext cx="2200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1" name="Google Shape;131;g29f43b6f597_9_6"/>
          <p:cNvSpPr txBox="1"/>
          <p:nvPr/>
        </p:nvSpPr>
        <p:spPr>
          <a:xfrm rot="-1444700">
            <a:off x="1629392" y="3537206"/>
            <a:ext cx="708114" cy="444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~1%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29f43b6f597_9_6"/>
          <p:cNvSpPr txBox="1"/>
          <p:nvPr/>
        </p:nvSpPr>
        <p:spPr>
          <a:xfrm rot="-1445217">
            <a:off x="1372379" y="2998403"/>
            <a:ext cx="729193" cy="444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47%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29f43b6f597_9_6"/>
          <p:cNvSpPr txBox="1"/>
          <p:nvPr/>
        </p:nvSpPr>
        <p:spPr>
          <a:xfrm rot="-1445217">
            <a:off x="1129229" y="2452103"/>
            <a:ext cx="729193" cy="444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63%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29f43b6f597_9_6"/>
          <p:cNvSpPr txBox="1"/>
          <p:nvPr/>
        </p:nvSpPr>
        <p:spPr>
          <a:xfrm rot="-1445217">
            <a:off x="799979" y="1948178"/>
            <a:ext cx="729193" cy="444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64%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29f43b6f597_9_6"/>
          <p:cNvSpPr txBox="1"/>
          <p:nvPr>
            <p:ph idx="1" type="body"/>
          </p:nvPr>
        </p:nvSpPr>
        <p:spPr>
          <a:xfrm>
            <a:off x="5590550" y="2906950"/>
            <a:ext cx="32817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b="1" lang="en-US" sz="1900">
                <a:latin typeface="Roboto"/>
                <a:ea typeface="Roboto"/>
                <a:cs typeface="Roboto"/>
                <a:sym typeface="Roboto"/>
              </a:rPr>
              <a:t>3 608 051 538 р./мес</a:t>
            </a:r>
            <a:endParaRPr b="1"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g29f43b6f597_9_6"/>
          <p:cNvSpPr txBox="1"/>
          <p:nvPr>
            <p:ph idx="1" type="body"/>
          </p:nvPr>
        </p:nvSpPr>
        <p:spPr>
          <a:xfrm>
            <a:off x="5546275" y="1559400"/>
            <a:ext cx="32817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b="1" lang="en-US" sz="1900">
                <a:latin typeface="Roboto"/>
                <a:ea typeface="Roboto"/>
                <a:cs typeface="Roboto"/>
                <a:sym typeface="Roboto"/>
              </a:rPr>
              <a:t>12 185 246 866 р./мес.</a:t>
            </a:r>
            <a:endParaRPr/>
          </a:p>
        </p:txBody>
      </p:sp>
      <p:sp>
        <p:nvSpPr>
          <p:cNvPr id="137" name="Google Shape;137;g29f43b6f597_9_6"/>
          <p:cNvSpPr txBox="1"/>
          <p:nvPr>
            <p:ph idx="1" type="body"/>
          </p:nvPr>
        </p:nvSpPr>
        <p:spPr>
          <a:xfrm>
            <a:off x="5590550" y="3605325"/>
            <a:ext cx="32817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b="1" lang="en-US" sz="1900">
                <a:latin typeface="Roboto"/>
                <a:ea typeface="Roboto"/>
                <a:cs typeface="Roboto"/>
                <a:sym typeface="Roboto"/>
              </a:rPr>
              <a:t>36 080 629 р./мес</a:t>
            </a:r>
            <a:endParaRPr b="1"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g29f43b6f597_9_6"/>
          <p:cNvSpPr txBox="1"/>
          <p:nvPr/>
        </p:nvSpPr>
        <p:spPr>
          <a:xfrm>
            <a:off x="560050" y="5244450"/>
            <a:ext cx="3890700" cy="14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CC4125"/>
                </a:solidFill>
                <a:latin typeface="Malgun Gothic"/>
                <a:ea typeface="Malgun Gothic"/>
                <a:cs typeface="Malgun Gothic"/>
                <a:sym typeface="Malgun Gothic"/>
              </a:rPr>
              <a:t>—</a:t>
            </a:r>
            <a:r>
              <a:rPr b="0" i="0" lang="en-US" sz="18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  Кто следит за здоровьем</a:t>
            </a:r>
            <a:endParaRPr b="0" i="0" sz="18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93C47D"/>
                </a:solidFill>
                <a:latin typeface="Malgun Gothic"/>
                <a:ea typeface="Malgun Gothic"/>
                <a:cs typeface="Malgun Gothic"/>
                <a:sym typeface="Malgun Gothic"/>
              </a:rPr>
              <a:t>—</a:t>
            </a:r>
            <a:r>
              <a:rPr b="0" i="0" lang="en-US" sz="2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b="0" i="0" lang="en-US" sz="18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Кто использует для этого приложения</a:t>
            </a:r>
            <a:endParaRPr b="0" i="0" sz="29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9" name="Google Shape;139;g29f43b6f597_9_6"/>
          <p:cNvSpPr txBox="1"/>
          <p:nvPr/>
        </p:nvSpPr>
        <p:spPr>
          <a:xfrm>
            <a:off x="4657150" y="4571550"/>
            <a:ext cx="4234800" cy="21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none" cap="none" strike="noStrike">
                <a:solidFill>
                  <a:srgbClr val="674EA7"/>
                </a:solidFill>
                <a:latin typeface="Malgun Gothic"/>
                <a:ea typeface="Malgun Gothic"/>
                <a:cs typeface="Malgun Gothic"/>
                <a:sym typeface="Malgun Gothic"/>
              </a:rPr>
              <a:t>—</a:t>
            </a:r>
            <a:r>
              <a:rPr b="0" i="0" lang="en-US" sz="2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b="0" i="0" lang="en-US" sz="18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Кто пользуется приложениями постоянно</a:t>
            </a:r>
            <a:endParaRPr b="0" i="0" sz="18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none" cap="none" strike="noStrike">
                <a:solidFill>
                  <a:srgbClr val="E69138"/>
                </a:solidFill>
                <a:latin typeface="Malgun Gothic"/>
                <a:ea typeface="Malgun Gothic"/>
                <a:cs typeface="Malgun Gothic"/>
                <a:sym typeface="Malgun Gothic"/>
              </a:rPr>
              <a:t>—</a:t>
            </a:r>
            <a:r>
              <a:rPr b="0" i="0" lang="en-US" sz="2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b="0" i="0" lang="en-US" sz="18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Потенциально достижимый рынок среди приложений для контроля здоровья к 2026 г.</a:t>
            </a:r>
            <a:endParaRPr b="0" i="0" sz="29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a112470a66_0_6"/>
          <p:cNvSpPr txBox="1"/>
          <p:nvPr>
            <p:ph type="title"/>
          </p:nvPr>
        </p:nvSpPr>
        <p:spPr>
          <a:xfrm>
            <a:off x="323528" y="103345"/>
            <a:ext cx="77385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/>
              <a:t>План на 3 года</a:t>
            </a:r>
            <a:endParaRPr/>
          </a:p>
        </p:txBody>
      </p:sp>
      <p:sp>
        <p:nvSpPr>
          <p:cNvPr id="146" name="Google Shape;146;g2a112470a66_0_6"/>
          <p:cNvSpPr txBox="1"/>
          <p:nvPr>
            <p:ph idx="1" type="body"/>
          </p:nvPr>
        </p:nvSpPr>
        <p:spPr>
          <a:xfrm>
            <a:off x="127725" y="2761950"/>
            <a:ext cx="3153900" cy="3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MVP для сегмента В2С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Выход на первые продажи в 2024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Привлечение инвестиций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Старт рекламы продукта на спортивных мероприятиях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7" name="Google Shape;147;g2a112470a66_0_6"/>
          <p:cNvSpPr txBox="1"/>
          <p:nvPr>
            <p:ph idx="1" type="body"/>
          </p:nvPr>
        </p:nvSpPr>
        <p:spPr>
          <a:xfrm>
            <a:off x="3098550" y="2761950"/>
            <a:ext cx="3336900" cy="3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Доработка продукта, исправление ошибок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Масштабирование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Расширение области рекламы продукта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Разработка и тестирование В2В продукта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8" name="Google Shape;148;g2a112470a66_0_6"/>
          <p:cNvSpPr txBox="1"/>
          <p:nvPr>
            <p:ph idx="1" type="body"/>
          </p:nvPr>
        </p:nvSpPr>
        <p:spPr>
          <a:xfrm>
            <a:off x="6147175" y="2761950"/>
            <a:ext cx="2673300" cy="3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Интеграция для B2B</a:t>
            </a:r>
            <a:endParaRPr i="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0" lang="en-US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Достижения рынка SOM</a:t>
            </a:r>
            <a:endParaRPr/>
          </a:p>
        </p:txBody>
      </p:sp>
      <p:sp>
        <p:nvSpPr>
          <p:cNvPr id="149" name="Google Shape;149;g2a112470a66_0_6"/>
          <p:cNvSpPr/>
          <p:nvPr/>
        </p:nvSpPr>
        <p:spPr>
          <a:xfrm>
            <a:off x="402850" y="1833500"/>
            <a:ext cx="2810100" cy="530700"/>
          </a:xfrm>
          <a:prstGeom prst="homePlate">
            <a:avLst>
              <a:gd fmla="val 50000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0" name="Google Shape;150;g2a112470a66_0_6"/>
          <p:cNvSpPr/>
          <p:nvPr/>
        </p:nvSpPr>
        <p:spPr>
          <a:xfrm>
            <a:off x="3309013" y="1838450"/>
            <a:ext cx="2673300" cy="520800"/>
          </a:xfrm>
          <a:prstGeom prst="chevron">
            <a:avLst>
              <a:gd fmla="val 50000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1" name="Google Shape;151;g2a112470a66_0_6"/>
          <p:cNvSpPr/>
          <p:nvPr/>
        </p:nvSpPr>
        <p:spPr>
          <a:xfrm>
            <a:off x="6147200" y="1838450"/>
            <a:ext cx="2673300" cy="520800"/>
          </a:xfrm>
          <a:prstGeom prst="chevron">
            <a:avLst>
              <a:gd fmla="val 50000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2" name="Google Shape;152;g2a112470a66_0_6"/>
          <p:cNvSpPr txBox="1"/>
          <p:nvPr/>
        </p:nvSpPr>
        <p:spPr>
          <a:xfrm>
            <a:off x="810600" y="1833500"/>
            <a:ext cx="18570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2024</a:t>
            </a:r>
            <a:endParaRPr b="0" i="0" sz="25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53" name="Google Shape;153;g2a112470a66_0_6"/>
          <p:cNvSpPr txBox="1"/>
          <p:nvPr/>
        </p:nvSpPr>
        <p:spPr>
          <a:xfrm>
            <a:off x="3643488" y="1838450"/>
            <a:ext cx="18570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5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2025</a:t>
            </a:r>
            <a:endParaRPr b="0" i="0" sz="25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54" name="Google Shape;154;g2a112470a66_0_6"/>
          <p:cNvSpPr txBox="1"/>
          <p:nvPr/>
        </p:nvSpPr>
        <p:spPr>
          <a:xfrm>
            <a:off x="6555313" y="1838450"/>
            <a:ext cx="18570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2026</a:t>
            </a:r>
            <a:endParaRPr b="0" i="0" sz="25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155" name="Google Shape;155;g2a112470a66_0_6"/>
          <p:cNvCxnSpPr/>
          <p:nvPr/>
        </p:nvCxnSpPr>
        <p:spPr>
          <a:xfrm>
            <a:off x="78600" y="1050"/>
            <a:ext cx="0" cy="6877800"/>
          </a:xfrm>
          <a:prstGeom prst="straightConnector1">
            <a:avLst/>
          </a:prstGeom>
          <a:noFill/>
          <a:ln cap="flat" cmpd="sng" w="19050">
            <a:solidFill>
              <a:srgbClr val="618B9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2a1a254969f_0_0"/>
          <p:cNvPicPr preferRelativeResize="0"/>
          <p:nvPr/>
        </p:nvPicPr>
        <p:blipFill rotWithShape="1">
          <a:blip r:embed="rId3">
            <a:alphaModFix/>
          </a:blip>
          <a:srcRect b="0" l="0" r="2027" t="0"/>
          <a:stretch/>
        </p:blipFill>
        <p:spPr>
          <a:xfrm rot="-5400000">
            <a:off x="4907837" y="264837"/>
            <a:ext cx="4501000" cy="39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2a1a254969f_0_0"/>
          <p:cNvSpPr txBox="1"/>
          <p:nvPr/>
        </p:nvSpPr>
        <p:spPr>
          <a:xfrm>
            <a:off x="5172675" y="114300"/>
            <a:ext cx="3905700" cy="6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– 5 человек * 120 000 р./мес. = 600 000 команда р./мес. команда программистов</a:t>
            </a:r>
            <a:endParaRPr b="0" i="0" sz="20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– Реклама (</a:t>
            </a:r>
            <a:r>
              <a:rPr b="0" i="0" lang="en-US" sz="19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Яндекс, ВК, Telegram, спорт-залы, спортпит</a:t>
            </a:r>
            <a:r>
              <a:rPr b="0" i="0" lang="en-US" sz="20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) = 1 012 524 р./мес.</a:t>
            </a:r>
            <a:endParaRPr b="0" i="0" sz="20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– оплата софта – 100 000 р./мес.</a:t>
            </a:r>
            <a:endParaRPr b="0" i="0" sz="20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– специалист-психодиагност – 70 000 р./мес.</a:t>
            </a:r>
            <a:endParaRPr b="0" i="0" sz="20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sng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Расходы</a:t>
            </a:r>
            <a:endParaRPr b="1" i="0" sz="2500" u="sng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98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1 712 534 р./мес.</a:t>
            </a:r>
            <a:endParaRPr b="0" i="0" sz="2400" u="none" cap="none" strike="noStrike">
              <a:solidFill>
                <a:srgbClr val="98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sng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500" u="sng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Прибыль</a:t>
            </a:r>
            <a:endParaRPr b="1" i="0" sz="2500" u="sng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rgbClr val="98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40 646 806 р./мес.</a:t>
            </a:r>
            <a:endParaRPr b="0" i="0" sz="2800" u="none" cap="none" strike="noStrike">
              <a:solidFill>
                <a:srgbClr val="98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g2a1a254969f_0_0"/>
          <p:cNvSpPr/>
          <p:nvPr/>
        </p:nvSpPr>
        <p:spPr>
          <a:xfrm rot="-1364041">
            <a:off x="2000435" y="930532"/>
            <a:ext cx="1748980" cy="1616033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4" name="Google Shape;164;g2a1a254969f_0_0"/>
          <p:cNvSpPr/>
          <p:nvPr/>
        </p:nvSpPr>
        <p:spPr>
          <a:xfrm rot="-315410">
            <a:off x="2839497" y="2270679"/>
            <a:ext cx="972490" cy="353687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5" name="Google Shape;165;g2a1a254969f_0_0"/>
          <p:cNvSpPr/>
          <p:nvPr/>
        </p:nvSpPr>
        <p:spPr>
          <a:xfrm rot="1717151">
            <a:off x="3168547" y="2472657"/>
            <a:ext cx="314414" cy="228891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6" name="Google Shape;166;g2a1a254969f_0_0"/>
          <p:cNvSpPr txBox="1"/>
          <p:nvPr/>
        </p:nvSpPr>
        <p:spPr>
          <a:xfrm>
            <a:off x="1748900" y="1307825"/>
            <a:ext cx="2308800" cy="10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Запрос к инвестору</a:t>
            </a:r>
            <a:endParaRPr b="0" i="0" sz="2500" u="none" cap="none" strike="noStrike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67" name="Google Shape;167;g2a1a254969f_0_0"/>
          <p:cNvSpPr txBox="1"/>
          <p:nvPr/>
        </p:nvSpPr>
        <p:spPr>
          <a:xfrm>
            <a:off x="874450" y="4894025"/>
            <a:ext cx="42051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sng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Прибыль инвестора </a:t>
            </a:r>
            <a:endParaRPr b="1" i="0" sz="2500" u="sng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(50% от общей суммы доходов):</a:t>
            </a:r>
            <a:endParaRPr b="1" i="0" sz="2500" u="sng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98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20 323 403 р./мес.</a:t>
            </a:r>
            <a:r>
              <a:rPr b="1" i="0" lang="en-US" sz="2500" u="sng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0" sz="2500" u="sng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2010-02-01T08:03:16Z</dcterms:created>
  <dc:creator>Slide Members by HS.SEO _x000d_
회사 : YESFORM Co.,Ltd.</dc:creator>
</cp:coreProperties>
</file>