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</p:sldIdLst>
  <p:sldSz cx="9144000" cy="5143500" type="screen16x9"/>
  <p:notesSz cx="6858000" cy="9144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Raleway SemiBold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5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fif"/><Relationship Id="rId5" Type="http://schemas.openxmlformats.org/officeDocument/2006/relationships/image" Target="../media/image14.png"/><Relationship Id="rId4" Type="http://schemas.openxmlformats.org/officeDocument/2006/relationships/image" Target="../media/image13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57667" y="1425925"/>
            <a:ext cx="4655700" cy="16157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dirty="0">
                <a:solidFill>
                  <a:schemeClr val="dk1"/>
                </a:solidFill>
              </a:rPr>
              <a:t>Спрей для предотвращения симптомов аллергии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70698" y="1556102"/>
            <a:ext cx="6995533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38200" lvl="0" indent="-228600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 развитием технологий и промышленности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количество аллергенов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окружающей среде значительно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возросло.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Это приводит к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увеличению числа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людей, страдающих </a:t>
            </a:r>
            <a:r>
              <a:rPr 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 аллергии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b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38200" lvl="0" indent="-228600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Современная жизнь характеризуется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быстрым темпом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 изменением условий жизни. Люди часто сталкиваются с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новыми продуктами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материалами и технологиями, которые могут вызывать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аллергические реакции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b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38200" lvl="0" indent="-228600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Загрязнение воздуха, воды и почвы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приводит к развитию аллергических реакций у некоторых людей.</a:t>
            </a: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412924" y="25338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1338948" y="885878"/>
            <a:ext cx="6149546" cy="240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just">
              <a:buClr>
                <a:schemeClr val="dk1"/>
              </a:buClr>
            </a:pPr>
            <a:r>
              <a:rPr lang="ru-RU" sz="1600" dirty="0" smtClean="0">
                <a:solidFill>
                  <a:srgbClr val="132C40"/>
                </a:solidFill>
              </a:rPr>
              <a:t>люди </a:t>
            </a:r>
            <a:r>
              <a:rPr lang="ru-RU" sz="1600" dirty="0">
                <a:solidFill>
                  <a:srgbClr val="132C40"/>
                </a:solidFill>
              </a:rPr>
              <a:t>с хронической или сезонной аллергией,</a:t>
            </a:r>
          </a:p>
          <a:p>
            <a:pPr marL="406400" lvl="0" indent="-266700" algn="just">
              <a:buClr>
                <a:schemeClr val="dk1"/>
              </a:buClr>
            </a:pPr>
            <a:r>
              <a:rPr lang="ru-RU" sz="1600" dirty="0" smtClean="0">
                <a:solidFill>
                  <a:srgbClr val="132C40"/>
                </a:solidFill>
              </a:rPr>
              <a:t>люди </a:t>
            </a:r>
            <a:r>
              <a:rPr lang="ru-RU" sz="1600" dirty="0">
                <a:solidFill>
                  <a:srgbClr val="132C40"/>
                </a:solidFill>
              </a:rPr>
              <a:t>с повышенной чувствительностью к определенным веществам или продуктам, которые хотят избежать неприятных последствий при случайном контакте с ними,</a:t>
            </a:r>
          </a:p>
          <a:p>
            <a:pPr marL="406400" lvl="0" indent="-266700" algn="just">
              <a:buClr>
                <a:schemeClr val="dk1"/>
              </a:buClr>
            </a:pPr>
            <a:r>
              <a:rPr lang="ru-RU" sz="1600" dirty="0" smtClean="0">
                <a:solidFill>
                  <a:srgbClr val="132C40"/>
                </a:solidFill>
              </a:rPr>
              <a:t>люди</a:t>
            </a:r>
            <a:r>
              <a:rPr lang="ru-RU" sz="1600" dirty="0">
                <a:solidFill>
                  <a:srgbClr val="132C40"/>
                </a:solidFill>
              </a:rPr>
              <a:t>, ведущие активный образ жизни, которые подвергаются различным воздействиям окружающей среды и хотят защитить свое здоровье и комфорт.</a:t>
            </a:r>
            <a:endParaRPr lang="ru-RU" sz="16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651048" y="106068"/>
            <a:ext cx="687900" cy="726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024" y="184240"/>
            <a:ext cx="539947" cy="57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740230-97C8-2AF1-1A0F-5319BFF96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718" y="3449700"/>
            <a:ext cx="2261787" cy="16938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F598FB-7DA5-C83D-472D-5825E9290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5691" y="3449700"/>
            <a:ext cx="2104963" cy="1693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20F934-ED87-87B3-E092-C591151670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373" y="3449700"/>
            <a:ext cx="2380269" cy="1693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44717" y="248282"/>
            <a:ext cx="2402714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300683" y="1207128"/>
            <a:ext cx="6107014" cy="4081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Временные и денежные затраты на выявление и лечение аллергических реакций. Покупатель сталкивается с необходимостью посещать врачей, проходить анализы, покупать дорогостоящие лекарства и средства от аллергии, которые могут иметь побочные эффекты и не всегда быть эффективными. Покупатель теряет время и деньги, а также испытывает дискомфорт и страдает от снижения качества жизни.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Тяжелая форма аллергических реакций: отек </a:t>
            </a:r>
            <a:r>
              <a:rPr lang="ru-RU" dirty="0" err="1">
                <a:solidFill>
                  <a:srgbClr val="132C40"/>
                </a:solidFill>
              </a:rPr>
              <a:t>Квинке</a:t>
            </a:r>
            <a:r>
              <a:rPr lang="ru-RU" dirty="0">
                <a:solidFill>
                  <a:srgbClr val="132C40"/>
                </a:solidFill>
              </a:rPr>
              <a:t>, анафилактический шок. Покупатель рискует столкнуться с опасными для жизни осложнениями аллергии, которые могут возникнуть при контакте с сильными аллергенами или при перекрестной реакции. 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Последствия аллергических реакций: бронхиальная астма, кожные заболевания. Покупатель может страдать от хронических заболеваний, связанных с аллергией, которые ухудшают его здоровье и ограничивают его возможности.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7" y="174305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94" y="248282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D5AC54-9828-892C-CAE8-32ADB308F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706" y="169578"/>
            <a:ext cx="2593553" cy="1729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18621" y="32573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313581" y="1359205"/>
            <a:ext cx="7993200" cy="181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>
                <a:solidFill>
                  <a:srgbClr val="132C40"/>
                </a:solidFill>
              </a:rPr>
              <a:t>Удобная форма спрея</a:t>
            </a:r>
            <a:r>
              <a:rPr lang="ru-RU" dirty="0">
                <a:solidFill>
                  <a:srgbClr val="132C40"/>
                </a:solidFill>
              </a:rPr>
              <a:t>, действующие вещества –  </a:t>
            </a:r>
            <a:r>
              <a:rPr lang="ru-RU" b="1" dirty="0">
                <a:solidFill>
                  <a:srgbClr val="132C40"/>
                </a:solidFill>
              </a:rPr>
              <a:t>мелкодисперсная целлюлоза и кремния диоксид коллоидный</a:t>
            </a:r>
            <a:r>
              <a:rPr lang="ru-RU" dirty="0">
                <a:solidFill>
                  <a:srgbClr val="132C40"/>
                </a:solidFill>
              </a:rPr>
              <a:t>, которые формируют гелеобразную пленку и выступают фильтром, предотвращая контакт слизистой полости носа </a:t>
            </a:r>
            <a:br>
              <a:rPr lang="ru-RU" dirty="0">
                <a:solidFill>
                  <a:srgbClr val="132C40"/>
                </a:solidFill>
              </a:rPr>
            </a:br>
            <a:r>
              <a:rPr lang="ru-RU" b="1" dirty="0">
                <a:solidFill>
                  <a:srgbClr val="132C40"/>
                </a:solidFill>
              </a:rPr>
              <a:t>с аэроаллергенами и </a:t>
            </a:r>
            <a:r>
              <a:rPr lang="ru-RU" b="1" dirty="0" err="1">
                <a:solidFill>
                  <a:srgbClr val="132C40"/>
                </a:solidFill>
              </a:rPr>
              <a:t>поллютантами</a:t>
            </a:r>
            <a:r>
              <a:rPr lang="ru-RU" dirty="0">
                <a:solidFill>
                  <a:srgbClr val="132C40"/>
                </a:solidFill>
              </a:rPr>
              <a:t>: пыльца растений; бытовые аллергии; грибковые аллергены; эпидермальные аллергены животных и птиц; аллергены тараканов и других насекомых; химические вещества; другие вдыхаемые носом микрочастицы.</a:t>
            </a:r>
            <a:br>
              <a:rPr lang="ru-RU" dirty="0">
                <a:solidFill>
                  <a:srgbClr val="132C40"/>
                </a:solidFill>
              </a:rPr>
            </a:br>
            <a:endParaRPr lang="ru-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Способствует предотвращению появления симптомов аллергии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251813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32573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F0F8A5-1385-9535-B91E-51D733E2578B}"/>
              </a:ext>
            </a:extLst>
          </p:cNvPr>
          <p:cNvSpPr txBox="1"/>
          <p:nvPr/>
        </p:nvSpPr>
        <p:spPr>
          <a:xfrm>
            <a:off x="401716" y="1020651"/>
            <a:ext cx="5736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32C40"/>
                </a:solidFill>
                <a:latin typeface="Raleway"/>
                <a:sym typeface="Raleway"/>
              </a:rPr>
              <a:t>Спрей для предотвращения симптомов аллергии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AC51486-1A30-6C96-3047-CA3F9E761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696" y="3280147"/>
            <a:ext cx="3331480" cy="187395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AC51486-1A30-6C96-3047-CA3F9E761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208" y="3280146"/>
            <a:ext cx="3331480" cy="187395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C51486-1A30-6C96-3047-CA3F9E761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87" y="3280146"/>
            <a:ext cx="3331480" cy="18739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42514" y="179475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520531-1874-1BEF-C386-BADD551A3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43" y="1220775"/>
            <a:ext cx="4146985" cy="3086975"/>
          </a:xfrm>
          <a:prstGeom prst="rect">
            <a:avLst/>
          </a:prstGeom>
        </p:spPr>
      </p:pic>
      <p:sp>
        <p:nvSpPr>
          <p:cNvPr id="8" name="Google Shape;172;p29"/>
          <p:cNvSpPr txBox="1">
            <a:spLocks noGrp="1"/>
          </p:cNvSpPr>
          <p:nvPr>
            <p:ph type="body" idx="1"/>
          </p:nvPr>
        </p:nvSpPr>
        <p:spPr>
          <a:xfrm>
            <a:off x="302565" y="1617023"/>
            <a:ext cx="3839779" cy="245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52400" indent="0">
              <a:buNone/>
            </a:pPr>
            <a:r>
              <a:rPr lang="ru-RU" b="1" dirty="0" smtClean="0"/>
              <a:t>Преимущества </a:t>
            </a:r>
            <a:r>
              <a:rPr lang="ru-RU" b="1" dirty="0"/>
              <a:t>продукта</a:t>
            </a:r>
            <a:r>
              <a:rPr lang="ru-RU" b="1" dirty="0" smtClean="0"/>
              <a:t>:</a:t>
            </a:r>
          </a:p>
          <a:p>
            <a:pPr marL="152400" indent="0">
              <a:buNone/>
            </a:pPr>
            <a:endParaRPr lang="ru-RU" dirty="0"/>
          </a:p>
          <a:p>
            <a:r>
              <a:rPr lang="ru-RU" dirty="0" smtClean="0"/>
              <a:t>Отечественный аналог</a:t>
            </a:r>
          </a:p>
          <a:p>
            <a:endParaRPr lang="ru-RU" dirty="0"/>
          </a:p>
          <a:p>
            <a:r>
              <a:rPr lang="ru-RU" dirty="0" smtClean="0"/>
              <a:t>Не </a:t>
            </a:r>
            <a:r>
              <a:rPr lang="ru-RU" dirty="0"/>
              <a:t>имеет побочны действий, не имеет </a:t>
            </a:r>
            <a:r>
              <a:rPr lang="ru-RU" dirty="0" smtClean="0"/>
              <a:t>противопоказаний</a:t>
            </a:r>
          </a:p>
          <a:p>
            <a:endParaRPr lang="ru-RU" dirty="0"/>
          </a:p>
          <a:p>
            <a:r>
              <a:rPr lang="ru-RU" dirty="0" smtClean="0"/>
              <a:t>Оказывает </a:t>
            </a:r>
            <a:r>
              <a:rPr lang="ru-RU" dirty="0"/>
              <a:t>быстрое и эффективное действие при аллергических </a:t>
            </a:r>
            <a:r>
              <a:rPr lang="ru-RU" dirty="0" smtClean="0"/>
              <a:t>реакциях</a:t>
            </a:r>
          </a:p>
          <a:p>
            <a:endParaRPr lang="ru-RU" dirty="0"/>
          </a:p>
          <a:p>
            <a:r>
              <a:rPr lang="ru-RU" dirty="0" smtClean="0"/>
              <a:t>Низкая </a:t>
            </a:r>
            <a:r>
              <a:rPr lang="ru-RU" dirty="0"/>
              <a:t>стоимость</a:t>
            </a:r>
            <a:endParaRPr lang="ru-RU" dirty="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95676" y="454042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95675" y="441779"/>
            <a:ext cx="1718716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319388" y="1195355"/>
            <a:ext cx="2882431" cy="26776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800" dirty="0"/>
              <a:t>Мы работаем на рынке </a:t>
            </a:r>
            <a:r>
              <a:rPr lang="ru" sz="1800" b="1" dirty="0"/>
              <a:t>B2C</a:t>
            </a:r>
            <a:r>
              <a:rPr lang="ru" sz="1800" dirty="0"/>
              <a:t/>
            </a:r>
            <a:br>
              <a:rPr lang="ru" sz="1800" dirty="0"/>
            </a:br>
            <a:endParaRPr sz="18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800" b="1" dirty="0"/>
              <a:t>TAM</a:t>
            </a:r>
            <a:r>
              <a:rPr lang="en-US" sz="1800" dirty="0"/>
              <a:t> – 18 </a:t>
            </a:r>
            <a:r>
              <a:rPr lang="ru-RU" sz="1800" dirty="0"/>
              <a:t>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800" b="1" dirty="0"/>
              <a:t>SAM</a:t>
            </a:r>
            <a:r>
              <a:rPr lang="en-US" sz="1800" dirty="0"/>
              <a:t> – 5 </a:t>
            </a:r>
            <a:r>
              <a:rPr lang="ru-RU" sz="1800" dirty="0"/>
              <a:t>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800" b="1" dirty="0"/>
              <a:t>SOM</a:t>
            </a:r>
            <a:r>
              <a:rPr lang="en-US" sz="1800" dirty="0"/>
              <a:t> – 650 </a:t>
            </a:r>
            <a:r>
              <a:rPr lang="ru-RU" sz="1800" dirty="0"/>
              <a:t>млн руб.</a:t>
            </a: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01819" y="1195355"/>
            <a:ext cx="5586248" cy="303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предполагаем, что для реализации проекта необходимо привлечь 5-10 миллионов рублей в виде заемных средств на срок 5 лет под 13% годовых. </a:t>
            </a:r>
          </a:p>
          <a:p>
            <a:pPr algn="r">
              <a:lnSpc>
                <a:spcPct val="115000"/>
              </a:lnSpc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Стоимость продукта будет варьироваться от </a:t>
            </a:r>
            <a:r>
              <a:rPr lang="ru-RU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170 до 199 </a:t>
            </a:r>
            <a:r>
              <a:rPr lang="ru-RU" b="1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руб.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 средство. </a:t>
            </a:r>
          </a:p>
          <a:p>
            <a:pPr algn="r">
              <a:lnSpc>
                <a:spcPct val="115000"/>
              </a:lnSpc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Предположим, что объем продаж продукта в первый год составит 100 тысяч штук, а в последующие годы будет увеличиваться на 10% ежегодно.</a:t>
            </a:r>
          </a:p>
          <a:p>
            <a:pPr algn="r">
              <a:lnSpc>
                <a:spcPct val="115000"/>
              </a:lnSpc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Исходя из данных и предположений, мы можем рассчитать финансовые параметры бизнес-проекта:</a:t>
            </a:r>
          </a:p>
          <a:p>
            <a:pPr algn="r">
              <a:lnSpc>
                <a:spcPct val="115000"/>
              </a:lnSpc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-срок окупаемости проекта составит около 2,2 года;</a:t>
            </a:r>
          </a:p>
          <a:p>
            <a:pPr algn="r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внутренняя норма доходности проекта около 15%.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548630" y="205834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2"/>
          <p:cNvSpPr txBox="1"/>
          <p:nvPr/>
        </p:nvSpPr>
        <p:spPr>
          <a:xfrm>
            <a:off x="518798" y="1006234"/>
            <a:ext cx="2606965" cy="191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-RU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Назаваль</a:t>
            </a: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-RU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Аквамарис</a:t>
            </a: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эктоин</a:t>
            </a:r>
            <a:r>
              <a:rPr lang="ru-RU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-RU" b="1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Авамис</a:t>
            </a:r>
            <a:r>
              <a:rPr lang="ru-RU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-RU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Назонекс</a:t>
            </a:r>
            <a:r>
              <a:rPr lang="ru-RU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-RU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Аллергодил</a:t>
            </a:r>
            <a:r>
              <a:rPr lang="ru-RU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-RU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КромоГЕКСАЛ</a:t>
            </a:r>
            <a:r>
              <a:rPr lang="ru-RU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-RU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Ринитол</a:t>
            </a:r>
            <a:r>
              <a:rPr lang="ru-RU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548630" y="136834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авая фигурная скобка 1">
            <a:extLst>
              <a:ext uri="{FF2B5EF4-FFF2-40B4-BE49-F238E27FC236}">
                <a16:creationId xmlns:a16="http://schemas.microsoft.com/office/drawing/2014/main" id="{FB757404-4213-B939-8E2F-1036FDFAA4DB}"/>
              </a:ext>
            </a:extLst>
          </p:cNvPr>
          <p:cNvSpPr/>
          <p:nvPr/>
        </p:nvSpPr>
        <p:spPr>
          <a:xfrm>
            <a:off x="3157537" y="1006235"/>
            <a:ext cx="276391" cy="1913236"/>
          </a:xfrm>
          <a:prstGeom prst="rightBrac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Google Shape;211;p32">
            <a:extLst>
              <a:ext uri="{FF2B5EF4-FFF2-40B4-BE49-F238E27FC236}">
                <a16:creationId xmlns:a16="http://schemas.microsoft.com/office/drawing/2014/main" id="{C904496E-8EE3-9372-330E-7E6C43362A1D}"/>
              </a:ext>
            </a:extLst>
          </p:cNvPr>
          <p:cNvSpPr txBox="1"/>
          <p:nvPr/>
        </p:nvSpPr>
        <p:spPr>
          <a:xfrm>
            <a:off x="3433984" y="1268227"/>
            <a:ext cx="2764465" cy="432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европейские разработки</a:t>
            </a:r>
            <a:endParaRPr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A79214-5853-C261-4998-BB1516CE5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237" y="2088579"/>
            <a:ext cx="2969989" cy="27361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A849AF-3EFD-FA4E-1878-00DC88CE0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725" y="1926385"/>
            <a:ext cx="2222205" cy="29629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300874" y="1980065"/>
            <a:ext cx="3345709" cy="21236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/>
              <a:t>стоимость продукта – </a:t>
            </a:r>
            <a:r>
              <a:rPr lang="ru-RU" sz="1400" b="1" dirty="0"/>
              <a:t>199 руб.</a:t>
            </a:r>
            <a:br>
              <a:rPr lang="ru-RU" sz="1400" b="1" dirty="0"/>
            </a:br>
            <a:endParaRPr lang="ru-RU" sz="1400" b="1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/>
              <a:t>объем – </a:t>
            </a:r>
            <a:r>
              <a:rPr lang="ru-RU" sz="1400" b="1" dirty="0"/>
              <a:t>15мл</a:t>
            </a:r>
            <a:br>
              <a:rPr lang="ru-RU" sz="1400" b="1" dirty="0"/>
            </a:br>
            <a:endParaRPr lang="ru-RU" sz="1400" b="1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/>
              <a:t>продажа через </a:t>
            </a:r>
            <a:r>
              <a:rPr lang="ru-RU" sz="1400" b="1" dirty="0"/>
              <a:t>аптеки, маркетплейсы</a:t>
            </a:r>
            <a:endParaRPr sz="1400" b="1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3849" y="1871004"/>
            <a:ext cx="4572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Каналы сбыта продукта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</a:p>
          <a:p>
            <a:pPr algn="ctr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-интернет-маркетинг;</a:t>
            </a:r>
          </a:p>
          <a:p>
            <a:pPr algn="ctr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-офлайн-маркетинг;</a:t>
            </a:r>
          </a:p>
          <a:p>
            <a:pPr algn="ctr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-продажа через аптеки или специализированные магазины;</a:t>
            </a:r>
          </a:p>
          <a:p>
            <a:pPr algn="ctr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-участие в выставках или конференциях.</a:t>
            </a:r>
          </a:p>
          <a:p>
            <a:pPr algn="ctr"/>
            <a:endParaRPr lang="ru-RU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/>
            <a:r>
              <a:rPr lang="ru-RU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Каналы </a:t>
            </a:r>
            <a:r>
              <a:rPr lang="ru-RU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продвижения продукта:</a:t>
            </a:r>
          </a:p>
          <a:p>
            <a:pPr algn="ctr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-SEO (поисковая оптимизация сайта);</a:t>
            </a:r>
          </a:p>
          <a:p>
            <a:pPr algn="ctr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-PR-кампания (рассылки);</a:t>
            </a:r>
          </a:p>
          <a:p>
            <a:pPr algn="ctr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-реклама в средствах массовой информации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42641" y="651050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D14587-FD2F-36C0-8B57-9DBB2447B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60" y="1923776"/>
            <a:ext cx="4165368" cy="27746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Google Shape;236;p34">
            <a:extLst>
              <a:ext uri="{FF2B5EF4-FFF2-40B4-BE49-F238E27FC236}">
                <a16:creationId xmlns:a16="http://schemas.microsoft.com/office/drawing/2014/main" id="{91B2769F-F759-CF2C-4FD1-61A95AD5B919}"/>
              </a:ext>
            </a:extLst>
          </p:cNvPr>
          <p:cNvSpPr txBox="1">
            <a:spLocks/>
          </p:cNvSpPr>
          <p:nvPr/>
        </p:nvSpPr>
        <p:spPr>
          <a:xfrm>
            <a:off x="4690560" y="2135512"/>
            <a:ext cx="3196856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ctr"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ea typeface="Arial"/>
                <a:cs typeface="Arial"/>
                <a:sym typeface="Arial"/>
              </a:rPr>
              <a:t>набор команды проекта</a:t>
            </a:r>
            <a:endParaRPr lang="ru-RU" dirty="0"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" name="Google Shape;236;p34">
            <a:extLst>
              <a:ext uri="{FF2B5EF4-FFF2-40B4-BE49-F238E27FC236}">
                <a16:creationId xmlns:a16="http://schemas.microsoft.com/office/drawing/2014/main" id="{1E770FE3-F180-731B-8449-0DF2298A6DB2}"/>
              </a:ext>
            </a:extLst>
          </p:cNvPr>
          <p:cNvSpPr txBox="1">
            <a:spLocks/>
          </p:cNvSpPr>
          <p:nvPr/>
        </p:nvSpPr>
        <p:spPr>
          <a:xfrm>
            <a:off x="3961138" y="1526775"/>
            <a:ext cx="46557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Arial"/>
                <a:cs typeface="Arial"/>
                <a:sym typeface="Arial"/>
              </a:rPr>
              <a:t>проведен проблемный опрос 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Arial"/>
                <a:cs typeface="Arial"/>
                <a:sym typeface="Arial"/>
              </a:rPr>
              <a:t>(10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Arial"/>
                <a:cs typeface="Arial"/>
                <a:sym typeface="Arial"/>
              </a:rPr>
              <a:t>фармацевтов и 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Arial"/>
                <a:cs typeface="Arial"/>
                <a:sym typeface="Arial"/>
              </a:rPr>
              <a:t>5 провизоров)</a:t>
            </a:r>
            <a:endParaRPr lang="ru-RU" sz="1200" b="0" i="0" u="none" strike="noStrike" cap="none" dirty="0">
              <a:solidFill>
                <a:schemeClr val="dk2"/>
              </a:solidFill>
              <a:latin typeface="Raleway"/>
              <a:ea typeface="Raleway SemiBold"/>
              <a:cs typeface="Arial"/>
              <a:sym typeface="Raleway SemiBold"/>
            </a:endParaRPr>
          </a:p>
        </p:txBody>
      </p:sp>
      <p:sp>
        <p:nvSpPr>
          <p:cNvPr id="12" name="Google Shape;236;p34">
            <a:extLst>
              <a:ext uri="{FF2B5EF4-FFF2-40B4-BE49-F238E27FC236}">
                <a16:creationId xmlns:a16="http://schemas.microsoft.com/office/drawing/2014/main" id="{91B2769F-F759-CF2C-4FD1-61A95AD5B919}"/>
              </a:ext>
            </a:extLst>
          </p:cNvPr>
          <p:cNvSpPr txBox="1">
            <a:spLocks/>
          </p:cNvSpPr>
          <p:nvPr/>
        </p:nvSpPr>
        <p:spPr>
          <a:xfrm>
            <a:off x="4744694" y="2545748"/>
            <a:ext cx="3196856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ctr"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 smtClean="0">
                <a:ea typeface="Arial"/>
                <a:cs typeface="Arial"/>
                <a:sym typeface="Arial"/>
              </a:rPr>
              <a:t>проведена оценка рынка</a:t>
            </a:r>
            <a:endParaRPr lang="ru-RU" dirty="0"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2613043070"/>
              </p:ext>
            </p:extLst>
          </p:nvPr>
        </p:nvGraphicFramePr>
        <p:xfrm>
          <a:off x="456818" y="1818316"/>
          <a:ext cx="7532026" cy="1700025"/>
        </p:xfrm>
        <a:graphic>
          <a:graphicData uri="http://schemas.openxmlformats.org/drawingml/2006/table">
            <a:tbl>
              <a:tblPr>
                <a:noFill/>
                <a:tableStyleId>{1CA45831-7128-44F1-A4FF-C615E18517D4}</a:tableStyleId>
              </a:tblPr>
              <a:tblGrid>
                <a:gridCol w="3569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5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7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"/>
                          <a:cs typeface="Arial"/>
                          <a:sym typeface="Arial"/>
                        </a:rPr>
                        <a:t>Закупка составляющих продукта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"/>
                          <a:cs typeface="Arial"/>
                          <a:sym typeface="Arial"/>
                        </a:rPr>
                        <a:t>Разработка дизайн-макета прототипа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173003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"/>
                          <a:ea typeface="Arial"/>
                          <a:cs typeface="Arial"/>
                          <a:sym typeface="Arial"/>
                        </a:rPr>
                        <a:t>Рекламная кампания, маркетинг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ru-RU" sz="1600" b="1" dirty="0" err="1" smtClean="0">
                <a:solidFill>
                  <a:srgbClr val="132C40"/>
                </a:solidFill>
              </a:rPr>
              <a:t>Янзигитова</a:t>
            </a:r>
            <a:r>
              <a:rPr lang="ru-RU" sz="1600" b="1" dirty="0" smtClean="0">
                <a:solidFill>
                  <a:srgbClr val="132C40"/>
                </a:solidFill>
              </a:rPr>
              <a:t> С.Н. </a:t>
            </a:r>
          </a:p>
          <a:p>
            <a:pPr marL="406400" lvl="0" indent="-203200">
              <a:buSzPts val="1400"/>
              <a:buNone/>
            </a:pPr>
            <a:endParaRPr lang="ru-RU" sz="1600" dirty="0" smtClean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sz="1600" dirty="0" smtClean="0">
                <a:solidFill>
                  <a:srgbClr val="132C40"/>
                </a:solidFill>
              </a:rPr>
              <a:t>Лидер</a:t>
            </a:r>
            <a:r>
              <a:rPr lang="ru-RU" sz="1600" dirty="0" smtClean="0">
                <a:solidFill>
                  <a:srgbClr val="132C40"/>
                </a:solidFill>
              </a:rPr>
              <a:t>: 2567024</a:t>
            </a:r>
          </a:p>
          <a:p>
            <a:pPr marL="406400" lvl="0" indent="-203200">
              <a:buSzPts val="1400"/>
              <a:buNone/>
            </a:pPr>
            <a:r>
              <a:rPr lang="ru-RU" sz="1600" dirty="0">
                <a:solidFill>
                  <a:srgbClr val="132C40"/>
                </a:solidFill>
              </a:rPr>
              <a:t>+7 (927) 220-73-48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510</Words>
  <Application>Microsoft Office PowerPoint</Application>
  <PresentationFormat>Экран (16:9)</PresentationFormat>
  <Paragraphs>95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Helvetica Neue</vt:lpstr>
      <vt:lpstr>Calibri</vt:lpstr>
      <vt:lpstr>Raleway</vt:lpstr>
      <vt:lpstr>Century Gothic</vt:lpstr>
      <vt:lpstr>Raleway SemiBold</vt:lpstr>
      <vt:lpstr>Arial</vt:lpstr>
      <vt:lpstr>Simple Light</vt:lpstr>
      <vt:lpstr>Simple Light</vt:lpstr>
      <vt:lpstr>Спрей для предотвращения симптомов аллергии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Спрей для предотвращения симптомов аллергии</dc:title>
  <cp:lastModifiedBy>Persona</cp:lastModifiedBy>
  <cp:revision>20</cp:revision>
  <dcterms:modified xsi:type="dcterms:W3CDTF">2023-11-30T08:30:35Z</dcterms:modified>
</cp:coreProperties>
</file>