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y6G+uk6OiFlUcHyJaZf1WhC72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D40C6C-81CB-4C6C-A12B-BE6EA498F6D0}">
  <a:tblStyle styleId="{76D40C6C-81CB-4C6C-A12B-BE6EA498F6D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67B1931-E598-4CDF-9E1D-B519F7EF264D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26" name="Google Shape;22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Краудфандинговая платформа поддержки научно-исследовательских и инновационных проектов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Множество проектов остаются нереализованными и не достигают стадии продукта из-за сложности получения  финансовых ресурсов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0" sz="2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 проблемы заключается в возможности получения средств финансирования через систему краудфандинга.</a:t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1814945"/>
            <a:ext cx="10515600" cy="4514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Специализированная платформа для получения ресурсов необходимых для реализации наукоемких и инновационных проектов.</a:t>
            </a:r>
            <a:endParaRPr b="0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Предоставляет пользователям следующий функционал: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Проведение краудфандинговых операций;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Проведение экспертной оценки проекта;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Проведение государственной экспертизы;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Отслеживание движения финансовых средств.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 – 2.</a:t>
            </a:r>
            <a:endParaRPr/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195" name="Google Shape;195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196" name="Google Shape;196;p5"/>
          <p:cNvGrpSpPr/>
          <p:nvPr/>
        </p:nvGrpSpPr>
        <p:grpSpPr>
          <a:xfrm>
            <a:off x="-2147455" y="2008909"/>
            <a:ext cx="6733309" cy="6494508"/>
            <a:chOff x="942109" y="3272007"/>
            <a:chExt cx="4320000" cy="4342744"/>
          </a:xfrm>
        </p:grpSpPr>
        <p:sp>
          <p:nvSpPr>
            <p:cNvPr id="197" name="Google Shape;197;p5"/>
            <p:cNvSpPr/>
            <p:nvPr/>
          </p:nvSpPr>
          <p:spPr>
            <a:xfrm>
              <a:off x="942109" y="3272007"/>
              <a:ext cx="4320000" cy="4342744"/>
            </a:xfrm>
            <a:prstGeom prst="flowChartConnector">
              <a:avLst/>
            </a:prstGeom>
            <a:solidFill>
              <a:srgbClr val="2FC1C5"/>
            </a:solidFill>
            <a:ln>
              <a:noFill/>
            </a:ln>
            <a:effectLst>
              <a:outerShdw blurRad="508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1451955" y="4222630"/>
              <a:ext cx="2880000" cy="2895163"/>
            </a:xfrm>
            <a:prstGeom prst="flowChartConnector">
              <a:avLst/>
            </a:prstGeom>
            <a:gradFill>
              <a:gsLst>
                <a:gs pos="0">
                  <a:srgbClr val="F08B54"/>
                </a:gs>
                <a:gs pos="50000">
                  <a:srgbClr val="F67A26"/>
                </a:gs>
                <a:gs pos="100000">
                  <a:srgbClr val="E36A18"/>
                </a:gs>
              </a:gsLst>
              <a:lin ang="5400000" scaled="0"/>
            </a:gradFill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1884218" y="5523567"/>
              <a:ext cx="1440000" cy="1447581"/>
            </a:xfrm>
            <a:prstGeom prst="flowChartConnector">
              <a:avLst/>
            </a:prstGeom>
            <a:gradFill>
              <a:gsLst>
                <a:gs pos="0">
                  <a:srgbClr val="FFC647"/>
                </a:gs>
                <a:gs pos="50000">
                  <a:srgbClr val="FFC600"/>
                </a:gs>
                <a:gs pos="100000">
                  <a:srgbClr val="E3B400"/>
                </a:gs>
              </a:gsLst>
              <a:lin ang="5400000" scaled="0"/>
            </a:gradFill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0" name="Google Shape;200;p5"/>
          <p:cNvCxnSpPr/>
          <p:nvPr/>
        </p:nvCxnSpPr>
        <p:spPr>
          <a:xfrm flipH="1" rot="-5400000">
            <a:off x="4021549" y="549791"/>
            <a:ext cx="1" cy="334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1" name="Google Shape;201;p5"/>
          <p:cNvCxnSpPr/>
          <p:nvPr/>
        </p:nvCxnSpPr>
        <p:spPr>
          <a:xfrm flipH="1" rot="-5400000">
            <a:off x="3993986" y="2020394"/>
            <a:ext cx="1" cy="3600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2" name="Google Shape;202;p5"/>
          <p:cNvCxnSpPr/>
          <p:nvPr/>
        </p:nvCxnSpPr>
        <p:spPr>
          <a:xfrm flipH="1" rot="-5400000">
            <a:off x="3389975" y="3424073"/>
            <a:ext cx="1" cy="442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3" name="Google Shape;203;p5"/>
          <p:cNvSpPr txBox="1"/>
          <p:nvPr/>
        </p:nvSpPr>
        <p:spPr>
          <a:xfrm>
            <a:off x="5033097" y="1804554"/>
            <a:ext cx="362512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 122 млн долл. США*  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5152611" y="3447618"/>
            <a:ext cx="35627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  215,39 млрд руб.**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 txBox="1"/>
          <p:nvPr/>
        </p:nvSpPr>
        <p:spPr>
          <a:xfrm>
            <a:off x="4939569" y="5261262"/>
            <a:ext cx="30757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 23,25 млрд руб.**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4700588" y="5743575"/>
            <a:ext cx="749141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Исследование  Dsight «Венчурная Евразия 2022»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 Институт статистических исследований и экономики знаний (ИСИЭЗ) НИУ ВШЭ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13" name="Google Shape;213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4" name="Google Shape;214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5" name="Google Shape;215;p6"/>
          <p:cNvGraphicFramePr/>
          <p:nvPr/>
        </p:nvGraphicFramePr>
        <p:xfrm>
          <a:off x="581890" y="12291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{76D40C6C-81CB-4C6C-A12B-BE6EA498F6D0}</a:tableStyleId>
              </a:tblPr>
              <a:tblGrid>
                <a:gridCol w="2042175"/>
                <a:gridCol w="2474400"/>
                <a:gridCol w="2258300"/>
                <a:gridCol w="2258300"/>
                <a:gridCol w="2341425"/>
              </a:tblGrid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Boomstarter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Planeta.ru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Kiсkstarter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Наша платформа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1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Спецификация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Творческие проекты, бизнес-проекты (20%).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Социальными, образовательными и творческими проектами.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Творческие и научно-производственные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проекты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Наукоемкие и технологические проекты (НИР, НИОКР,  НТИ)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1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командой платформы на соблюдение правил платформы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командой платформы на соблюдение правил платформы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командой платформы на соблюдение правил платформы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Экспертная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оценка от пользователей,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Государственная экспертиза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1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Регион использования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 и страны СНГ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 и страны СНГ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Ограничение для резидентов России,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но доступно при открытии юр.лица в странах-партнерах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1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Размер комиссии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900 за размещение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10-15%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в зависимости от успеха кампании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5% платформа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+ 20-25% посредники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15% 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1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Система финансирования</a:t>
                      </a:r>
                      <a:endParaRPr b="1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«Все или больше»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«До цели»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50% цели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«Все или ничего»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Гибкая</a:t>
                      </a: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система финансирования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1" name="Google Shape;221;p7"/>
          <p:cNvSpPr txBox="1"/>
          <p:nvPr/>
        </p:nvSpPr>
        <p:spPr>
          <a:xfrm>
            <a:off x="588818" y="387928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graphicFrame>
        <p:nvGraphicFramePr>
          <p:cNvPr id="222" name="Google Shape;222;p7"/>
          <p:cNvGraphicFramePr/>
          <p:nvPr/>
        </p:nvGraphicFramePr>
        <p:xfrm>
          <a:off x="400049" y="126605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{76D40C6C-81CB-4C6C-A12B-BE6EA498F6D0}</a:tableStyleId>
              </a:tblPr>
              <a:tblGrid>
                <a:gridCol w="2089650"/>
                <a:gridCol w="2425200"/>
                <a:gridCol w="2599300"/>
                <a:gridCol w="2240475"/>
                <a:gridCol w="2089650"/>
              </a:tblGrid>
              <a:tr h="171482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</a:t>
                      </a: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партнеры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ВУЗы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Фонды федеральной поддержки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Акселераторы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Стартап-студии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Государственные структуры 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виды деятельности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Краудфандинг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Экспертная</a:t>
                      </a: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оценка проекта</a:t>
                      </a:r>
                      <a:endParaRPr b="1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Ценностное предложение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Платформа</a:t>
                      </a: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предлагает возможности для получения средств финансирования на реализацию проектов в направлениях НИР, НИОКР, ОКР и НТИ.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Партнеры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Influence-маркетинг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Потребительские сегменты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Физические лица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Компании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Государственные институты (Минобрнауки, АСИ, </a:t>
                      </a:r>
                      <a:r>
                        <a:rPr b="0" i="0" lang="ru-RU" sz="1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Госкорпорация «Росатом» и др.)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21661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Команда</a:t>
                      </a:r>
                      <a:endParaRPr/>
                    </a:p>
                  </a:txBody>
                  <a:tcPr marT="45725" marB="45725" marR="91450" marL="91450"/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</a:t>
                      </a: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сбыта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Сай</a:t>
                      </a: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т платформы 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 vMerge="1"/>
              </a:tr>
              <a:tr h="147550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издержек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сайта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сервера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З/п сотрудников</a:t>
                      </a:r>
                      <a:endParaRPr b="0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 и сборы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</a:t>
                      </a: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поступления доходов</a:t>
                      </a:r>
                      <a:r>
                        <a:rPr b="1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Комиссия с проведения транзакций </a:t>
                      </a:r>
                      <a:endParaRPr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-"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по краудфандинговым операциям</a:t>
                      </a: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  <a:p>
                      <a:pPr indent="-11430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-"/>
                      </a:pPr>
                      <a:r>
                        <a:rPr b="0"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проведения экспертизы идеи проекта</a:t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29" name="Google Shape;229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0" name="Google Shape;230;p8"/>
          <p:cNvGraphicFramePr/>
          <p:nvPr/>
        </p:nvGraphicFramePr>
        <p:xfrm>
          <a:off x="3577914" y="13023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{167B1931-E598-4CDF-9E1D-B519F7EF264D}</a:tableStyleId>
              </a:tblPr>
              <a:tblGrid>
                <a:gridCol w="3852125"/>
                <a:gridCol w="1184050"/>
              </a:tblGrid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Средний чек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247 500,00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САС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24 750,00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14 850,00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Кастомизация продукта по запросу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Доставка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-  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 (УСН 6%)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14 850,00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3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Маржа (Gross margin)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207 900,00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 в месяц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756 600,00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ФОТ начисления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174 600,00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ФОТ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582 000,00 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27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1 млн.рублей</a:t>
                      </a:r>
                      <a:endParaRPr/>
                    </a:p>
                  </a:txBody>
                  <a:tcPr marT="7800" marB="0" marR="7800" marL="780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7800" marB="0" marR="7800" marL="78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37" name="Google Shape;237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8" name="Google Shape;238;p9"/>
          <p:cNvSpPr/>
          <p:nvPr/>
        </p:nvSpPr>
        <p:spPr>
          <a:xfrm>
            <a:off x="235535" y="1440873"/>
            <a:ext cx="2354726" cy="1551600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концепции продукта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ноябрь-декабрь 2023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1274624" y="3560622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Составление ТЗ для платформы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январь-февраль 2024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3020279" y="1413145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 формы юр.лица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март 2024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5708049" y="1413163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платформы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май-август 2024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8340981" y="1413162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Продвижение 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октябрь 2024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6470060" y="3560620"/>
            <a:ext cx="2507126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Закрытое тестирование и доработка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сентябрь-октябрь 2024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9310527" y="3546766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Выход на рынок 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ноябрь 2024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3879265" y="3560605"/>
            <a:ext cx="2271600" cy="1551600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Поиск финансирования 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март-апрель 2024м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9"/>
          <p:cNvGrpSpPr/>
          <p:nvPr/>
        </p:nvGrpSpPr>
        <p:grpSpPr>
          <a:xfrm>
            <a:off x="297873" y="3048001"/>
            <a:ext cx="11596255" cy="457199"/>
            <a:chOff x="297873" y="3048001"/>
            <a:chExt cx="11596255" cy="457199"/>
          </a:xfrm>
        </p:grpSpPr>
        <p:sp>
          <p:nvSpPr>
            <p:cNvPr id="247" name="Google Shape;247;p9"/>
            <p:cNvSpPr/>
            <p:nvPr/>
          </p:nvSpPr>
          <p:spPr>
            <a:xfrm>
              <a:off x="297873" y="3214255"/>
              <a:ext cx="11596255" cy="1524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997527" y="3089564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2119746" y="3283528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3532909" y="3048001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4904549" y="3269676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6303899" y="3061846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7744814" y="3269666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9130309" y="3103401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10404964" y="3255801"/>
              <a:ext cx="110837" cy="221672"/>
            </a:xfrm>
            <a:prstGeom prst="rect">
              <a:avLst/>
            </a:prstGeom>
            <a:solidFill>
              <a:srgbClr val="2FC1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 txBox="1"/>
          <p:nvPr/>
        </p:nvSpPr>
        <p:spPr>
          <a:xfrm>
            <a:off x="746374" y="16167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