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336" r:id="rId2"/>
    <p:sldId id="345" r:id="rId3"/>
    <p:sldId id="329" r:id="rId4"/>
    <p:sldId id="315" r:id="rId5"/>
    <p:sldId id="348" r:id="rId6"/>
    <p:sldId id="349" r:id="rId7"/>
    <p:sldId id="331" r:id="rId8"/>
    <p:sldId id="346" r:id="rId9"/>
    <p:sldId id="347" r:id="rId10"/>
    <p:sldId id="326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ECD9FF"/>
    <a:srgbClr val="E9C5FF"/>
    <a:srgbClr val="B5D8E1"/>
    <a:srgbClr val="243A62"/>
    <a:srgbClr val="CC99FF"/>
    <a:srgbClr val="FCAF17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96" autoAdjust="0"/>
    <p:restoredTop sz="95000" autoAdjust="0"/>
  </p:normalViewPr>
  <p:slideViewPr>
    <p:cSldViewPr snapToGrid="0" snapToObjects="1" showGuides="1">
      <p:cViewPr varScale="1">
        <p:scale>
          <a:sx n="51" d="100"/>
          <a:sy n="51" d="100"/>
        </p:scale>
        <p:origin x="730" y="38"/>
      </p:cViewPr>
      <p:guideLst>
        <p:guide orient="horz" pos="2160"/>
        <p:guide pos="393"/>
        <p:guide orient="horz" pos="15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A13521-DC92-4E4E-8A88-1FA1EA258E4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8A50D5-AA47-4C46-A09B-8C717D2A76AB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gm:t>
    </dgm:pt>
    <dgm:pt modelId="{280EB9F0-2D15-4A34-94DC-E4577212CE78}" type="par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BA2ECD9-C9D9-4F90-8AAB-5C60B9F1F907}" type="sib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529F3279-88E5-4757-A4C3-8BD7CD77D8C9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90F80212-BE81-4A8C-95DD-6DA659195EDC}" type="par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75F28BB5-EE8A-4725-B4D4-B8A3B9D99D8C}" type="sib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8B89595-65B1-4B73-834B-61AB58D61EBC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gm:t>
    </dgm:pt>
    <dgm:pt modelId="{DECC0D95-4E37-480F-A0A9-0583DE1E96F7}" type="par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F2C317CE-6705-4E7B-A883-41AE16550FC5}" type="sib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133DD9C8-EE42-44FE-BD1A-9B3A92116EAE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E56D5218-85DF-454D-8C54-415ECE9853F9}" type="par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33CC5279-995C-4717-AA89-D54A8004B2BD}" type="sib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D8F0FF41-C9BA-47A7-BE2E-580800543680}" type="pres">
      <dgm:prSet presAssocID="{F7A13521-DC92-4E4E-8A88-1FA1EA258E4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E5C585-BEEC-4801-B9FF-1FBE22FFA0FA}" type="pres">
      <dgm:prSet presAssocID="{D38A50D5-AA47-4C46-A09B-8C717D2A76AB}" presName="composite" presStyleCnt="0"/>
      <dgm:spPr/>
    </dgm:pt>
    <dgm:pt modelId="{BBBE63A3-EB10-4838-B957-F63E43FDC814}" type="pres">
      <dgm:prSet presAssocID="{D38A50D5-AA47-4C46-A09B-8C717D2A76AB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F6FE57-599B-4DE3-AB87-F51D73C49E27}" type="pres">
      <dgm:prSet presAssocID="{D38A50D5-AA47-4C46-A09B-8C717D2A76AB}" presName="descendantText" presStyleLbl="alignAcc1" presStyleIdx="0" presStyleCnt="2" custLinFactNeighborX="0" custLinFactNeighborY="-1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DC4DFD-911E-4859-93F7-480CAEEF4EA1}" type="pres">
      <dgm:prSet presAssocID="{6BA2ECD9-C9D9-4F90-8AAB-5C60B9F1F907}" presName="sp" presStyleCnt="0"/>
      <dgm:spPr/>
    </dgm:pt>
    <dgm:pt modelId="{F0ED7302-CE3A-43D2-928B-09802ACA7C52}" type="pres">
      <dgm:prSet presAssocID="{68B89595-65B1-4B73-834B-61AB58D61EBC}" presName="composite" presStyleCnt="0"/>
      <dgm:spPr/>
    </dgm:pt>
    <dgm:pt modelId="{9A781854-D7A0-4C10-9886-C04AE40C01F5}" type="pres">
      <dgm:prSet presAssocID="{68B89595-65B1-4B73-834B-61AB58D61EBC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70C2FB-A5DD-4100-826E-4BBD446FE246}" type="pres">
      <dgm:prSet presAssocID="{68B89595-65B1-4B73-834B-61AB58D61EBC}" presName="descendantText" presStyleLbl="alignAcc1" presStyleIdx="1" presStyleCnt="2" custLinFactNeighborX="0" custLinFactNeighborY="9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5B9826-9F80-4CB7-85FE-6DBD3032B4E1}" type="presOf" srcId="{D38A50D5-AA47-4C46-A09B-8C717D2A76AB}" destId="{BBBE63A3-EB10-4838-B957-F63E43FDC814}" srcOrd="0" destOrd="0" presId="urn:microsoft.com/office/officeart/2005/8/layout/chevron2"/>
    <dgm:cxn modelId="{F97F6CC7-A3B4-4BBB-B9F9-75CDF70175AD}" type="presOf" srcId="{529F3279-88E5-4757-A4C3-8BD7CD77D8C9}" destId="{B3F6FE57-599B-4DE3-AB87-F51D73C49E27}" srcOrd="0" destOrd="0" presId="urn:microsoft.com/office/officeart/2005/8/layout/chevron2"/>
    <dgm:cxn modelId="{9C9149DA-169B-4892-BD82-CCE3F32CA20C}" srcId="{F7A13521-DC92-4E4E-8A88-1FA1EA258E4C}" destId="{68B89595-65B1-4B73-834B-61AB58D61EBC}" srcOrd="1" destOrd="0" parTransId="{DECC0D95-4E37-480F-A0A9-0583DE1E96F7}" sibTransId="{F2C317CE-6705-4E7B-A883-41AE16550FC5}"/>
    <dgm:cxn modelId="{283ED4CE-C25E-4580-9DAC-EA55B883CB36}" srcId="{F7A13521-DC92-4E4E-8A88-1FA1EA258E4C}" destId="{D38A50D5-AA47-4C46-A09B-8C717D2A76AB}" srcOrd="0" destOrd="0" parTransId="{280EB9F0-2D15-4A34-94DC-E4577212CE78}" sibTransId="{6BA2ECD9-C9D9-4F90-8AAB-5C60B9F1F907}"/>
    <dgm:cxn modelId="{4A57FB53-2E89-4D29-90D9-52FF7601D931}" srcId="{68B89595-65B1-4B73-834B-61AB58D61EBC}" destId="{133DD9C8-EE42-44FE-BD1A-9B3A92116EAE}" srcOrd="0" destOrd="0" parTransId="{E56D5218-85DF-454D-8C54-415ECE9853F9}" sibTransId="{33CC5279-995C-4717-AA89-D54A8004B2BD}"/>
    <dgm:cxn modelId="{9EF9278B-5651-4E1A-BDB4-018189E55A2B}" srcId="{D38A50D5-AA47-4C46-A09B-8C717D2A76AB}" destId="{529F3279-88E5-4757-A4C3-8BD7CD77D8C9}" srcOrd="0" destOrd="0" parTransId="{90F80212-BE81-4A8C-95DD-6DA659195EDC}" sibTransId="{75F28BB5-EE8A-4725-B4D4-B8A3B9D99D8C}"/>
    <dgm:cxn modelId="{46DF0F36-9ABC-49DF-86D0-176D20409AA3}" type="presOf" srcId="{133DD9C8-EE42-44FE-BD1A-9B3A92116EAE}" destId="{4B70C2FB-A5DD-4100-826E-4BBD446FE246}" srcOrd="0" destOrd="0" presId="urn:microsoft.com/office/officeart/2005/8/layout/chevron2"/>
    <dgm:cxn modelId="{38DEC90E-F661-4CA4-ACFC-1371E96F14B4}" type="presOf" srcId="{F7A13521-DC92-4E4E-8A88-1FA1EA258E4C}" destId="{D8F0FF41-C9BA-47A7-BE2E-580800543680}" srcOrd="0" destOrd="0" presId="urn:microsoft.com/office/officeart/2005/8/layout/chevron2"/>
    <dgm:cxn modelId="{05B41911-1437-41CE-A4BA-BACEAE03B00C}" type="presOf" srcId="{68B89595-65B1-4B73-834B-61AB58D61EBC}" destId="{9A781854-D7A0-4C10-9886-C04AE40C01F5}" srcOrd="0" destOrd="0" presId="urn:microsoft.com/office/officeart/2005/8/layout/chevron2"/>
    <dgm:cxn modelId="{5187088B-EA14-4C62-9AB4-74F2331C29AE}" type="presParOf" srcId="{D8F0FF41-C9BA-47A7-BE2E-580800543680}" destId="{4CE5C585-BEEC-4801-B9FF-1FBE22FFA0FA}" srcOrd="0" destOrd="0" presId="urn:microsoft.com/office/officeart/2005/8/layout/chevron2"/>
    <dgm:cxn modelId="{95BF12BE-D059-4FBF-825C-87B6930C1673}" type="presParOf" srcId="{4CE5C585-BEEC-4801-B9FF-1FBE22FFA0FA}" destId="{BBBE63A3-EB10-4838-B957-F63E43FDC814}" srcOrd="0" destOrd="0" presId="urn:microsoft.com/office/officeart/2005/8/layout/chevron2"/>
    <dgm:cxn modelId="{3AC6DD34-250A-4E22-AF1C-04A0111ABDED}" type="presParOf" srcId="{4CE5C585-BEEC-4801-B9FF-1FBE22FFA0FA}" destId="{B3F6FE57-599B-4DE3-AB87-F51D73C49E27}" srcOrd="1" destOrd="0" presId="urn:microsoft.com/office/officeart/2005/8/layout/chevron2"/>
    <dgm:cxn modelId="{F3EAF7D9-1350-4F0C-94CC-6CB55BDE0BBE}" type="presParOf" srcId="{D8F0FF41-C9BA-47A7-BE2E-580800543680}" destId="{7CDC4DFD-911E-4859-93F7-480CAEEF4EA1}" srcOrd="1" destOrd="0" presId="urn:microsoft.com/office/officeart/2005/8/layout/chevron2"/>
    <dgm:cxn modelId="{1324FDD1-ADBF-4CD2-B373-D0A232529511}" type="presParOf" srcId="{D8F0FF41-C9BA-47A7-BE2E-580800543680}" destId="{F0ED7302-CE3A-43D2-928B-09802ACA7C52}" srcOrd="2" destOrd="0" presId="urn:microsoft.com/office/officeart/2005/8/layout/chevron2"/>
    <dgm:cxn modelId="{F188FD27-9901-4669-A62E-72B9DC0F81B8}" type="presParOf" srcId="{F0ED7302-CE3A-43D2-928B-09802ACA7C52}" destId="{9A781854-D7A0-4C10-9886-C04AE40C01F5}" srcOrd="0" destOrd="0" presId="urn:microsoft.com/office/officeart/2005/8/layout/chevron2"/>
    <dgm:cxn modelId="{30354CCD-2098-40ED-A485-4B3531D41B4D}" type="presParOf" srcId="{F0ED7302-CE3A-43D2-928B-09802ACA7C52}" destId="{4B70C2FB-A5DD-4100-826E-4BBD446FE24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E63A3-EB10-4838-B957-F63E43FDC814}">
      <dsp:nvSpPr>
        <dsp:cNvPr id="0" name=""/>
        <dsp:cNvSpPr/>
      </dsp:nvSpPr>
      <dsp:spPr>
        <a:xfrm rot="5400000">
          <a:off x="-389823" y="392020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sp:txBody>
      <dsp:txXfrm rot="-5400000">
        <a:off x="0" y="911785"/>
        <a:ext cx="1819176" cy="779646"/>
      </dsp:txXfrm>
    </dsp:sp>
    <dsp:sp modelId="{B3F6FE57-599B-4DE3-AB87-F51D73C49E27}">
      <dsp:nvSpPr>
        <dsp:cNvPr id="0" name=""/>
        <dsp:cNvSpPr/>
      </dsp:nvSpPr>
      <dsp:spPr>
        <a:xfrm rot="5400000">
          <a:off x="3738222" y="-1919045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b="1" kern="1200" dirty="0">
            <a:latin typeface="Gilroy-ExtraBold"/>
          </a:endParaRPr>
        </a:p>
      </dsp:txBody>
      <dsp:txXfrm rot="-5400000">
        <a:off x="1819176" y="82463"/>
        <a:ext cx="5444865" cy="1524310"/>
      </dsp:txXfrm>
    </dsp:sp>
    <dsp:sp modelId="{9A781854-D7A0-4C10-9886-C04AE40C01F5}">
      <dsp:nvSpPr>
        <dsp:cNvPr id="0" name=""/>
        <dsp:cNvSpPr/>
      </dsp:nvSpPr>
      <dsp:spPr>
        <a:xfrm rot="5400000">
          <a:off x="-389823" y="2707832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sp:txBody>
      <dsp:txXfrm rot="-5400000">
        <a:off x="0" y="3227597"/>
        <a:ext cx="1819176" cy="779646"/>
      </dsp:txXfrm>
    </dsp:sp>
    <dsp:sp modelId="{4B70C2FB-A5DD-4100-826E-4BBD446FE246}">
      <dsp:nvSpPr>
        <dsp:cNvPr id="0" name=""/>
        <dsp:cNvSpPr/>
      </dsp:nvSpPr>
      <dsp:spPr>
        <a:xfrm rot="5400000">
          <a:off x="3738222" y="414233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b="1" kern="1200" dirty="0">
            <a:latin typeface="Gilroy-ExtraBold"/>
          </a:endParaRPr>
        </a:p>
      </dsp:txBody>
      <dsp:txXfrm rot="-5400000">
        <a:off x="1819176" y="2415741"/>
        <a:ext cx="5444865" cy="1524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280257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4153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3952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diagramData" Target="../diagrams/data1.xml"/><Relationship Id="rId5" Type="http://schemas.openxmlformats.org/officeDocument/2006/relationships/image" Target="../media/image8.jpeg"/><Relationship Id="rId10" Type="http://schemas.microsoft.com/office/2007/relationships/diagramDrawing" Target="../diagrams/drawing1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258448" y="1412114"/>
            <a:ext cx="5443638" cy="4770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kumimoji="0" sz="2500" b="1" normalizeH="0" dirty="0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 algn="ctr" fontAlgn="auto" hangingPunct="0">
              <a:lnSpc>
                <a:spcPct val="100000"/>
              </a:lnSpc>
            </a:pPr>
            <a:r>
              <a:rPr lang="ru-RU" dirty="0"/>
              <a:t>Название проекта</a:t>
            </a:r>
            <a:endParaRPr dirty="0"/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Прямоугольник 7">
            <a:extLst>
              <a:ext uri="{FF2B5EF4-FFF2-40B4-BE49-F238E27FC236}">
                <a16:creationId xmlns:a16="http://schemas.microsoft.com/office/drawing/2014/main" id="{AC4B5F25-4AAB-45A2-BF98-BB79EB0F5DFE}"/>
              </a:ext>
            </a:extLst>
          </p:cNvPr>
          <p:cNvSpPr/>
          <p:nvPr userDrawn="1"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7FEA49F7-FA0E-4F70-A664-92BB176879CC}"/>
              </a:ext>
            </a:extLst>
          </p:cNvPr>
          <p:cNvSpPr/>
          <p:nvPr userDrawn="1"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13">
            <a:extLst>
              <a:ext uri="{FF2B5EF4-FFF2-40B4-BE49-F238E27FC236}">
                <a16:creationId xmlns:a16="http://schemas.microsoft.com/office/drawing/2014/main" id="{EE7C0A5A-B595-4800-B4CE-0B792B84A12F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8" name="Прямоугольник 9">
            <a:extLst>
              <a:ext uri="{FF2B5EF4-FFF2-40B4-BE49-F238E27FC236}">
                <a16:creationId xmlns:a16="http://schemas.microsoft.com/office/drawing/2014/main" id="{C544E698-BD77-44CE-A8F3-D81DCDAD49A8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9" name="Рисунок 8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46327259-294B-44B7-93A4-ABC9F9745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6453" y="2341717"/>
            <a:ext cx="3406182" cy="451628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05D6C0F-1390-43EC-8E85-8460D80269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422" y="123824"/>
            <a:ext cx="1321043" cy="100967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EB7704-7D78-4984-B286-03235E7F46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546" y="206739"/>
            <a:ext cx="594212" cy="754181"/>
          </a:xfrm>
          <a:prstGeom prst="rect">
            <a:avLst/>
          </a:prstGeom>
        </p:spPr>
      </p:pic>
      <p:sp>
        <p:nvSpPr>
          <p:cNvPr id="17" name="Заголовок 1"/>
          <p:cNvSpPr txBox="1">
            <a:spLocks/>
          </p:cNvSpPr>
          <p:nvPr userDrawn="1"/>
        </p:nvSpPr>
        <p:spPr>
          <a:xfrm>
            <a:off x="91861" y="2769428"/>
            <a:ext cx="1838539" cy="430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2200" u="sng" dirty="0"/>
              <a:t>Рынок НТИ: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30400" y="2770187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22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 err="1"/>
              <a:t>Эдунет</a:t>
            </a:r>
            <a:r>
              <a:rPr lang="ru-RU" dirty="0"/>
              <a:t>, </a:t>
            </a:r>
            <a:r>
              <a:rPr lang="ru-RU" dirty="0" err="1"/>
              <a:t>Технет</a:t>
            </a:r>
            <a:r>
              <a:rPr lang="ru-RU" dirty="0"/>
              <a:t>, </a:t>
            </a:r>
            <a:r>
              <a:rPr lang="ru-RU" dirty="0" err="1"/>
              <a:t>Энерджинет</a:t>
            </a:r>
            <a:r>
              <a:rPr lang="ru-RU" dirty="0"/>
              <a:t> (указать один рынок)</a:t>
            </a:r>
          </a:p>
        </p:txBody>
      </p:sp>
      <p:sp>
        <p:nvSpPr>
          <p:cNvPr id="16" name="Заголовок 1"/>
          <p:cNvSpPr txBox="1">
            <a:spLocks/>
          </p:cNvSpPr>
          <p:nvPr userDrawn="1"/>
        </p:nvSpPr>
        <p:spPr>
          <a:xfrm>
            <a:off x="95522" y="4015800"/>
            <a:ext cx="1838539" cy="67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1900" u="sng" dirty="0"/>
              <a:t>Тема</a:t>
            </a:r>
            <a:r>
              <a:rPr lang="ru-RU" sz="1900" u="sng" baseline="0" dirty="0"/>
              <a:t> </a:t>
            </a:r>
            <a:r>
              <a:rPr lang="ru-RU" sz="1900" u="sng" baseline="0" dirty="0" err="1"/>
              <a:t>стартап</a:t>
            </a:r>
            <a:r>
              <a:rPr lang="ru-RU" sz="1900" u="sng" baseline="0" dirty="0"/>
              <a:t>-проекта:</a:t>
            </a:r>
            <a:endParaRPr lang="ru-RU" sz="1900" u="sng" dirty="0"/>
          </a:p>
        </p:txBody>
      </p:sp>
      <p:sp>
        <p:nvSpPr>
          <p:cNvPr id="18" name="Текст 3"/>
          <p:cNvSpPr>
            <a:spLocks noGrp="1"/>
          </p:cNvSpPr>
          <p:nvPr>
            <p:ph type="body" sz="quarter" idx="11" hasCustomPrompt="1"/>
          </p:nvPr>
        </p:nvSpPr>
        <p:spPr>
          <a:xfrm>
            <a:off x="1936905" y="4027788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пункт 2 паспорта </a:t>
            </a:r>
          </a:p>
        </p:txBody>
      </p:sp>
      <p:sp>
        <p:nvSpPr>
          <p:cNvPr id="20" name="Заголовок 1"/>
          <p:cNvSpPr txBox="1">
            <a:spLocks/>
          </p:cNvSpPr>
          <p:nvPr userDrawn="1"/>
        </p:nvSpPr>
        <p:spPr>
          <a:xfrm>
            <a:off x="95521" y="5416520"/>
            <a:ext cx="2290627" cy="67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1900" u="sng" dirty="0"/>
              <a:t>Технологическое направление: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quarter" idx="12" hasCustomPrompt="1"/>
          </p:nvPr>
        </p:nvSpPr>
        <p:spPr>
          <a:xfrm>
            <a:off x="2386148" y="5416520"/>
            <a:ext cx="3719833" cy="654054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пункт 3 паспорта </a:t>
            </a:r>
          </a:p>
        </p:txBody>
      </p:sp>
      <p:sp>
        <p:nvSpPr>
          <p:cNvPr id="26" name="Заголовок 1"/>
          <p:cNvSpPr txBox="1">
            <a:spLocks/>
          </p:cNvSpPr>
          <p:nvPr userDrawn="1"/>
        </p:nvSpPr>
        <p:spPr>
          <a:xfrm>
            <a:off x="6230688" y="611078"/>
            <a:ext cx="2478801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Акселератор ОГУ «Думай! Действуй! Воплощай!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949" y="1038440"/>
            <a:ext cx="1287516" cy="128751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становка пробле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28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8253523" y="1510270"/>
            <a:ext cx="3673076" cy="4748097"/>
          </a:xfrm>
          <a:ln w="19050">
            <a:solidFill>
              <a:srgbClr val="7030A0"/>
            </a:solidFill>
            <a:miter lim="400000"/>
          </a:ln>
        </p:spPr>
        <p:txBody>
          <a:bodyPr lIns="45718" tIns="45718" rIns="45718" bIns="45718">
            <a:noAutofit/>
          </a:bodyPr>
          <a:lstStyle>
            <a:lvl1pPr marL="88900" indent="-88900">
              <a:spcBef>
                <a:spcPts val="0"/>
              </a:spcBef>
              <a:defRPr kumimoji="0" lang="ru-RU" sz="16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265113" indent="-77788">
              <a:spcBef>
                <a:spcPts val="0"/>
              </a:spcBef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пункт 20 паспорта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1CBA5E-5785-4110-8634-619D8ED23608}"/>
              </a:ext>
            </a:extLst>
          </p:cNvPr>
          <p:cNvSpPr txBox="1"/>
          <p:nvPr userDrawn="1"/>
        </p:nvSpPr>
        <p:spPr>
          <a:xfrm>
            <a:off x="8253523" y="987054"/>
            <a:ext cx="3810612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b="1" dirty="0">
                <a:solidFill>
                  <a:srgbClr val="8F00FF"/>
                </a:solidFill>
                <a:latin typeface="Gilroy-ExtraBold"/>
              </a:rPr>
              <a:t>Решение: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3322107" y="180268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Постановка проблемы и ее решение</a:t>
            </a: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 userDrawn="1">
            <p:extLst>
              <p:ext uri="{D42A27DB-BD31-4B8C-83A1-F6EECF244321}">
                <p14:modId xmlns:p14="http://schemas.microsoft.com/office/powerpoint/2010/main" val="3302977628"/>
              </p:ext>
            </p:extLst>
          </p:nvPr>
        </p:nvGraphicFramePr>
        <p:xfrm>
          <a:off x="495746" y="1424803"/>
          <a:ext cx="7346504" cy="4919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0" name="Текст 7"/>
          <p:cNvSpPr>
            <a:spLocks noGrp="1"/>
          </p:cNvSpPr>
          <p:nvPr>
            <p:ph type="body" sz="quarter" idx="10" hasCustomPrompt="1"/>
          </p:nvPr>
        </p:nvSpPr>
        <p:spPr>
          <a:xfrm>
            <a:off x="2362200" y="1424804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пункт 25 паспорта</a:t>
            </a: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2362200" y="3780451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пункт 2</a:t>
            </a:r>
            <a:r>
              <a:rPr lang="en-US" dirty="0"/>
              <a:t>6</a:t>
            </a:r>
            <a:r>
              <a:rPr lang="ru-RU" dirty="0"/>
              <a:t> паспорта</a:t>
            </a:r>
          </a:p>
        </p:txBody>
      </p:sp>
    </p:spTree>
    <p:extLst>
      <p:ext uri="{BB962C8B-B14F-4D97-AF65-F5344CB8AC3E}">
        <p14:creationId xmlns:p14="http://schemas.microsoft.com/office/powerpoint/2010/main" val="293144550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заголовка">
            <a:extLst>
              <a:ext uri="{FF2B5EF4-FFF2-40B4-BE49-F238E27FC236}">
                <a16:creationId xmlns:a16="http://schemas.microsoft.com/office/drawing/2014/main" id="{2284E69D-6AF8-4F98-B349-4B100723F413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lang="ru-RU" dirty="0"/>
              <a:t>Бизнес-модель проекта</a:t>
            </a:r>
            <a:endParaRPr dirty="0"/>
          </a:p>
        </p:txBody>
      </p:sp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CCA8B49-F046-4070-8AB3-96BF479968C0}"/>
              </a:ext>
            </a:extLst>
          </p:cNvPr>
          <p:cNvGrpSpPr/>
          <p:nvPr userDrawn="1"/>
        </p:nvGrpSpPr>
        <p:grpSpPr>
          <a:xfrm>
            <a:off x="341449" y="1002891"/>
            <a:ext cx="11593376" cy="5302702"/>
            <a:chOff x="2050016" y="1920875"/>
            <a:chExt cx="16156468" cy="8382000"/>
          </a:xfrm>
          <a:noFill/>
        </p:grpSpPr>
        <p:grpSp>
          <p:nvGrpSpPr>
            <p:cNvPr id="13" name="Google Shape;101;p4">
              <a:extLst>
                <a:ext uri="{FF2B5EF4-FFF2-40B4-BE49-F238E27FC236}">
                  <a16:creationId xmlns:a16="http://schemas.microsoft.com/office/drawing/2014/main" id="{32F18173-9666-45D1-93B9-CEDF7834933A}"/>
                </a:ext>
              </a:extLst>
            </p:cNvPr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  <a:grpFill/>
          </p:grpSpPr>
          <p:sp>
            <p:nvSpPr>
              <p:cNvPr id="23" name="Google Shape;102;p4">
                <a:extLst>
                  <a:ext uri="{FF2B5EF4-FFF2-40B4-BE49-F238E27FC236}">
                    <a16:creationId xmlns:a16="http://schemas.microsoft.com/office/drawing/2014/main" id="{472508B2-AE51-41BB-A6DC-6ECE016D6623}"/>
                  </a:ext>
                </a:extLst>
              </p:cNvPr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103;p4">
                <a:extLst>
                  <a:ext uri="{FF2B5EF4-FFF2-40B4-BE49-F238E27FC236}">
                    <a16:creationId xmlns:a16="http://schemas.microsoft.com/office/drawing/2014/main" id="{6A7FCE0D-0742-46E9-A2A3-D0004128CD23}"/>
                  </a:ext>
                </a:extLst>
              </p:cNvPr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104;p4">
                <a:extLst>
                  <a:ext uri="{FF2B5EF4-FFF2-40B4-BE49-F238E27FC236}">
                    <a16:creationId xmlns:a16="http://schemas.microsoft.com/office/drawing/2014/main" id="{0A0B30B4-3BD8-425B-8487-0DC5D5E16FE5}"/>
                  </a:ext>
                </a:extLst>
              </p:cNvPr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 dirty="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105;p4">
                <a:extLst>
                  <a:ext uri="{FF2B5EF4-FFF2-40B4-BE49-F238E27FC236}">
                    <a16:creationId xmlns:a16="http://schemas.microsoft.com/office/drawing/2014/main" id="{3BCFC7EB-2969-4528-87DB-A0DE0D81A559}"/>
                  </a:ext>
                </a:extLst>
              </p:cNvPr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106;p4">
                <a:extLst>
                  <a:ext uri="{FF2B5EF4-FFF2-40B4-BE49-F238E27FC236}">
                    <a16:creationId xmlns:a16="http://schemas.microsoft.com/office/drawing/2014/main" id="{BA0A9B69-B81F-4F98-BF55-B73DDE7A7C75}"/>
                  </a:ext>
                </a:extLst>
              </p:cNvPr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107;p4">
                <a:extLst>
                  <a:ext uri="{FF2B5EF4-FFF2-40B4-BE49-F238E27FC236}">
                    <a16:creationId xmlns:a16="http://schemas.microsoft.com/office/drawing/2014/main" id="{165E61F2-1160-4A57-A570-49EC70269000}"/>
                  </a:ext>
                </a:extLst>
              </p:cNvPr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108;p4">
                <a:extLst>
                  <a:ext uri="{FF2B5EF4-FFF2-40B4-BE49-F238E27FC236}">
                    <a16:creationId xmlns:a16="http://schemas.microsoft.com/office/drawing/2014/main" id="{4D0201FA-D2AF-4794-8F5C-D894E8698FC9}"/>
                  </a:ext>
                </a:extLst>
              </p:cNvPr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109;p4">
                <a:extLst>
                  <a:ext uri="{FF2B5EF4-FFF2-40B4-BE49-F238E27FC236}">
                    <a16:creationId xmlns:a16="http://schemas.microsoft.com/office/drawing/2014/main" id="{C459F818-C498-4DB0-B13E-E5A6E8262C90}"/>
                  </a:ext>
                </a:extLst>
              </p:cNvPr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110;p4">
                <a:extLst>
                  <a:ext uri="{FF2B5EF4-FFF2-40B4-BE49-F238E27FC236}">
                    <a16:creationId xmlns:a16="http://schemas.microsoft.com/office/drawing/2014/main" id="{4D345F9C-FB25-4EB0-A3AA-3F5C50EB8EB9}"/>
                  </a:ext>
                </a:extLst>
              </p:cNvPr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Google Shape;111;p4">
              <a:extLst>
                <a:ext uri="{FF2B5EF4-FFF2-40B4-BE49-F238E27FC236}">
                  <a16:creationId xmlns:a16="http://schemas.microsoft.com/office/drawing/2014/main" id="{E0EBCC43-8F82-4D5C-8590-06721E9E1752}"/>
                </a:ext>
              </a:extLst>
            </p:cNvPr>
            <p:cNvSpPr txBox="1"/>
            <p:nvPr/>
          </p:nvSpPr>
          <p:spPr>
            <a:xfrm>
              <a:off x="2050016" y="1978514"/>
              <a:ext cx="2785278" cy="124052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2. Проблема и существующие альтернативы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5" name="Google Shape;112;p4">
              <a:extLst>
                <a:ext uri="{FF2B5EF4-FFF2-40B4-BE49-F238E27FC236}">
                  <a16:creationId xmlns:a16="http://schemas.microsoft.com/office/drawing/2014/main" id="{44FE75EA-4ED5-44AF-918C-4E94BA34997F}"/>
                </a:ext>
              </a:extLst>
            </p:cNvPr>
            <p:cNvSpPr txBox="1"/>
            <p:nvPr/>
          </p:nvSpPr>
          <p:spPr>
            <a:xfrm>
              <a:off x="4951174" y="1978514"/>
              <a:ext cx="3240807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4. Решение</a:t>
              </a:r>
              <a:endParaRPr lang="en-US" sz="1500" b="1" dirty="0">
                <a:solidFill>
                  <a:srgbClr val="00206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13;p4">
              <a:extLst>
                <a:ext uri="{FF2B5EF4-FFF2-40B4-BE49-F238E27FC236}">
                  <a16:creationId xmlns:a16="http://schemas.microsoft.com/office/drawing/2014/main" id="{737DB496-9B9D-4BC3-8894-A84AE1F43735}"/>
                </a:ext>
              </a:extLst>
            </p:cNvPr>
            <p:cNvSpPr txBox="1"/>
            <p:nvPr/>
          </p:nvSpPr>
          <p:spPr>
            <a:xfrm>
              <a:off x="4951174" y="5341037"/>
              <a:ext cx="3485656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8. Ключевые метрики</a:t>
              </a:r>
            </a:p>
          </p:txBody>
        </p:sp>
        <p:sp>
          <p:nvSpPr>
            <p:cNvPr id="17" name="Google Shape;114;p4">
              <a:extLst>
                <a:ext uri="{FF2B5EF4-FFF2-40B4-BE49-F238E27FC236}">
                  <a16:creationId xmlns:a16="http://schemas.microsoft.com/office/drawing/2014/main" id="{F0BE6A3B-9EAB-4393-B110-96548AF6BEE8}"/>
                </a:ext>
              </a:extLst>
            </p:cNvPr>
            <p:cNvSpPr txBox="1"/>
            <p:nvPr/>
          </p:nvSpPr>
          <p:spPr>
            <a:xfrm>
              <a:off x="8755615" y="1978514"/>
              <a:ext cx="2555252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3. Уникальная ценность</a:t>
              </a:r>
              <a:r>
                <a:rPr lang="ru-RU" sz="1500" dirty="0">
                  <a:solidFill>
                    <a:srgbClr val="002060"/>
                  </a:solidFill>
                  <a:latin typeface="Candara" panose="020E0502030303020204"/>
                </a:rPr>
                <a:t> 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8" name="Google Shape;115;p4">
              <a:extLst>
                <a:ext uri="{FF2B5EF4-FFF2-40B4-BE49-F238E27FC236}">
                  <a16:creationId xmlns:a16="http://schemas.microsoft.com/office/drawing/2014/main" id="{35EABFD6-C47C-4847-826A-8F97CE962FA9}"/>
                </a:ext>
              </a:extLst>
            </p:cNvPr>
            <p:cNvSpPr txBox="1"/>
            <p:nvPr/>
          </p:nvSpPr>
          <p:spPr>
            <a:xfrm>
              <a:off x="11728448" y="1978514"/>
              <a:ext cx="3013463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9. Скрытое преимущество</a:t>
              </a:r>
            </a:p>
          </p:txBody>
        </p:sp>
        <p:sp>
          <p:nvSpPr>
            <p:cNvPr id="19" name="Google Shape;116;p4">
              <a:extLst>
                <a:ext uri="{FF2B5EF4-FFF2-40B4-BE49-F238E27FC236}">
                  <a16:creationId xmlns:a16="http://schemas.microsoft.com/office/drawing/2014/main" id="{64D4A4F8-E67C-42AC-B949-A3C05E5EAA49}"/>
                </a:ext>
              </a:extLst>
            </p:cNvPr>
            <p:cNvSpPr txBox="1"/>
            <p:nvPr/>
          </p:nvSpPr>
          <p:spPr>
            <a:xfrm>
              <a:off x="11652249" y="5273675"/>
              <a:ext cx="3089664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5. Каналы распространения</a:t>
              </a:r>
            </a:p>
          </p:txBody>
        </p:sp>
        <p:sp>
          <p:nvSpPr>
            <p:cNvPr id="20" name="Google Shape;117;p4">
              <a:extLst>
                <a:ext uri="{FF2B5EF4-FFF2-40B4-BE49-F238E27FC236}">
                  <a16:creationId xmlns:a16="http://schemas.microsoft.com/office/drawing/2014/main" id="{2DF54C6E-CF4C-4FAC-9F13-DA61FB84D306}"/>
                </a:ext>
              </a:extLst>
            </p:cNvPr>
            <p:cNvSpPr txBox="1"/>
            <p:nvPr/>
          </p:nvSpPr>
          <p:spPr>
            <a:xfrm>
              <a:off x="14948566" y="1964384"/>
              <a:ext cx="2590799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1. Сегмент потребителей</a:t>
              </a:r>
            </a:p>
          </p:txBody>
        </p:sp>
        <p:sp>
          <p:nvSpPr>
            <p:cNvPr id="21" name="Google Shape;118;p4">
              <a:extLst>
                <a:ext uri="{FF2B5EF4-FFF2-40B4-BE49-F238E27FC236}">
                  <a16:creationId xmlns:a16="http://schemas.microsoft.com/office/drawing/2014/main" id="{5D1F6164-C384-4C2F-8074-643F2EAE3CA8}"/>
                </a:ext>
              </a:extLst>
            </p:cNvPr>
            <p:cNvSpPr txBox="1"/>
            <p:nvPr/>
          </p:nvSpPr>
          <p:spPr>
            <a:xfrm>
              <a:off x="2050016" y="8358651"/>
              <a:ext cx="7994713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7. Структура расходов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22" name="Google Shape;119;p4">
              <a:extLst>
                <a:ext uri="{FF2B5EF4-FFF2-40B4-BE49-F238E27FC236}">
                  <a16:creationId xmlns:a16="http://schemas.microsoft.com/office/drawing/2014/main" id="{1C9FD09F-6B84-4590-B06E-E56006467340}"/>
                </a:ext>
              </a:extLst>
            </p:cNvPr>
            <p:cNvSpPr txBox="1"/>
            <p:nvPr/>
          </p:nvSpPr>
          <p:spPr>
            <a:xfrm>
              <a:off x="10129285" y="8343021"/>
              <a:ext cx="8044459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6. Потоки доходов</a:t>
              </a:r>
            </a:p>
          </p:txBody>
        </p:sp>
      </p:grpSp>
      <p:sp>
        <p:nvSpPr>
          <p:cNvPr id="36" name="Текст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411" y="5354653"/>
            <a:ext cx="5779469" cy="950940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265113" marR="0" indent="-77788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перечисления статей затрат и общая сумма (в руб.) </a:t>
            </a:r>
          </a:p>
        </p:txBody>
      </p:sp>
      <p:sp>
        <p:nvSpPr>
          <p:cNvPr id="39" name="Текст 2"/>
          <p:cNvSpPr>
            <a:spLocks noGrp="1"/>
          </p:cNvSpPr>
          <p:nvPr>
            <p:ph type="body" sz="quarter" idx="18" hasCustomPrompt="1"/>
          </p:nvPr>
        </p:nvSpPr>
        <p:spPr>
          <a:xfrm>
            <a:off x="6138386" y="5354653"/>
            <a:ext cx="5788213" cy="950940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перечисление статей доходов и общая сумма (в руб.)</a:t>
            </a:r>
          </a:p>
        </p:txBody>
      </p:sp>
      <p:sp>
        <p:nvSpPr>
          <p:cNvPr id="44" name="Текст 2"/>
          <p:cNvSpPr>
            <a:spLocks noGrp="1"/>
          </p:cNvSpPr>
          <p:nvPr>
            <p:ph type="body" sz="quarter" idx="19" hasCustomPrompt="1"/>
          </p:nvPr>
        </p:nvSpPr>
        <p:spPr>
          <a:xfrm>
            <a:off x="7231712" y="1579610"/>
            <a:ext cx="2296508" cy="1544361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основная суть продукта (кратко)</a:t>
            </a:r>
          </a:p>
        </p:txBody>
      </p:sp>
      <p:sp>
        <p:nvSpPr>
          <p:cNvPr id="45" name="Текст 2"/>
          <p:cNvSpPr>
            <a:spLocks noGrp="1"/>
          </p:cNvSpPr>
          <p:nvPr>
            <p:ph type="body" sz="quarter" idx="20" hasCustomPrompt="1"/>
          </p:nvPr>
        </p:nvSpPr>
        <p:spPr>
          <a:xfrm>
            <a:off x="9528218" y="1579611"/>
            <a:ext cx="2383113" cy="3472614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целевая аудитория</a:t>
            </a:r>
          </a:p>
        </p:txBody>
      </p:sp>
      <p:sp>
        <p:nvSpPr>
          <p:cNvPr id="46" name="Текст 2"/>
          <p:cNvSpPr>
            <a:spLocks noGrp="1"/>
          </p:cNvSpPr>
          <p:nvPr>
            <p:ph type="body" sz="quarter" idx="21" hasCustomPrompt="1"/>
          </p:nvPr>
        </p:nvSpPr>
        <p:spPr>
          <a:xfrm>
            <a:off x="7219318" y="3677930"/>
            <a:ext cx="2308900" cy="1374296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основная суть продукта (кратко)</a:t>
            </a:r>
          </a:p>
        </p:txBody>
      </p:sp>
      <p:sp>
        <p:nvSpPr>
          <p:cNvPr id="47" name="Текст 2"/>
          <p:cNvSpPr>
            <a:spLocks noGrp="1"/>
          </p:cNvSpPr>
          <p:nvPr>
            <p:ph type="body" sz="quarter" idx="22" hasCustomPrompt="1"/>
          </p:nvPr>
        </p:nvSpPr>
        <p:spPr>
          <a:xfrm>
            <a:off x="5172073" y="1579609"/>
            <a:ext cx="2047245" cy="3472615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то, что является ценностным предложением</a:t>
            </a:r>
          </a:p>
        </p:txBody>
      </p:sp>
      <p:sp>
        <p:nvSpPr>
          <p:cNvPr id="48" name="Текст 2"/>
          <p:cNvSpPr>
            <a:spLocks noGrp="1"/>
          </p:cNvSpPr>
          <p:nvPr>
            <p:ph type="body" sz="quarter" idx="23" hasCustomPrompt="1"/>
          </p:nvPr>
        </p:nvSpPr>
        <p:spPr>
          <a:xfrm>
            <a:off x="2431529" y="1376283"/>
            <a:ext cx="2721647" cy="1747688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решение</a:t>
            </a:r>
          </a:p>
        </p:txBody>
      </p:sp>
      <p:sp>
        <p:nvSpPr>
          <p:cNvPr id="49" name="Текст 2"/>
          <p:cNvSpPr>
            <a:spLocks noGrp="1"/>
          </p:cNvSpPr>
          <p:nvPr>
            <p:ph type="body" sz="quarter" idx="24" hasCustomPrompt="1"/>
          </p:nvPr>
        </p:nvSpPr>
        <p:spPr>
          <a:xfrm>
            <a:off x="341449" y="1824144"/>
            <a:ext cx="2078534" cy="3228079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важно перечислить проблемы, а также указать как сейчас решаются эти проблемы без вашего продукта</a:t>
            </a:r>
          </a:p>
        </p:txBody>
      </p:sp>
      <p:sp>
        <p:nvSpPr>
          <p:cNvPr id="50" name="Текст 2"/>
          <p:cNvSpPr>
            <a:spLocks noGrp="1"/>
          </p:cNvSpPr>
          <p:nvPr>
            <p:ph type="body" sz="quarter" idx="25" hasCustomPrompt="1"/>
          </p:nvPr>
        </p:nvSpPr>
        <p:spPr>
          <a:xfrm>
            <a:off x="2419982" y="3489711"/>
            <a:ext cx="2733193" cy="1562511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то, что позволяет зарабатывать, например кол-во пользователей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8807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Этапы про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 userDrawn="1"/>
        </p:nvGrpSpPr>
        <p:grpSpPr>
          <a:xfrm>
            <a:off x="4201828" y="1057224"/>
            <a:ext cx="3788342" cy="4912616"/>
            <a:chOff x="3625668" y="1057224"/>
            <a:chExt cx="3788342" cy="4912616"/>
          </a:xfrm>
        </p:grpSpPr>
        <p:sp>
          <p:nvSpPr>
            <p:cNvPr id="62" name="Текст 2"/>
            <p:cNvSpPr txBox="1"/>
            <p:nvPr/>
          </p:nvSpPr>
          <p:spPr>
            <a:xfrm>
              <a:off x="3625668" y="1057224"/>
              <a:ext cx="759795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1</a:t>
              </a:r>
            </a:p>
          </p:txBody>
        </p:sp>
        <p:sp>
          <p:nvSpPr>
            <p:cNvPr id="63" name="Текст 2"/>
            <p:cNvSpPr txBox="1"/>
            <p:nvPr/>
          </p:nvSpPr>
          <p:spPr>
            <a:xfrm>
              <a:off x="3625668" y="3598411"/>
              <a:ext cx="759795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3</a:t>
              </a:r>
            </a:p>
          </p:txBody>
        </p:sp>
        <p:sp>
          <p:nvSpPr>
            <p:cNvPr id="64" name="Текст 2"/>
            <p:cNvSpPr txBox="1"/>
            <p:nvPr/>
          </p:nvSpPr>
          <p:spPr>
            <a:xfrm>
              <a:off x="6654216" y="2253306"/>
              <a:ext cx="759794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2</a:t>
              </a:r>
            </a:p>
          </p:txBody>
        </p:sp>
        <p:sp>
          <p:nvSpPr>
            <p:cNvPr id="65" name="Текст 2"/>
            <p:cNvSpPr txBox="1"/>
            <p:nvPr/>
          </p:nvSpPr>
          <p:spPr>
            <a:xfrm>
              <a:off x="6652932" y="4646405"/>
              <a:ext cx="759794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4</a:t>
              </a:r>
            </a:p>
          </p:txBody>
        </p:sp>
        <p:sp>
          <p:nvSpPr>
            <p:cNvPr id="79" name="Соединительная линия уступом 2"/>
            <p:cNvSpPr/>
            <p:nvPr/>
          </p:nvSpPr>
          <p:spPr>
            <a:xfrm>
              <a:off x="4383482" y="1694388"/>
              <a:ext cx="2162014" cy="1066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80" name="Соединительная линия уступом 26"/>
            <p:cNvSpPr/>
            <p:nvPr/>
          </p:nvSpPr>
          <p:spPr>
            <a:xfrm rot="10800000" flipV="1">
              <a:off x="4383482" y="3193233"/>
              <a:ext cx="2162012" cy="859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81" name="Соединительная линия уступом 29"/>
            <p:cNvSpPr/>
            <p:nvPr/>
          </p:nvSpPr>
          <p:spPr>
            <a:xfrm>
              <a:off x="4471393" y="4567160"/>
              <a:ext cx="2074102" cy="859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sp>
        <p:nvSpPr>
          <p:cNvPr id="26" name="Текст заголовка">
            <a:extLst>
              <a:ext uri="{FF2B5EF4-FFF2-40B4-BE49-F238E27FC236}">
                <a16:creationId xmlns:a16="http://schemas.microsoft.com/office/drawing/2014/main" id="{2CFC46DE-2201-42C2-BF3C-C284A51B7C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endParaRPr dirty="0"/>
          </a:p>
        </p:txBody>
      </p:sp>
      <p:pic>
        <p:nvPicPr>
          <p:cNvPr id="27" name="Picture 5" descr="C:\Users\user\Desktop\Безымянный6.png">
            <a:extLst>
              <a:ext uri="{FF2B5EF4-FFF2-40B4-BE49-F238E27FC236}">
                <a16:creationId xmlns:a16="http://schemas.microsoft.com/office/drawing/2014/main" id="{39BCB39C-1638-4A13-9F9F-87BCA5F308B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801C36C7-F0D0-4D38-AAD3-DC25276B96B8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CA55861A-9584-43C4-B5A2-798276485260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976372EF-8589-4AFB-B8A7-949DC16D5AF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4FD47325-57C1-45C8-9D0D-ED5FB22188B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E3E15495-6399-413B-BD41-BB55F1F86CC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15D68387-E98D-4862-933A-C6E87A2E68E2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7FDCE187-E52B-4C5F-9363-A3336C2BF4F7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992246"/>
            <a:ext cx="3706082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0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507999" y="3504066"/>
            <a:ext cx="3708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1" name="Текст 2"/>
          <p:cNvSpPr>
            <a:spLocks noGrp="1"/>
          </p:cNvSpPr>
          <p:nvPr>
            <p:ph type="body" sz="quarter" idx="12" hasCustomPrompt="1"/>
          </p:nvPr>
        </p:nvSpPr>
        <p:spPr>
          <a:xfrm>
            <a:off x="7988885" y="1718941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2" name="Текст 2"/>
          <p:cNvSpPr>
            <a:spLocks noGrp="1"/>
          </p:cNvSpPr>
          <p:nvPr>
            <p:ph type="body" sz="quarter" idx="13" hasCustomPrompt="1"/>
          </p:nvPr>
        </p:nvSpPr>
        <p:spPr>
          <a:xfrm>
            <a:off x="7988885" y="4465454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4650551" y="1285473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01.01.24-31.03.24</a:t>
            </a:r>
          </a:p>
        </p:txBody>
      </p:sp>
      <p:sp>
        <p:nvSpPr>
          <p:cNvPr id="39" name="TextBox 38"/>
          <p:cNvSpPr txBox="1"/>
          <p:nvPr userDrawn="1"/>
        </p:nvSpPr>
        <p:spPr>
          <a:xfrm>
            <a:off x="5840467" y="2793532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>
                <a:sym typeface="Helvetica"/>
              </a:rPr>
              <a:t>01.04.24-30.06.24</a:t>
            </a:r>
          </a:p>
        </p:txBody>
      </p:sp>
      <p:sp>
        <p:nvSpPr>
          <p:cNvPr id="43" name="TextBox 42"/>
          <p:cNvSpPr txBox="1"/>
          <p:nvPr userDrawn="1"/>
        </p:nvSpPr>
        <p:spPr>
          <a:xfrm>
            <a:off x="4778258" y="4125236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>
                <a:sym typeface="Helvetica"/>
              </a:rPr>
              <a:t>01.07.24-30.</a:t>
            </a:r>
            <a:r>
              <a:rPr lang="en-US" dirty="0">
                <a:sym typeface="Helvetica"/>
              </a:rPr>
              <a:t>0</a:t>
            </a:r>
            <a:r>
              <a:rPr lang="ru-RU" dirty="0">
                <a:sym typeface="Helvetica"/>
              </a:rPr>
              <a:t>9.2</a:t>
            </a:r>
            <a:r>
              <a:rPr lang="en-US" dirty="0">
                <a:sym typeface="Helvetica"/>
              </a:rPr>
              <a:t>4</a:t>
            </a:r>
            <a:endParaRPr lang="ru-RU" dirty="0">
              <a:sym typeface="Helvetica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5899244" y="5511782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>
                <a:sym typeface="Helvetica"/>
              </a:rPr>
              <a:t>01.10.2</a:t>
            </a:r>
            <a:r>
              <a:rPr lang="en-US" dirty="0">
                <a:sym typeface="Helvetica"/>
              </a:rPr>
              <a:t>4</a:t>
            </a:r>
            <a:r>
              <a:rPr lang="ru-RU" dirty="0">
                <a:sym typeface="Helvetica"/>
              </a:rPr>
              <a:t>-3</a:t>
            </a:r>
            <a:r>
              <a:rPr lang="en-US" dirty="0">
                <a:sym typeface="Helvetica"/>
              </a:rPr>
              <a:t>1</a:t>
            </a:r>
            <a:r>
              <a:rPr lang="ru-RU" dirty="0">
                <a:sym typeface="Helvetica"/>
              </a:rPr>
              <a:t>.12.2</a:t>
            </a:r>
            <a:r>
              <a:rPr lang="en-US" dirty="0">
                <a:sym typeface="Helvetica"/>
              </a:rPr>
              <a:t>4</a:t>
            </a:r>
            <a:endParaRPr lang="ru-RU" dirty="0">
              <a:sym typeface="Helvetica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1477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lang="ru-RU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107995" y="158029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Потенциальные потребительские сегменты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3991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08" y="63518"/>
            <a:ext cx="453825" cy="576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12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2827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заголовка">
            <a:extLst>
              <a:ext uri="{FF2B5EF4-FFF2-40B4-BE49-F238E27FC236}">
                <a16:creationId xmlns:a16="http://schemas.microsoft.com/office/drawing/2014/main" id="{2284E69D-6AF8-4F98-B349-4B100723F4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заголовка</a:t>
            </a:r>
            <a:endParaRPr dirty="0"/>
          </a:p>
        </p:txBody>
      </p:sp>
      <p:pic>
        <p:nvPicPr>
          <p:cNvPr id="17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08" y="51263"/>
            <a:ext cx="453825" cy="576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quarter" idx="10"/>
          </p:nvPr>
        </p:nvSpPr>
        <p:spPr>
          <a:xfrm>
            <a:off x="630196" y="1092530"/>
            <a:ext cx="11304629" cy="483259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243A62"/>
                </a:solidFill>
                <a:latin typeface="Gilroy-Light"/>
              </a:defRPr>
            </a:lvl1pPr>
            <a:lvl2pPr>
              <a:defRPr sz="2400">
                <a:solidFill>
                  <a:srgbClr val="243A62"/>
                </a:solidFill>
                <a:latin typeface="Gilroy-Light"/>
              </a:defRPr>
            </a:lvl2pPr>
            <a:lvl3pPr>
              <a:defRPr sz="2400">
                <a:solidFill>
                  <a:srgbClr val="243A62"/>
                </a:solidFill>
                <a:latin typeface="Gilroy-Light"/>
              </a:defRPr>
            </a:lvl3pPr>
            <a:lvl4pPr>
              <a:defRPr sz="2400">
                <a:solidFill>
                  <a:srgbClr val="243A62"/>
                </a:solidFill>
                <a:latin typeface="Gilroy-Light"/>
              </a:defRPr>
            </a:lvl4pPr>
            <a:lvl5pPr>
              <a:defRPr sz="2400">
                <a:solidFill>
                  <a:srgbClr val="243A62"/>
                </a:solidFill>
                <a:latin typeface="Gilroy-Ligh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Прямоугольник 7"/>
          <p:cNvSpPr/>
          <p:nvPr userDrawn="1"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9" name="Прямоугольник 10"/>
          <p:cNvSpPr/>
          <p:nvPr userDrawn="1"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0" name="Прямоугольник 13"/>
          <p:cNvSpPr/>
          <p:nvPr userDrawn="1"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pic>
        <p:nvPicPr>
          <p:cNvPr id="21" name="image2.png" descr="image2.png"/>
          <p:cNvPicPr>
            <a:picLocks noChangeAspect="1"/>
          </p:cNvPicPr>
          <p:nvPr userDrawn="1"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Прямоугольник 9"/>
          <p:cNvSpPr/>
          <p:nvPr userDrawn="1"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3" name="Текст 2"/>
          <p:cNvSpPr txBox="1"/>
          <p:nvPr userDrawn="1"/>
        </p:nvSpPr>
        <p:spPr>
          <a:xfrm>
            <a:off x="532009" y="995120"/>
            <a:ext cx="4831212" cy="1949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4800" b="1" dirty="0"/>
              <a:t>СПАСИБО!</a:t>
            </a:r>
            <a:endParaRPr lang="ru-RU" sz="4800" b="1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24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2950650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8-888-888-88-88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495746" y="3893128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en-US" dirty="0"/>
              <a:t>e-mail</a:t>
            </a: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40" y="42055"/>
            <a:ext cx="453825" cy="576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0F46D48A-CFC5-4375-B383-7EB5C65FC5F4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9EF66D53-61A5-4AD9-AC8D-733BFFAE291A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C8BC6219-799A-4094-A65B-C54B108DA74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04DF2ED-D8A3-4267-A2F6-0D4C7AF89E5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4120FCB-ECAE-4BD7-9E81-39948F4928C9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3CA745D-363A-4773-8692-9C7B9ED2FDE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3" r:id="rId3"/>
    <p:sldLayoutId id="2147483655" r:id="rId4"/>
    <p:sldLayoutId id="2147483664" r:id="rId5"/>
    <p:sldLayoutId id="2147483659" r:id="rId6"/>
    <p:sldLayoutId id="2147483662" r:id="rId7"/>
    <p:sldLayoutId id="2147483656" r:id="rId8"/>
    <p:sldLayoutId id="2147483657" r:id="rId9"/>
  </p:sldLayoutIdLst>
  <p:transition spd="med"/>
  <p:hf hdr="0" ft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chemical-compound-mixing.framer.ai/page-2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448" y="1085102"/>
            <a:ext cx="5443638" cy="1131075"/>
          </a:xfrm>
        </p:spPr>
        <p:txBody>
          <a:bodyPr/>
          <a:lstStyle/>
          <a:p>
            <a:pPr algn="just"/>
            <a:r>
              <a:rPr lang="ru-RU" dirty="0"/>
              <a:t>Сайт </a:t>
            </a:r>
            <a:br>
              <a:rPr lang="ru-RU" dirty="0"/>
            </a:br>
            <a:r>
              <a:rPr lang="ru-RU" dirty="0"/>
              <a:t>«Интерактивное комбинирование  биологических компонентов»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1</a:t>
            </a:fld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err="1"/>
              <a:t>Эдунет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just"/>
            <a:r>
              <a:rPr lang="ru-RU" dirty="0"/>
              <a:t>Персонализация развития потенциала человека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just"/>
            <a:r>
              <a:rPr lang="ru-RU" dirty="0"/>
              <a:t>нано-, </a:t>
            </a:r>
            <a:r>
              <a:rPr lang="ru-RU" dirty="0" err="1"/>
              <a:t>био</a:t>
            </a:r>
            <a:r>
              <a:rPr lang="ru-RU" dirty="0"/>
              <a:t>-, информационные, когнитивные 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val="205976156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>
          <a:xfrm>
            <a:off x="8085221" y="1510270"/>
            <a:ext cx="3841378" cy="4517551"/>
          </a:xfrm>
        </p:spPr>
        <p:txBody>
          <a:bodyPr/>
          <a:lstStyle/>
          <a:p>
            <a:pPr algn="just"/>
            <a:endParaRPr lang="ru-RU" sz="2200" dirty="0"/>
          </a:p>
          <a:p>
            <a:pPr algn="just"/>
            <a:endParaRPr lang="ru-RU" sz="2200" dirty="0"/>
          </a:p>
          <a:p>
            <a:pPr algn="just"/>
            <a:r>
              <a:rPr lang="ru-RU" sz="2200" dirty="0"/>
              <a:t>Сайт «Интерактивное комбинирование биологических компонентов»:</a:t>
            </a:r>
          </a:p>
          <a:p>
            <a:pPr marL="0" indent="0" algn="just">
              <a:buNone/>
            </a:pPr>
            <a:r>
              <a:rPr lang="ru-RU" sz="2200" dirty="0"/>
              <a:t>- решение проблемы поиска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комбинации веществ и их точной концентрации, </a:t>
            </a:r>
            <a:r>
              <a:rPr lang="ru-RU" sz="2200" dirty="0"/>
              <a:t>необходимых для создания того или иного продукта с заданными свойствами в обучающих и коммерческих целях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endParaRPr lang="ru-RU" dirty="0"/>
          </a:p>
          <a:p>
            <a:pPr algn="just"/>
            <a:r>
              <a:rPr lang="ru-RU" dirty="0"/>
              <a:t>Длительный процесс создания того или иного продукта с заданными свойствами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algn="just"/>
            <a:endParaRPr lang="ru-RU" sz="1400" dirty="0"/>
          </a:p>
          <a:p>
            <a:pPr algn="just"/>
            <a:r>
              <a:rPr lang="ru-RU" dirty="0"/>
              <a:t>Увеличение вероятности получения результата (продукта с заданными свойствами) в ходе экспериментов за счет базы данных сайта</a:t>
            </a:r>
          </a:p>
        </p:txBody>
      </p:sp>
    </p:spTree>
    <p:extLst>
      <p:ext uri="{BB962C8B-B14F-4D97-AF65-F5344CB8AC3E}">
        <p14:creationId xmlns:p14="http://schemas.microsoft.com/office/powerpoint/2010/main" val="227580747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3BCAEB7-318A-49A7-9F80-AF191B5290A7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408154288"/>
              </p:ext>
            </p:extLst>
          </p:nvPr>
        </p:nvGraphicFramePr>
        <p:xfrm>
          <a:off x="352425" y="1091187"/>
          <a:ext cx="11479214" cy="52097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39607">
                  <a:extLst>
                    <a:ext uri="{9D8B030D-6E8A-4147-A177-3AD203B41FA5}">
                      <a16:colId xmlns:a16="http://schemas.microsoft.com/office/drawing/2014/main" val="3076297344"/>
                    </a:ext>
                  </a:extLst>
                </a:gridCol>
                <a:gridCol w="5739607">
                  <a:extLst>
                    <a:ext uri="{9D8B030D-6E8A-4147-A177-3AD203B41FA5}">
                      <a16:colId xmlns:a16="http://schemas.microsoft.com/office/drawing/2014/main" val="423051674"/>
                    </a:ext>
                  </a:extLst>
                </a:gridCol>
              </a:tblGrid>
              <a:tr h="538678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sym typeface="Helvetica"/>
                        </a:rPr>
                        <a:t>Целевая аудитория</a:t>
                      </a: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sym typeface="Helvetica"/>
                        </a:rPr>
                        <a:t>Ценностное предложение</a:t>
                      </a: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226970"/>
                  </a:ext>
                </a:extLst>
              </a:tr>
              <a:tr h="4671071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9037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40142" y="2022672"/>
            <a:ext cx="5498274" cy="14465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200" dirty="0">
                <a:solidFill>
                  <a:srgbClr val="002060"/>
                </a:solidFill>
              </a:rPr>
              <a:t>В2С:</a:t>
            </a: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sym typeface="Helvetica"/>
              </a:rPr>
              <a:t>- </a:t>
            </a:r>
            <a:r>
              <a:rPr lang="ru-RU" sz="2200" dirty="0">
                <a:solidFill>
                  <a:srgbClr val="002060"/>
                </a:solidFill>
              </a:rPr>
              <a:t>ф</a:t>
            </a:r>
            <a:r>
              <a:rPr kumimoji="0" lang="ru-RU" sz="22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sym typeface="Helvetica"/>
              </a:rPr>
              <a:t>изические лица, которые имеют отношение к отраслям биотехнологии и агроинженерии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26133" y="2022672"/>
            <a:ext cx="5515099" cy="17851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200" dirty="0">
                <a:solidFill>
                  <a:srgbClr val="002060"/>
                </a:solidFill>
              </a:rPr>
              <a:t>В2С:</a:t>
            </a:r>
          </a:p>
          <a:p>
            <a:pPr algn="just"/>
            <a:r>
              <a:rPr lang="ru-RU" sz="2200" dirty="0">
                <a:solidFill>
                  <a:srgbClr val="002060"/>
                </a:solidFill>
              </a:rPr>
              <a:t>- возможность получения навыков проведения экспериментов для снижения вероятности получения отрицательного результата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36BA04-D7CB-4AD8-85F0-71E34C7FA9B3}"/>
              </a:ext>
            </a:extLst>
          </p:cNvPr>
          <p:cNvSpPr txBox="1"/>
          <p:nvPr/>
        </p:nvSpPr>
        <p:spPr>
          <a:xfrm>
            <a:off x="520021" y="3840124"/>
            <a:ext cx="5498274" cy="14465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200" dirty="0">
                <a:solidFill>
                  <a:srgbClr val="002060"/>
                </a:solidFill>
              </a:rPr>
              <a:t>В2В:</a:t>
            </a: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sym typeface="Helvetica"/>
              </a:rPr>
              <a:t>- предприятия-производители лекарственных препаратов для сельскохозяйственных нужд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9D3A8A-1740-498B-B4E6-27BC23EA5598}"/>
              </a:ext>
            </a:extLst>
          </p:cNvPr>
          <p:cNvSpPr txBox="1"/>
          <p:nvPr/>
        </p:nvSpPr>
        <p:spPr>
          <a:xfrm>
            <a:off x="6185890" y="3807772"/>
            <a:ext cx="5498274" cy="21236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200" dirty="0">
                <a:solidFill>
                  <a:srgbClr val="002060"/>
                </a:solidFill>
              </a:rPr>
              <a:t>В2В:</a:t>
            </a: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sym typeface="Helvetica"/>
              </a:rPr>
              <a:t>-</a:t>
            </a:r>
            <a:r>
              <a:rPr lang="ru-RU" sz="2200" dirty="0">
                <a:solidFill>
                  <a:srgbClr val="002060"/>
                </a:solidFill>
              </a:rPr>
              <a:t> получение более быстро лекарственного препарата с необходимыми заданными свойствами, а также экономия в затрачиваемых ресурсах (финансы, время, персонал и пр.)</a:t>
            </a:r>
            <a:endParaRPr kumimoji="0" lang="ru-RU" sz="22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8299413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6D8A34F-EF88-4348-960E-34E97E46C9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423619"/>
              </p:ext>
            </p:extLst>
          </p:nvPr>
        </p:nvGraphicFramePr>
        <p:xfrm>
          <a:off x="304801" y="814583"/>
          <a:ext cx="11630024" cy="56875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8694">
                  <a:extLst>
                    <a:ext uri="{9D8B030D-6E8A-4147-A177-3AD203B41FA5}">
                      <a16:colId xmlns:a16="http://schemas.microsoft.com/office/drawing/2014/main" val="3344974326"/>
                    </a:ext>
                  </a:extLst>
                </a:gridCol>
                <a:gridCol w="3541992">
                  <a:extLst>
                    <a:ext uri="{9D8B030D-6E8A-4147-A177-3AD203B41FA5}">
                      <a16:colId xmlns:a16="http://schemas.microsoft.com/office/drawing/2014/main" val="1847720295"/>
                    </a:ext>
                  </a:extLst>
                </a:gridCol>
                <a:gridCol w="3369365">
                  <a:extLst>
                    <a:ext uri="{9D8B030D-6E8A-4147-A177-3AD203B41FA5}">
                      <a16:colId xmlns:a16="http://schemas.microsoft.com/office/drawing/2014/main" val="950557334"/>
                    </a:ext>
                  </a:extLst>
                </a:gridCol>
                <a:gridCol w="2929973">
                  <a:extLst>
                    <a:ext uri="{9D8B030D-6E8A-4147-A177-3AD203B41FA5}">
                      <a16:colId xmlns:a16="http://schemas.microsoft.com/office/drawing/2014/main" val="636569222"/>
                    </a:ext>
                  </a:extLst>
                </a:gridCol>
              </a:tblGrid>
              <a:tr h="620557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КОНКУРЕНТ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ПРОДУКТ 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ХАРАКТЕРИСТИКИ ПРОДУКТА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НАШИ КОНКУРЕТНЫЕ ПРЕИМУЩЕСТВА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14437"/>
                  </a:ext>
                </a:extLst>
              </a:tr>
              <a:tr h="1380948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Лаборатория ветеринарно-санитарной экспертизы № 1 г. Оренбурга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Создание и контроль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 продукции.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Наличие  современного оборудования 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Создание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 готовой рецептуры ходе экспериментов с помощью специализированного оборудования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Наличие сайта. Экономия времени за счет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 интерактивности нашего сайта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8006994"/>
                  </a:ext>
                </a:extLst>
              </a:tr>
              <a:tr h="1624362"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Program Lab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Виртуальный учебный комплекс «Биотехнология - вводные эксперименты»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Данный виртуальный комплекс предназначен для изучения базовых вводных экспериментов для 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</a:rPr>
                        <a:t>биолаборатории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 и позволяет с помощью виртуального представления лаборатории и оборудования произвести ряд вводных экспериментов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Простота работы с сайтом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 в том числе при выборе компонентов для будущего продукта без специального оборудования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4362"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err="1">
                          <a:solidFill>
                            <a:srgbClr val="002060"/>
                          </a:solidFill>
                        </a:rPr>
                        <a:t>Microbius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Сайт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 с обширной базой данных 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Уникальный ресурс для специалистов, работающих в клинической, санитарной, ветеринарной, промышленной микробиологии и смежных областях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Отсутствие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</a:rPr>
                        <a:t> узкоспециализированного  образования для работы с возможностью проведения экспериментов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9166961"/>
                  </a:ext>
                </a:extLst>
              </a:tr>
            </a:tbl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42AF07C-30E8-42D1-BFAC-8F01D77DF0C6}"/>
              </a:ext>
            </a:extLst>
          </p:cNvPr>
          <p:cNvSpPr txBox="1">
            <a:spLocks/>
          </p:cNvSpPr>
          <p:nvPr/>
        </p:nvSpPr>
        <p:spPr>
          <a:xfrm>
            <a:off x="3293126" y="183919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ru-RU" sz="2800" b="1" dirty="0">
                <a:solidFill>
                  <a:srgbClr val="8F00FF"/>
                </a:solidFill>
                <a:latin typeface="Gilroy-ExtraBold"/>
                <a:sym typeface="Helvetica"/>
              </a:rPr>
              <a:t>Ключевые конкуренты </a:t>
            </a:r>
          </a:p>
        </p:txBody>
      </p:sp>
    </p:spTree>
    <p:extLst>
      <p:ext uri="{BB962C8B-B14F-4D97-AF65-F5344CB8AC3E}">
        <p14:creationId xmlns:p14="http://schemas.microsoft.com/office/powerpoint/2010/main" val="414764542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316531" y="5316521"/>
            <a:ext cx="5779469" cy="989072"/>
          </a:xfrm>
        </p:spPr>
        <p:txBody>
          <a:bodyPr/>
          <a:lstStyle/>
          <a:p>
            <a:r>
              <a:rPr lang="ru-RU" dirty="0"/>
              <a:t>Сервер 50 тыс. рублей (разовые затраты) </a:t>
            </a:r>
          </a:p>
          <a:p>
            <a:r>
              <a:rPr lang="ru-RU" dirty="0"/>
              <a:t>Услуги программиста 30 тыс. рублей/месяц</a:t>
            </a:r>
          </a:p>
          <a:p>
            <a:r>
              <a:rPr lang="ru-RU" dirty="0"/>
              <a:t>Реклама 10 тыс. рублей </a:t>
            </a:r>
          </a:p>
          <a:p>
            <a:r>
              <a:rPr lang="ru-RU" dirty="0"/>
              <a:t>Заработная плата 30 тыс. рублей/ месяц (3 сотрудника)</a:t>
            </a:r>
          </a:p>
          <a:p>
            <a:r>
              <a:rPr lang="ru-RU" dirty="0"/>
              <a:t>Итого в месяц: 180 тыс. руб. 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8"/>
          </p:nvPr>
        </p:nvSpPr>
        <p:spPr>
          <a:xfrm>
            <a:off x="6138386" y="5278389"/>
            <a:ext cx="5788213" cy="1027204"/>
          </a:xfrm>
        </p:spPr>
        <p:txBody>
          <a:bodyPr/>
          <a:lstStyle/>
          <a:p>
            <a:r>
              <a:rPr lang="ru-RU" dirty="0"/>
              <a:t>300 рублей</a:t>
            </a:r>
            <a:r>
              <a:rPr lang="en-US" dirty="0"/>
              <a:t>/</a:t>
            </a:r>
            <a:r>
              <a:rPr lang="ru-RU" dirty="0"/>
              <a:t>месяц – базовая подписка (200 подписок)</a:t>
            </a:r>
          </a:p>
          <a:p>
            <a:r>
              <a:rPr lang="ru-RU" dirty="0"/>
              <a:t>600 рублей</a:t>
            </a:r>
            <a:r>
              <a:rPr lang="en-US" dirty="0"/>
              <a:t>/</a:t>
            </a:r>
            <a:r>
              <a:rPr lang="ru-RU" dirty="0"/>
              <a:t> месяц – полная подписка (100 подписок)</a:t>
            </a:r>
          </a:p>
          <a:p>
            <a:r>
              <a:rPr lang="ru-RU" dirty="0"/>
              <a:t>Договора с предприятиями от 50 тыс. рублей/договор (3 договора)</a:t>
            </a:r>
          </a:p>
          <a:p>
            <a:r>
              <a:rPr lang="ru-RU" dirty="0"/>
              <a:t>Наличие реклам от производителей 7000 рублей </a:t>
            </a:r>
            <a:r>
              <a:rPr lang="en-US" dirty="0"/>
              <a:t>/ </a:t>
            </a:r>
            <a:r>
              <a:rPr lang="ru-RU" dirty="0"/>
              <a:t>месяц (3 договора)</a:t>
            </a:r>
          </a:p>
          <a:p>
            <a:r>
              <a:rPr lang="ru-RU" dirty="0"/>
              <a:t>Итого в месяц: 291 тыс. руб.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/>
              <a:t>Отсутствие узкоспециализированного  образования для работы с возможностью проведения экспериментов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ru-RU" dirty="0"/>
              <a:t>физические лица и предприятия-производители лекарственных препаратов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/>
              <a:t>личные продажи, рассылка коммерческих предложений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/>
              <a:t>наличие интерактивности сайта, при котором не нужно специальное лабораторное оборудование для получения продукта с заданными свойствами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ru-RU" dirty="0"/>
              <a:t>Сайт «Интерактивное комбинирование биологических компонентов»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/>
              <a:t>высокая вероятность получения отрицательного результата в ходе экспериментов.  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В настоящее время лабораторные испытания проводятся в лаборатории ветеринарно-санитарной экспертизы № 1 г. Оренбурга. 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/>
              <a:t>кол-во пользователей сайта, </a:t>
            </a:r>
          </a:p>
          <a:p>
            <a:r>
              <a:rPr lang="ru-RU" dirty="0"/>
              <a:t>кол-во подписок, </a:t>
            </a:r>
          </a:p>
          <a:p>
            <a:r>
              <a:rPr lang="ru-RU" dirty="0"/>
              <a:t>кол-во рекламодателей, </a:t>
            </a:r>
          </a:p>
          <a:p>
            <a:r>
              <a:rPr lang="ru-RU" dirty="0"/>
              <a:t>кол-во договоров на оказание договоров</a:t>
            </a:r>
          </a:p>
        </p:txBody>
      </p:sp>
    </p:spTree>
    <p:extLst>
      <p:ext uri="{BB962C8B-B14F-4D97-AF65-F5344CB8AC3E}">
        <p14:creationId xmlns:p14="http://schemas.microsoft.com/office/powerpoint/2010/main" val="303423461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реализации проекта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495746" y="992246"/>
            <a:ext cx="3706082" cy="2265859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Расширение библиотеки химических, биологических веществ</a:t>
            </a:r>
            <a:r>
              <a:rPr lang="en-US" dirty="0"/>
              <a:t>,</a:t>
            </a:r>
            <a:r>
              <a:rPr lang="ru-RU" dirty="0"/>
              <a:t> которые могут быть использованы в дальнейшей работе </a:t>
            </a:r>
          </a:p>
          <a:p>
            <a:r>
              <a:rPr lang="ru-RU" dirty="0"/>
              <a:t>Эксперименты по комбинированию утвержденных компонентов</a:t>
            </a:r>
          </a:p>
          <a:p>
            <a:r>
              <a:rPr lang="ru-RU" dirty="0"/>
              <a:t>Учет результатов всех испытаний </a:t>
            </a:r>
          </a:p>
          <a:p>
            <a:r>
              <a:rPr lang="ru-RU" dirty="0"/>
              <a:t>Распространение коммерческих предложений, поиск клиентов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/>
              <a:t>Заключение  договоров на проведение лабораторных испытаний</a:t>
            </a:r>
          </a:p>
          <a:p>
            <a:r>
              <a:rPr lang="ru-RU" dirty="0" smtClean="0"/>
              <a:t>Введение базовой и полной подписки</a:t>
            </a:r>
          </a:p>
          <a:p>
            <a:r>
              <a:rPr lang="ru-RU" dirty="0" smtClean="0"/>
              <a:t>Добавление видео сопровождение лабораторных экспериментов  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Общедоступное тестирование сайта  для пользователей</a:t>
            </a:r>
          </a:p>
          <a:p>
            <a:r>
              <a:rPr lang="ru-RU" dirty="0" smtClean="0"/>
              <a:t>Сбор обратной связи от пользователей </a:t>
            </a:r>
          </a:p>
          <a:p>
            <a:r>
              <a:rPr lang="ru-RU" dirty="0" smtClean="0"/>
              <a:t>Получение первых рекламных предложений </a:t>
            </a:r>
          </a:p>
          <a:p>
            <a:r>
              <a:rPr lang="ru-RU" dirty="0" smtClean="0"/>
              <a:t>Привлечение </a:t>
            </a:r>
            <a:r>
              <a:rPr lang="en-US" dirty="0" smtClean="0"/>
              <a:t>SMM</a:t>
            </a:r>
            <a:r>
              <a:rPr lang="ru-RU" dirty="0" smtClean="0"/>
              <a:t> </a:t>
            </a:r>
            <a:r>
              <a:rPr lang="en-US" dirty="0" smtClean="0"/>
              <a:t>- </a:t>
            </a:r>
            <a:r>
              <a:rPr lang="ru-RU" dirty="0" smtClean="0"/>
              <a:t>специалиста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Расширение лабораторной база за счет средств  выполненных договоров</a:t>
            </a:r>
          </a:p>
          <a:p>
            <a:r>
              <a:rPr lang="ru-RU" dirty="0" smtClean="0"/>
              <a:t>Покупка дополнительного сервера для увеличения пропускной способности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261116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F4739D-D62B-4019-94ED-D2BC8DB0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7714C4-2614-4488-8CE9-FF08B1C3770F}"/>
              </a:ext>
            </a:extLst>
          </p:cNvPr>
          <p:cNvSpPr txBox="1"/>
          <p:nvPr/>
        </p:nvSpPr>
        <p:spPr>
          <a:xfrm>
            <a:off x="379970" y="4503831"/>
            <a:ext cx="3473197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2000" dirty="0" err="1">
                <a:solidFill>
                  <a:srgbClr val="7030A0"/>
                </a:solidFill>
                <a:latin typeface="Gilroy-ExtraBold"/>
              </a:rPr>
              <a:t>Семынин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Тимофей Андреевич</a:t>
            </a:r>
          </a:p>
          <a:p>
            <a:pPr algn="ctr"/>
            <a:r>
              <a:rPr lang="ru-RU" sz="2000" dirty="0">
                <a:solidFill>
                  <a:srgbClr val="7030A0"/>
                </a:solidFill>
                <a:latin typeface="Gilroy-ExtraBold"/>
              </a:rPr>
              <a:t>Лаборант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  <a:p>
            <a:pPr algn="ctr"/>
            <a:r>
              <a:rPr lang="en-US" sz="2000" dirty="0">
                <a:solidFill>
                  <a:srgbClr val="7030A0"/>
                </a:solidFill>
                <a:latin typeface="Gilroy-ExtraBold"/>
              </a:rPr>
              <a:t>ID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1448368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F7F08C-EB86-4D64-9E08-B2B7EB29AC78}"/>
              </a:ext>
            </a:extLst>
          </p:cNvPr>
          <p:cNvSpPr txBox="1"/>
          <p:nvPr/>
        </p:nvSpPr>
        <p:spPr>
          <a:xfrm>
            <a:off x="7432454" y="4503830"/>
            <a:ext cx="3675755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 err="1">
                <a:solidFill>
                  <a:srgbClr val="7030A0"/>
                </a:solidFill>
                <a:latin typeface="Gilroy-ExtraBold"/>
              </a:rPr>
              <a:t>Маринчев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Максим Михайлович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7030A0"/>
                </a:solidFill>
                <a:latin typeface="Gilroy-ExtraBold"/>
              </a:rPr>
              <a:t>Лаборант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  <a:p>
            <a:pPr algn="ctr"/>
            <a:r>
              <a:rPr lang="en-US" sz="2000" dirty="0">
                <a:solidFill>
                  <a:srgbClr val="7030A0"/>
                </a:solidFill>
                <a:latin typeface="Gilroy-ExtraBold"/>
              </a:rPr>
              <a:t>ID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2769687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D470A7-7A19-419C-95CB-BD1C63EE6D10}"/>
              </a:ext>
            </a:extLst>
          </p:cNvPr>
          <p:cNvSpPr txBox="1"/>
          <p:nvPr/>
        </p:nvSpPr>
        <p:spPr>
          <a:xfrm>
            <a:off x="4089205" y="4503831"/>
            <a:ext cx="3224463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7030A0"/>
                </a:solidFill>
                <a:latin typeface="Gilroy-ExtraBold"/>
              </a:rPr>
              <a:t>Здоров Алексей Николаевич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7030A0"/>
                </a:solidFill>
                <a:latin typeface="Gilroy-ExtraBold"/>
              </a:rPr>
              <a:t>Лидер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  <a:p>
            <a:pPr algn="ctr"/>
            <a:r>
              <a:rPr lang="en-US" sz="2000" dirty="0">
                <a:solidFill>
                  <a:srgbClr val="7030A0"/>
                </a:solidFill>
                <a:latin typeface="Gilroy-ExtraBold"/>
              </a:rPr>
              <a:t>ID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Gilroy-ExtraBold"/>
              </a:rPr>
              <a:t>2569647</a:t>
            </a:r>
            <a:endParaRPr lang="ru-RU" sz="2000" dirty="0">
              <a:solidFill>
                <a:srgbClr val="7030A0"/>
              </a:solidFill>
              <a:latin typeface="Gilroy-ExtraBo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6340" r="17690" b="30131"/>
          <a:stretch/>
        </p:blipFill>
        <p:spPr>
          <a:xfrm>
            <a:off x="1132188" y="1557315"/>
            <a:ext cx="1968760" cy="28277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17802" r="26127"/>
          <a:stretch/>
        </p:blipFill>
        <p:spPr>
          <a:xfrm>
            <a:off x="4619520" y="1557315"/>
            <a:ext cx="2163835" cy="28277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5972" y="1557315"/>
            <a:ext cx="2108718" cy="281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1353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A88DA8-DCE6-4228-9DAD-CF600CD7B944}"/>
              </a:ext>
            </a:extLst>
          </p:cNvPr>
          <p:cNvSpPr txBox="1"/>
          <p:nvPr/>
        </p:nvSpPr>
        <p:spPr>
          <a:xfrm>
            <a:off x="2779295" y="204538"/>
            <a:ext cx="6196263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spc="0" normalizeH="0" baseline="0" dirty="0">
                <a:ln>
                  <a:noFill/>
                </a:ln>
                <a:solidFill>
                  <a:srgbClr val="9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Приложение 1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3636" y="1035531"/>
            <a:ext cx="5506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chemical-compound-mixing.framer.ai/page-2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5" t="17810" r="17936" b="9798"/>
          <a:stretch/>
        </p:blipFill>
        <p:spPr>
          <a:xfrm>
            <a:off x="243032" y="1467617"/>
            <a:ext cx="5553120" cy="39228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5" t="9036" r="18041" b="42764"/>
          <a:stretch/>
        </p:blipFill>
        <p:spPr>
          <a:xfrm>
            <a:off x="6035134" y="1467616"/>
            <a:ext cx="5880847" cy="392287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032" y="5453246"/>
            <a:ext cx="971429" cy="9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66123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E2FE5E7-198A-490D-AB9C-0ABCBF0A69F9}"/>
              </a:ext>
            </a:extLst>
          </p:cNvPr>
          <p:cNvSpPr txBox="1"/>
          <p:nvPr/>
        </p:nvSpPr>
        <p:spPr>
          <a:xfrm>
            <a:off x="2779295" y="204538"/>
            <a:ext cx="6196263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spc="0" normalizeH="0" baseline="0" dirty="0">
                <a:ln>
                  <a:noFill/>
                </a:ln>
                <a:solidFill>
                  <a:srgbClr val="9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Приложение 2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9" t="7723" r="24327" b="12755"/>
          <a:stretch/>
        </p:blipFill>
        <p:spPr>
          <a:xfrm>
            <a:off x="313765" y="1303464"/>
            <a:ext cx="5342963" cy="44321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9" t="13308" r="17780" b="13498"/>
          <a:stretch/>
        </p:blipFill>
        <p:spPr>
          <a:xfrm>
            <a:off x="5877426" y="1303464"/>
            <a:ext cx="6237908" cy="443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4699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89878741823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/>
              <a:t>leha</a:t>
            </a:r>
            <a:r>
              <a:rPr lang="ru-RU" dirty="0"/>
              <a:t>.</a:t>
            </a:r>
            <a:r>
              <a:rPr lang="en-US" dirty="0" err="1"/>
              <a:t>zdorov</a:t>
            </a:r>
            <a:r>
              <a:rPr lang="ru-RU" dirty="0"/>
              <a:t>.</a:t>
            </a:r>
            <a:r>
              <a:rPr lang="en-US" dirty="0"/>
              <a:t>03@bk</a:t>
            </a:r>
            <a:r>
              <a:rPr lang="ru-RU" dirty="0"/>
              <a:t>.</a:t>
            </a:r>
            <a:r>
              <a:rPr lang="en-US" dirty="0" err="1"/>
              <a:t>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022351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4195</TotalTime>
  <Words>577</Words>
  <Application>Microsoft Office PowerPoint</Application>
  <PresentationFormat>Широкоэкранный</PresentationFormat>
  <Paragraphs>100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Candara</vt:lpstr>
      <vt:lpstr>Gilroy-ExtraBold</vt:lpstr>
      <vt:lpstr>Gilroy-Light</vt:lpstr>
      <vt:lpstr>Helvetica</vt:lpstr>
      <vt:lpstr>Helvetica Neue</vt:lpstr>
      <vt:lpstr>Тема Office</vt:lpstr>
      <vt:lpstr>Сайт  «Интерактивное комбинирование  биологических компонентов»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реализации проекта</vt:lpstr>
      <vt:lpstr>Команда проекта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Алексей Здоров</cp:lastModifiedBy>
  <cp:revision>171</cp:revision>
  <dcterms:modified xsi:type="dcterms:W3CDTF">2023-11-24T14:45:11Z</dcterms:modified>
</cp:coreProperties>
</file>