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2" r:id="rId6"/>
    <p:sldId id="264" r:id="rId7"/>
    <p:sldId id="265" r:id="rId8"/>
    <p:sldId id="267" r:id="rId9"/>
    <p:sldId id="266" r:id="rId10"/>
    <p:sldId id="260" r:id="rId11"/>
    <p:sldId id="261" r:id="rId12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02" d="100"/>
          <a:sy n="102" d="100"/>
        </p:scale>
        <p:origin x="-456" y="21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31904000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3903032c09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g23903032c09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0" name="Google Shape;6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" name="Google Shape;66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2" name="Google Shape;7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b="1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8" name="Google Shape;78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4" name="Google Shape;8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507016" y="1965174"/>
            <a:ext cx="5717100" cy="919500"/>
          </a:xfrm>
          <a:prstGeom prst="rect">
            <a:avLst/>
          </a:prstGeom>
          <a:solidFill>
            <a:schemeClr val="accent3">
              <a:alpha val="49800"/>
            </a:schemeClr>
          </a:solidFill>
          <a:ln>
            <a:noFill/>
          </a:ln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-RU" dirty="0" err="1" smtClean="0">
                <a:solidFill>
                  <a:schemeClr val="bg1"/>
                </a:solidFill>
              </a:rPr>
              <a:t>ГуммиРост</a:t>
            </a:r>
            <a:r>
              <a:rPr lang="ru-RU" dirty="0" smtClean="0">
                <a:solidFill>
                  <a:schemeClr val="bg1"/>
                </a:solidFill>
              </a:rPr>
              <a:t> 2в1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4758431" y="3262763"/>
            <a:ext cx="4277100" cy="563400"/>
          </a:xfrm>
          <a:prstGeom prst="rect">
            <a:avLst/>
          </a:prstGeom>
          <a:solidFill>
            <a:schemeClr val="accent3">
              <a:alpha val="498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rmAutofit fontScale="55000" lnSpcReduction="2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27"/>
              <a:buNone/>
            </a:pPr>
            <a:r>
              <a:rPr lang="ru-RU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Наставник: </a:t>
            </a:r>
            <a:r>
              <a:rPr lang="ru-RU" dirty="0" err="1">
                <a:solidFill>
                  <a:schemeClr val="bg1"/>
                </a:solidFill>
              </a:rPr>
              <a:t>Акманаева</a:t>
            </a:r>
            <a:r>
              <a:rPr lang="ru-RU" dirty="0">
                <a:solidFill>
                  <a:schemeClr val="bg1"/>
                </a:solidFill>
              </a:rPr>
              <a:t> Юлия Александровна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716135" y="1029435"/>
            <a:ext cx="5298900" cy="73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 fontScale="92500" lnSpcReduction="20000"/>
          </a:bodyPr>
          <a:lstStyle/>
          <a:p>
            <a:pPr lvl="0" algn="ctr">
              <a:buSzPct val="234234"/>
            </a:pPr>
            <a:r>
              <a:rPr lang="ru-RU" sz="2400" dirty="0">
                <a:solidFill>
                  <a:srgbClr val="FFC000"/>
                </a:solidFill>
              </a:rPr>
              <a:t>Акселератор</a:t>
            </a:r>
            <a:endParaRPr lang="ru-RU" dirty="0">
              <a:solidFill>
                <a:srgbClr val="FFC000"/>
              </a:solidFill>
            </a:endParaRPr>
          </a:p>
          <a:p>
            <a:pPr lvl="0" algn="ctr">
              <a:buSzPct val="234234"/>
            </a:pPr>
            <a:r>
              <a:rPr lang="ru-RU" sz="2400" dirty="0" err="1">
                <a:solidFill>
                  <a:srgbClr val="FFC000"/>
                </a:solidFill>
              </a:rPr>
              <a:t>АгроТехноУнивер</a:t>
            </a:r>
            <a:r>
              <a:rPr lang="ru-RU" sz="2400" dirty="0">
                <a:solidFill>
                  <a:srgbClr val="FFC000"/>
                </a:solidFill>
              </a:rPr>
              <a:t>. Осень 2023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0" y="3927542"/>
            <a:ext cx="9144000" cy="1215900"/>
          </a:xfrm>
          <a:prstGeom prst="rect">
            <a:avLst/>
          </a:prstGeom>
          <a:solidFill>
            <a:schemeClr val="accent3">
              <a:alpha val="49800"/>
            </a:schemeClr>
          </a:solidFill>
          <a:ln>
            <a:noFill/>
          </a:ln>
        </p:spPr>
        <p:txBody>
          <a:bodyPr spcFirstLastPara="1" wrap="square" lIns="91425" tIns="91425" rIns="91425" bIns="91425" anchor="t" anchorCtr="0">
            <a:normAutofit fontScale="92500"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17647"/>
              <a:buFont typeface="Arial"/>
              <a:buNone/>
            </a:pPr>
            <a:r>
              <a:rPr lang="ru-RU" sz="28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Технологическое направление:</a:t>
            </a:r>
          </a:p>
          <a:p>
            <a:pPr lvl="0">
              <a:buClr>
                <a:schemeClr val="dk2"/>
              </a:buClr>
              <a:buSzPct val="117647"/>
            </a:pPr>
            <a:r>
              <a:rPr lang="ru-RU" sz="2800" dirty="0">
                <a:solidFill>
                  <a:srgbClr val="595959"/>
                </a:solidFill>
              </a:rPr>
              <a:t>Нано-, </a:t>
            </a:r>
            <a:r>
              <a:rPr lang="ru-RU" sz="2800" dirty="0" err="1">
                <a:solidFill>
                  <a:srgbClr val="595959"/>
                </a:solidFill>
              </a:rPr>
              <a:t>био</a:t>
            </a:r>
            <a:r>
              <a:rPr lang="ru-RU" sz="2800" dirty="0">
                <a:solidFill>
                  <a:srgbClr val="595959"/>
                </a:solidFill>
              </a:rPr>
              <a:t>-, информационные, когнитивные технологии</a:t>
            </a:r>
            <a:r>
              <a:rPr lang="ru-RU" sz="28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Пользователь и его проблема</a:t>
            </a:r>
            <a:endParaRPr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3" name="Google Shape;63;p14"/>
          <p:cNvSpPr txBox="1">
            <a:spLocks noGrp="1"/>
          </p:cNvSpPr>
          <p:nvPr>
            <p:ph type="body" idx="1"/>
          </p:nvPr>
        </p:nvSpPr>
        <p:spPr>
          <a:xfrm>
            <a:off x="293039" y="975194"/>
            <a:ext cx="8617696" cy="3204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457200" algn="just">
              <a:buClr>
                <a:srgbClr val="595959"/>
              </a:buClr>
              <a:buNone/>
            </a:pPr>
            <a:r>
              <a:rPr lang="ru-RU" dirty="0">
                <a:solidFill>
                  <a:srgbClr val="000000"/>
                </a:solidFill>
              </a:rPr>
              <a:t>Наши пользователи </a:t>
            </a:r>
            <a:r>
              <a:rPr lang="ru-RU" dirty="0" err="1">
                <a:solidFill>
                  <a:srgbClr val="000000"/>
                </a:solidFill>
              </a:rPr>
              <a:t>сельхозтоваропроизводители</a:t>
            </a:r>
            <a:r>
              <a:rPr lang="ru-RU" dirty="0">
                <a:solidFill>
                  <a:srgbClr val="000000"/>
                </a:solidFill>
              </a:rPr>
              <a:t> растениеводческой продукции (фермеры, овощеводы, садоводы), которым нужно получить качественный урожай и они </a:t>
            </a:r>
            <a:r>
              <a:rPr lang="ru-RU" dirty="0">
                <a:solidFill>
                  <a:srgbClr val="000000"/>
                </a:solidFill>
                <a:cs typeface="Times New Roman" pitchFamily="18" charset="0"/>
              </a:rPr>
              <a:t>хотят приобретать на рынке органоминеральное гуминовое удобрение. Мы им предлагаем продукт, который  будет экологически чистым и сбалансированным по содержанию питательных элементов (</a:t>
            </a:r>
            <a:r>
              <a:rPr lang="ru-RU" dirty="0" err="1">
                <a:solidFill>
                  <a:srgbClr val="000000"/>
                </a:solidFill>
                <a:cs typeface="Times New Roman" pitchFamily="18" charset="0"/>
              </a:rPr>
              <a:t>зоогумус</a:t>
            </a:r>
            <a:r>
              <a:rPr lang="ru-RU" dirty="0">
                <a:solidFill>
                  <a:srgbClr val="000000"/>
                </a:solidFill>
                <a:cs typeface="Times New Roman" pitchFamily="18" charset="0"/>
              </a:rPr>
              <a:t>). А так же при необходимости в любой момент каждый огородник, садовод или фермер, может сделать </a:t>
            </a:r>
            <a:r>
              <a:rPr lang="ru-RU" dirty="0" err="1">
                <a:solidFill>
                  <a:srgbClr val="000000"/>
                </a:solidFill>
                <a:cs typeface="Times New Roman" pitchFamily="18" charset="0"/>
              </a:rPr>
              <a:t>вытяжу</a:t>
            </a:r>
            <a:r>
              <a:rPr lang="ru-RU" dirty="0">
                <a:solidFill>
                  <a:srgbClr val="000000"/>
                </a:solidFill>
                <a:cs typeface="Times New Roman" pitchFamily="18" charset="0"/>
              </a:rPr>
              <a:t> (инструкция как это сделать будет прилагаться) и получить готовое дешевое гуминовое удобрение. </a:t>
            </a:r>
            <a:endParaRPr lang="ru-RU" dirty="0">
              <a:solidFill>
                <a:srgbClr val="000000"/>
              </a:solidFill>
            </a:endParaRPr>
          </a:p>
          <a:p>
            <a:pPr marL="0" lvl="0" indent="457200" algn="just">
              <a:buNone/>
            </a:pPr>
            <a:endParaRPr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3820" y="3722137"/>
            <a:ext cx="1421363" cy="1421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>
            <a:spLocks noGrp="1"/>
          </p:cNvSpPr>
          <p:nvPr>
            <p:ph type="title"/>
          </p:nvPr>
        </p:nvSpPr>
        <p:spPr>
          <a:xfrm>
            <a:off x="322091" y="226816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Решение</a:t>
            </a:r>
            <a:endParaRPr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9" name="Google Shape;69;p15"/>
          <p:cNvSpPr txBox="1">
            <a:spLocks noGrp="1"/>
          </p:cNvSpPr>
          <p:nvPr>
            <p:ph type="body" idx="1"/>
          </p:nvPr>
        </p:nvSpPr>
        <p:spPr>
          <a:xfrm>
            <a:off x="367683" y="670464"/>
            <a:ext cx="8520600" cy="3092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457200" algn="just" defTabSz="342900">
              <a:lnSpc>
                <a:spcPct val="114000"/>
              </a:lnSpc>
              <a:buClr>
                <a:srgbClr val="90C226"/>
              </a:buClr>
              <a:buNone/>
            </a:pPr>
            <a:r>
              <a:rPr lang="ru-RU" sz="1600" dirty="0">
                <a:solidFill>
                  <a:srgbClr val="000000"/>
                </a:solidFill>
                <a:cs typeface="Arial" charset="0"/>
                <a:sym typeface="Arial" charset="0"/>
              </a:rPr>
              <a:t>Для фермеров, садоводов и овощеводов, наш «</a:t>
            </a:r>
            <a:r>
              <a:rPr lang="ru-RU" sz="1600" dirty="0" err="1">
                <a:solidFill>
                  <a:srgbClr val="000000"/>
                </a:solidFill>
                <a:cs typeface="Arial" charset="0"/>
                <a:sym typeface="Arial" charset="0"/>
              </a:rPr>
              <a:t>ГуммиРост</a:t>
            </a:r>
            <a:r>
              <a:rPr lang="ru-RU" sz="1600" dirty="0">
                <a:solidFill>
                  <a:srgbClr val="000000"/>
                </a:solidFill>
                <a:cs typeface="Arial" charset="0"/>
                <a:sym typeface="Arial" charset="0"/>
              </a:rPr>
              <a:t>» будет выполнять роль </a:t>
            </a:r>
            <a:r>
              <a:rPr lang="ru-RU" sz="1600" dirty="0">
                <a:solidFill>
                  <a:srgbClr val="000000"/>
                </a:solidFill>
              </a:rPr>
              <a:t>органоминерального гуминового удобрения, сбалансированного по содержанию гуминовых веществ, азота, фосфора, калия и обладающее инсектицидной активностью, кроме этого </a:t>
            </a:r>
            <a:r>
              <a:rPr lang="ru-RU" sz="1600" dirty="0" err="1">
                <a:solidFill>
                  <a:srgbClr val="000000"/>
                </a:solidFill>
              </a:rPr>
              <a:t>зоогумус</a:t>
            </a:r>
            <a:r>
              <a:rPr lang="ru-RU" sz="1600" dirty="0">
                <a:solidFill>
                  <a:srgbClr val="000000"/>
                </a:solidFill>
              </a:rPr>
              <a:t> можно будет использовать в качестве </a:t>
            </a:r>
            <a:r>
              <a:rPr lang="ru-RU" sz="1600" dirty="0" err="1">
                <a:solidFill>
                  <a:srgbClr val="000000"/>
                </a:solidFill>
              </a:rPr>
              <a:t>структуратора</a:t>
            </a:r>
            <a:r>
              <a:rPr lang="ru-RU" sz="1600" dirty="0">
                <a:solidFill>
                  <a:srgbClr val="000000"/>
                </a:solidFill>
              </a:rPr>
              <a:t> почвы, разрыхлителя</a:t>
            </a:r>
            <a:r>
              <a:rPr lang="ru-RU" sz="1600" dirty="0">
                <a:solidFill>
                  <a:srgbClr val="000000"/>
                </a:solidFill>
                <a:cs typeface="Arial" charset="0"/>
                <a:sym typeface="Arial" charset="0"/>
              </a:rPr>
              <a:t>. А так же из него можно сделать вытяжку и получить гуминовое удобрение. </a:t>
            </a:r>
          </a:p>
          <a:p>
            <a:pPr marL="0" lvl="0" indent="457200" algn="just" defTabSz="342900">
              <a:lnSpc>
                <a:spcPct val="114000"/>
              </a:lnSpc>
              <a:buClr>
                <a:srgbClr val="90C226"/>
              </a:buClr>
              <a:buNone/>
            </a:pPr>
            <a:r>
              <a:rPr lang="ru-RU" sz="1700" dirty="0">
                <a:solidFill>
                  <a:srgbClr val="000000"/>
                </a:solidFill>
                <a:cs typeface="Arial" charset="0"/>
                <a:sym typeface="Arial" charset="0"/>
              </a:rPr>
              <a:t>Получаемый </a:t>
            </a:r>
            <a:r>
              <a:rPr lang="ru-RU" sz="1700" dirty="0" err="1">
                <a:solidFill>
                  <a:srgbClr val="000000"/>
                </a:solidFill>
                <a:cs typeface="Arial" charset="0"/>
                <a:sym typeface="Arial" charset="0"/>
              </a:rPr>
              <a:t>зоогумус</a:t>
            </a:r>
            <a:r>
              <a:rPr lang="ru-RU" sz="1700" dirty="0">
                <a:solidFill>
                  <a:srgbClr val="000000"/>
                </a:solidFill>
                <a:cs typeface="Arial" charset="0"/>
                <a:sym typeface="Arial" charset="0"/>
              </a:rPr>
              <a:t> содержит </a:t>
            </a:r>
            <a:r>
              <a:rPr lang="en-US" sz="1700" dirty="0">
                <a:solidFill>
                  <a:srgbClr val="000000"/>
                </a:solidFill>
                <a:cs typeface="Times New Roman" pitchFamily="18" charset="0"/>
              </a:rPr>
              <a:t>N=</a:t>
            </a:r>
            <a:r>
              <a:rPr lang="ru-RU" sz="1700" dirty="0">
                <a:solidFill>
                  <a:srgbClr val="000000"/>
                </a:solidFill>
                <a:cs typeface="Times New Roman" pitchFamily="18" charset="0"/>
              </a:rPr>
              <a:t>4,3%, Р</a:t>
            </a:r>
            <a:r>
              <a:rPr lang="ru-RU" sz="1700" baseline="-25000" dirty="0">
                <a:solidFill>
                  <a:srgbClr val="000000"/>
                </a:solidFill>
                <a:cs typeface="Times New Roman" pitchFamily="18" charset="0"/>
              </a:rPr>
              <a:t>2</a:t>
            </a:r>
            <a:r>
              <a:rPr lang="ru-RU" sz="1700" dirty="0">
                <a:solidFill>
                  <a:srgbClr val="000000"/>
                </a:solidFill>
                <a:cs typeface="Times New Roman" pitchFamily="18" charset="0"/>
              </a:rPr>
              <a:t>О</a:t>
            </a:r>
            <a:r>
              <a:rPr lang="ru-RU" sz="1700" baseline="-25000" dirty="0">
                <a:solidFill>
                  <a:srgbClr val="000000"/>
                </a:solidFill>
                <a:cs typeface="Times New Roman" pitchFamily="18" charset="0"/>
              </a:rPr>
              <a:t>5</a:t>
            </a:r>
            <a:r>
              <a:rPr lang="ru-RU" sz="1700" dirty="0">
                <a:solidFill>
                  <a:srgbClr val="000000"/>
                </a:solidFill>
                <a:cs typeface="Times New Roman" pitchFamily="18" charset="0"/>
              </a:rPr>
              <a:t>=7,8% и 78% органического вещества.</a:t>
            </a:r>
            <a:endParaRPr lang="ru-RU" sz="1900" dirty="0">
              <a:solidFill>
                <a:srgbClr val="000000"/>
              </a:solidFill>
              <a:cs typeface="Arial" charset="0"/>
              <a:sym typeface="Arial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1781" y="4215375"/>
            <a:ext cx="727709" cy="7277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Аналоги решения</a:t>
            </a:r>
            <a:endParaRPr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5" name="Google Shape;75;p16"/>
          <p:cNvSpPr txBox="1">
            <a:spLocks noGrp="1"/>
          </p:cNvSpPr>
          <p:nvPr>
            <p:ph type="body" idx="1"/>
          </p:nvPr>
        </p:nvSpPr>
        <p:spPr>
          <a:xfrm>
            <a:off x="311700" y="1152474"/>
            <a:ext cx="8520600" cy="32982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2500" lnSpcReduction="10000"/>
          </a:bodyPr>
          <a:lstStyle/>
          <a:p>
            <a:pPr lvl="0" algn="just">
              <a:buClr>
                <a:srgbClr val="595959"/>
              </a:buClr>
            </a:pPr>
            <a:r>
              <a:rPr lang="ru-RU" sz="19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Удобрение </a:t>
            </a:r>
            <a:r>
              <a:rPr lang="ru-RU" sz="19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вермикомпост</a:t>
            </a:r>
            <a:r>
              <a:rPr lang="ru-RU" sz="19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(биогумус) </a:t>
            </a:r>
            <a:r>
              <a:rPr lang="ru-RU" sz="19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Гумистим</a:t>
            </a:r>
            <a:r>
              <a:rPr lang="ru-RU" sz="19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Универсал 0.5 л. (80 руб.)</a:t>
            </a:r>
          </a:p>
          <a:p>
            <a:pPr lvl="0" algn="just">
              <a:buClr>
                <a:srgbClr val="595959"/>
              </a:buClr>
            </a:pPr>
            <a:r>
              <a:rPr lang="ru-RU" sz="19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Удобрение органическое </a:t>
            </a:r>
            <a:r>
              <a:rPr lang="ru-RU" sz="19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вермикомпост</a:t>
            </a:r>
            <a:r>
              <a:rPr lang="ru-RU" sz="19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(биогумус) универсальный, сепарированный, 5 л. (426 руб.)</a:t>
            </a:r>
          </a:p>
          <a:p>
            <a:pPr lvl="0" algn="just">
              <a:buClr>
                <a:srgbClr val="595959"/>
              </a:buClr>
            </a:pPr>
            <a:r>
              <a:rPr lang="ru-RU" sz="19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Вермикомпост</a:t>
            </a:r>
            <a:r>
              <a:rPr lang="ru-RU" sz="19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БИУД птичий, 2 л. (220 руб.)</a:t>
            </a:r>
          </a:p>
          <a:p>
            <a:pPr lvl="0" algn="just">
              <a:buClr>
                <a:srgbClr val="595959"/>
              </a:buClr>
            </a:pPr>
            <a:r>
              <a:rPr lang="ru-RU" sz="19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Биогумус </a:t>
            </a:r>
            <a:r>
              <a:rPr lang="ru-RU" sz="19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вермикомпост</a:t>
            </a:r>
            <a:r>
              <a:rPr lang="ru-RU" sz="19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органическое удобрение «Умный садовод», 4 л. (35 руб.)</a:t>
            </a:r>
          </a:p>
          <a:p>
            <a:pPr lvl="0" algn="just">
              <a:buClr>
                <a:srgbClr val="595959"/>
              </a:buClr>
            </a:pPr>
            <a:r>
              <a:rPr lang="ru-RU" sz="19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Биогумус (</a:t>
            </a:r>
            <a:r>
              <a:rPr lang="ru-RU" sz="19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вермикомпост</a:t>
            </a:r>
            <a:r>
              <a:rPr lang="ru-RU" sz="19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) 1 л. (97 руб.)</a:t>
            </a:r>
          </a:p>
          <a:p>
            <a:pPr marL="114300" lvl="0" indent="0" algn="just">
              <a:buClr>
                <a:srgbClr val="595959"/>
              </a:buClr>
              <a:buNone/>
            </a:pPr>
            <a:endParaRPr lang="ru-RU" sz="19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457200">
              <a:spcAft>
                <a:spcPts val="1200"/>
              </a:spcAft>
              <a:buClr>
                <a:srgbClr val="595959"/>
              </a:buClr>
              <a:buNone/>
            </a:pP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Преимущества нашего продукта: быстрота получения, цена (себестоимость нашего 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зоогумуса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75 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руб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0" lvl="0" indent="457200" algn="just" defTabSz="342900">
              <a:lnSpc>
                <a:spcPct val="114000"/>
              </a:lnSpc>
              <a:buClr>
                <a:srgbClr val="90C226"/>
              </a:buClr>
              <a:buNone/>
            </a:pPr>
            <a:endParaRPr lang="ru-RU" sz="1600" dirty="0">
              <a:solidFill>
                <a:schemeClr val="tx1"/>
              </a:solidFill>
              <a:cs typeface="Arial" charset="0"/>
              <a:sym typeface="Arial" charset="0"/>
            </a:endParaRPr>
          </a:p>
          <a:p>
            <a:pPr marL="0" lvl="0" indent="457200" algn="just" defTabSz="342900">
              <a:lnSpc>
                <a:spcPct val="114000"/>
              </a:lnSpc>
              <a:buClr>
                <a:srgbClr val="90C226"/>
              </a:buClr>
              <a:buNone/>
            </a:pPr>
            <a:endParaRPr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3006" y="139958"/>
            <a:ext cx="1146822" cy="11468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700" y="345020"/>
            <a:ext cx="8520600" cy="57270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Заинтересованные стороны (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</a:rPr>
              <a:t>стейкхолдеры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)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9023" y="964163"/>
            <a:ext cx="8520600" cy="3122646"/>
          </a:xfrm>
        </p:spPr>
        <p:txBody>
          <a:bodyPr>
            <a:normAutofit/>
          </a:bodyPr>
          <a:lstStyle/>
          <a:p>
            <a:pPr marL="114300" indent="457200" algn="just">
              <a:buNone/>
            </a:pPr>
            <a:r>
              <a:rPr lang="ru-RU" sz="1600" dirty="0">
                <a:solidFill>
                  <a:schemeClr val="tx1"/>
                </a:solidFill>
              </a:rPr>
              <a:t>Помимо огородников, фермеров и садоводов, в нашем продукте могут быть заинтересованы тепличные комплексы по выращиванию цветов, аграрные </a:t>
            </a:r>
            <a:r>
              <a:rPr lang="ru-RU" sz="1600" dirty="0" smtClean="0">
                <a:solidFill>
                  <a:schemeClr val="tx1"/>
                </a:solidFill>
              </a:rPr>
              <a:t>университеты.</a:t>
            </a:r>
            <a:endParaRPr lang="en-US" sz="1600" dirty="0">
              <a:solidFill>
                <a:schemeClr val="tx1"/>
              </a:solidFill>
            </a:endParaRPr>
          </a:p>
          <a:p>
            <a:pPr marL="114300" indent="457200" algn="just">
              <a:buNone/>
            </a:pPr>
            <a:r>
              <a:rPr lang="ru-RU" sz="1600" dirty="0">
                <a:solidFill>
                  <a:schemeClr val="tx1"/>
                </a:solidFill>
              </a:rPr>
              <a:t>Цветоводы хотят быстрое получение цветов для продажи, могут использовать наше удобрение в качестве стимулятора роста.</a:t>
            </a:r>
          </a:p>
          <a:p>
            <a:pPr marL="114300" indent="457200" algn="just">
              <a:buNone/>
            </a:pPr>
            <a:r>
              <a:rPr lang="ru-RU" sz="1600" dirty="0">
                <a:solidFill>
                  <a:schemeClr val="tx1"/>
                </a:solidFill>
              </a:rPr>
              <a:t>Аграрные университеты могут использовать наше удобрение в качестве лабораторного материала, как на практических занятиях, так и в написании ВКР</a:t>
            </a:r>
            <a:r>
              <a:rPr lang="ru-RU" sz="1600" dirty="0" smtClean="0">
                <a:solidFill>
                  <a:schemeClr val="tx1"/>
                </a:solidFill>
              </a:rPr>
              <a:t>.</a:t>
            </a:r>
            <a:endParaRPr lang="ru-RU" sz="1600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2554" y="4077476"/>
            <a:ext cx="852197" cy="8521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684622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Ключевые выводы из исследования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indent="457200" algn="just">
              <a:buNone/>
            </a:pPr>
            <a:r>
              <a:rPr lang="ru-RU" dirty="0" smtClean="0">
                <a:solidFill>
                  <a:schemeClr val="tx1"/>
                </a:solidFill>
              </a:rPr>
              <a:t>Из </a:t>
            </a:r>
            <a:r>
              <a:rPr lang="ru-RU" dirty="0" smtClean="0">
                <a:solidFill>
                  <a:schemeClr val="tx1"/>
                </a:solidFill>
              </a:rPr>
              <a:t>полученного </a:t>
            </a:r>
            <a:r>
              <a:rPr lang="ru-RU" dirty="0" err="1" smtClean="0">
                <a:solidFill>
                  <a:schemeClr val="tx1"/>
                </a:solidFill>
              </a:rPr>
              <a:t>зоогумуса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smtClean="0">
                <a:solidFill>
                  <a:schemeClr val="tx1"/>
                </a:solidFill>
              </a:rPr>
              <a:t>можно с легкостью получить дешевое гуминовое удобрение (путём вытяжки).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7797" y="3160714"/>
            <a:ext cx="1505338" cy="1505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694851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Результаты исследования: прототип разработки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buFont typeface="Wingdings" pitchFamily="2" charset="2"/>
              <a:buChar char="ü"/>
            </a:pPr>
            <a:r>
              <a:rPr lang="ru-RU" dirty="0" smtClean="0">
                <a:solidFill>
                  <a:schemeClr val="tx1"/>
                </a:solidFill>
              </a:rPr>
              <a:t>П</a:t>
            </a:r>
            <a:r>
              <a:rPr lang="ru-RU" dirty="0" smtClean="0">
                <a:solidFill>
                  <a:schemeClr val="tx1"/>
                </a:solidFill>
              </a:rPr>
              <a:t>олучен </a:t>
            </a:r>
            <a:r>
              <a:rPr lang="ru-RU" dirty="0">
                <a:solidFill>
                  <a:schemeClr val="tx1"/>
                </a:solidFill>
              </a:rPr>
              <a:t>продукт  «</a:t>
            </a:r>
            <a:r>
              <a:rPr lang="ru-RU" dirty="0" err="1">
                <a:solidFill>
                  <a:schemeClr val="tx1"/>
                </a:solidFill>
              </a:rPr>
              <a:t>зоогумус</a:t>
            </a:r>
            <a:r>
              <a:rPr lang="ru-RU" dirty="0">
                <a:solidFill>
                  <a:schemeClr val="tx1"/>
                </a:solidFill>
              </a:rPr>
              <a:t>».</a:t>
            </a:r>
          </a:p>
          <a:p>
            <a:pPr algn="just">
              <a:buFont typeface="Wingdings" pitchFamily="2" charset="2"/>
              <a:buChar char="ü"/>
            </a:pPr>
            <a:r>
              <a:rPr lang="ru-RU" dirty="0">
                <a:solidFill>
                  <a:schemeClr val="tx1"/>
                </a:solidFill>
              </a:rPr>
              <a:t>При переработке 1 тонны органических отходов (птичий помёт) можно получить 600 кг </a:t>
            </a:r>
            <a:r>
              <a:rPr lang="ru-RU" dirty="0" err="1">
                <a:solidFill>
                  <a:schemeClr val="tx1"/>
                </a:solidFill>
              </a:rPr>
              <a:t>зоогумуса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</a:p>
          <a:p>
            <a:pPr algn="just">
              <a:buFont typeface="Wingdings" pitchFamily="2" charset="2"/>
              <a:buChar char="ü"/>
            </a:pPr>
            <a:r>
              <a:rPr lang="ru-RU" dirty="0" smtClean="0">
                <a:solidFill>
                  <a:schemeClr val="tx1"/>
                </a:solidFill>
              </a:rPr>
              <a:t>Из </a:t>
            </a:r>
            <a:r>
              <a:rPr lang="ru-RU" dirty="0" err="1" smtClean="0">
                <a:solidFill>
                  <a:schemeClr val="tx1"/>
                </a:solidFill>
              </a:rPr>
              <a:t>зоогумуса</a:t>
            </a:r>
            <a:r>
              <a:rPr lang="ru-RU" dirty="0" smtClean="0">
                <a:solidFill>
                  <a:schemeClr val="tx1"/>
                </a:solidFill>
              </a:rPr>
              <a:t> путём вытяжки можно получить гуминовое удобрение. 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641"/>
          <a:stretch/>
        </p:blipFill>
        <p:spPr bwMode="auto">
          <a:xfrm>
            <a:off x="7418273" y="3775446"/>
            <a:ext cx="1465652" cy="120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092185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3039" y="127784"/>
            <a:ext cx="8520600" cy="57270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Результаты исследования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21031" y="713935"/>
            <a:ext cx="8520600" cy="3755427"/>
          </a:xfrm>
        </p:spPr>
        <p:txBody>
          <a:bodyPr/>
          <a:lstStyle/>
          <a:p>
            <a:pPr marL="114300" indent="457200" algn="just">
              <a:buNone/>
            </a:pPr>
            <a:r>
              <a:rPr lang="ru-RU" dirty="0">
                <a:solidFill>
                  <a:schemeClr val="tx1"/>
                </a:solidFill>
              </a:rPr>
              <a:t>По проведенным опросам среди нашей целевой аудитории получены следующие данные:</a:t>
            </a:r>
          </a:p>
          <a:p>
            <a:pPr algn="just">
              <a:buFont typeface="Arial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</a:rPr>
              <a:t>Сельхозтоваропроизводители растениеводческой продукции готовы применять наше удобрение; </a:t>
            </a:r>
          </a:p>
          <a:p>
            <a:pPr algn="just">
              <a:buFont typeface="Arial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</a:rPr>
              <a:t>В результате опроса мы отметили, что низкая цена и органичность – это важные критерии при выборе удобрений для своего сада;</a:t>
            </a:r>
          </a:p>
          <a:p>
            <a:pPr algn="just">
              <a:buFont typeface="Arial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</a:rPr>
              <a:t>Покупателей станет больше, если им показывать результаты исследований, например, влияние </a:t>
            </a:r>
            <a:r>
              <a:rPr lang="ru-RU" dirty="0" err="1" smtClean="0">
                <a:solidFill>
                  <a:schemeClr val="tx1"/>
                </a:solidFill>
              </a:rPr>
              <a:t>зоогумуса</a:t>
            </a:r>
            <a:r>
              <a:rPr lang="ru-RU" dirty="0" smtClean="0">
                <a:solidFill>
                  <a:schemeClr val="tx1"/>
                </a:solidFill>
              </a:rPr>
              <a:t> и гуминового удобрения на рост и качество растений.</a:t>
            </a:r>
          </a:p>
          <a:p>
            <a:pPr algn="just">
              <a:buFont typeface="Arial" pitchFamily="34" charset="0"/>
              <a:buChar char="•"/>
            </a:pP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70426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Промежуточный итог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16235" y="1031176"/>
            <a:ext cx="8520600" cy="3354212"/>
          </a:xfrm>
        </p:spPr>
        <p:txBody>
          <a:bodyPr>
            <a:normAutofit lnSpcReduction="10000"/>
          </a:bodyPr>
          <a:lstStyle/>
          <a:p>
            <a:pPr marL="114300" indent="457200" algn="just">
              <a:buNone/>
            </a:pPr>
            <a:r>
              <a:rPr lang="ru-RU" dirty="0">
                <a:solidFill>
                  <a:schemeClr val="tx1"/>
                </a:solidFill>
              </a:rPr>
              <a:t>Наш </a:t>
            </a:r>
            <a:r>
              <a:rPr lang="ru-RU">
                <a:solidFill>
                  <a:schemeClr val="tx1"/>
                </a:solidFill>
              </a:rPr>
              <a:t>продукт </a:t>
            </a:r>
            <a:r>
              <a:rPr lang="ru-RU" smtClean="0">
                <a:solidFill>
                  <a:schemeClr val="tx1"/>
                </a:solidFill>
              </a:rPr>
              <a:t>помогает </a:t>
            </a:r>
            <a:r>
              <a:rPr lang="ru-RU" dirty="0" err="1" smtClean="0">
                <a:solidFill>
                  <a:srgbClr val="000000"/>
                </a:solidFill>
              </a:rPr>
              <a:t>сельхозтоваропроизводителям</a:t>
            </a:r>
            <a:r>
              <a:rPr lang="ru-RU" dirty="0" smtClean="0">
                <a:solidFill>
                  <a:srgbClr val="000000"/>
                </a:solidFill>
              </a:rPr>
              <a:t> </a:t>
            </a:r>
            <a:r>
              <a:rPr lang="ru-RU" dirty="0">
                <a:solidFill>
                  <a:srgbClr val="000000"/>
                </a:solidFill>
              </a:rPr>
              <a:t>растениеводческой продукции</a:t>
            </a:r>
            <a:r>
              <a:rPr lang="ru-RU" dirty="0" smtClean="0">
                <a:solidFill>
                  <a:schemeClr val="tx1"/>
                </a:solidFill>
              </a:rPr>
              <a:t> (садоводам</a:t>
            </a:r>
            <a:r>
              <a:rPr lang="ru-RU" dirty="0">
                <a:solidFill>
                  <a:schemeClr val="tx1"/>
                </a:solidFill>
              </a:rPr>
              <a:t>, огородникам, </a:t>
            </a:r>
            <a:r>
              <a:rPr lang="ru-RU" dirty="0" smtClean="0">
                <a:solidFill>
                  <a:schemeClr val="tx1"/>
                </a:solidFill>
              </a:rPr>
              <a:t>фермерам), </a:t>
            </a:r>
            <a:r>
              <a:rPr lang="ru-RU" dirty="0">
                <a:solidFill>
                  <a:schemeClr val="tx1"/>
                </a:solidFill>
              </a:rPr>
              <a:t>которые хотят увеличить урожайность сельскохозяйственных культур, посредством увеличения качества продукции и </a:t>
            </a:r>
            <a:r>
              <a:rPr lang="ru-RU" dirty="0" err="1">
                <a:solidFill>
                  <a:schemeClr val="tx1"/>
                </a:solidFill>
              </a:rPr>
              <a:t>экологичности</a:t>
            </a:r>
            <a:r>
              <a:rPr lang="ru-RU" dirty="0">
                <a:solidFill>
                  <a:schemeClr val="tx1"/>
                </a:solidFill>
              </a:rPr>
              <a:t>. И в отличии от наших конкурентов-производителей </a:t>
            </a:r>
            <a:r>
              <a:rPr lang="ru-RU" dirty="0" err="1">
                <a:solidFill>
                  <a:schemeClr val="tx1"/>
                </a:solidFill>
              </a:rPr>
              <a:t>вермикомпоста</a:t>
            </a:r>
            <a:r>
              <a:rPr lang="ru-RU" dirty="0">
                <a:solidFill>
                  <a:schemeClr val="tx1"/>
                </a:solidFill>
              </a:rPr>
              <a:t>, наш технология позволяет сократить время приготовления </a:t>
            </a:r>
            <a:r>
              <a:rPr lang="ru-RU" dirty="0" err="1">
                <a:solidFill>
                  <a:schemeClr val="tx1"/>
                </a:solidFill>
              </a:rPr>
              <a:t>зоогумуса</a:t>
            </a:r>
            <a:r>
              <a:rPr lang="ru-RU" dirty="0">
                <a:solidFill>
                  <a:schemeClr val="tx1"/>
                </a:solidFill>
              </a:rPr>
              <a:t> с 30-40 до 19 дней, а также </a:t>
            </a:r>
            <a:r>
              <a:rPr lang="ru-RU" dirty="0" err="1">
                <a:solidFill>
                  <a:schemeClr val="tx1"/>
                </a:solidFill>
              </a:rPr>
              <a:t>зоогумус</a:t>
            </a:r>
            <a:r>
              <a:rPr lang="ru-RU" dirty="0">
                <a:solidFill>
                  <a:schemeClr val="tx1"/>
                </a:solidFill>
              </a:rPr>
              <a:t>  сбалансирован по </a:t>
            </a:r>
            <a:r>
              <a:rPr lang="ru-RU" dirty="0">
                <a:solidFill>
                  <a:schemeClr val="tx1"/>
                </a:solidFill>
                <a:latin typeface="Roboto"/>
              </a:rPr>
              <a:t>содержанию гуминовых веществ, азота, фосфора, калия, обладает инсектицидной активностью и защищает растения на всех его этапах развития. </a:t>
            </a:r>
            <a:r>
              <a:rPr lang="ru-RU" dirty="0" smtClean="0">
                <a:solidFill>
                  <a:schemeClr val="tx1"/>
                </a:solidFill>
                <a:latin typeface="Roboto"/>
              </a:rPr>
              <a:t>Кроме того, </a:t>
            </a:r>
            <a:r>
              <a:rPr lang="ru-RU" dirty="0" err="1" smtClean="0">
                <a:solidFill>
                  <a:schemeClr val="tx1"/>
                </a:solidFill>
                <a:latin typeface="Roboto"/>
              </a:rPr>
              <a:t>зоогумус</a:t>
            </a:r>
            <a:r>
              <a:rPr lang="ru-RU" dirty="0" smtClean="0">
                <a:solidFill>
                  <a:schemeClr val="tx1"/>
                </a:solidFill>
                <a:latin typeface="Roboto"/>
              </a:rPr>
              <a:t> является продуктом из которого можно сделать дешевое гуминовое удобрение путём вытяжки. 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4521" y="128247"/>
            <a:ext cx="779007" cy="7790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003720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7"/>
          <p:cNvSpPr txBox="1">
            <a:spLocks noGrp="1"/>
          </p:cNvSpPr>
          <p:nvPr>
            <p:ph type="title"/>
          </p:nvPr>
        </p:nvSpPr>
        <p:spPr>
          <a:xfrm>
            <a:off x="311700" y="22109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Команда</a:t>
            </a:r>
            <a:endParaRPr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3074" name="Picture 2" descr="https://sun3-23.userapi.com/impg/QvHKuzUU_YPsQ-S-lQFtwf77gQ_fVb8NrqIsrg/abX8pQK6VMA.jpg?size=1280x960&amp;quality=95&amp;sign=84d9954cb23de78e8fc516b56c838bc5&amp;type=album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45" t="6726" r="28279" b="28130"/>
          <a:stretch/>
        </p:blipFill>
        <p:spPr bwMode="auto">
          <a:xfrm>
            <a:off x="1082350" y="1082351"/>
            <a:ext cx="1595535" cy="2052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sun9-5.userapi.com/impg/HmAlewYjBr7SelcZxTrlCG_a0tScUEmuLNLAjg/SZ-qUB-r89Y.jpg?size=809x1080&amp;quality=95&amp;sign=beab808988762025cb7c24decae57b47&amp;type=albu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3714" y="1082351"/>
            <a:ext cx="1537650" cy="2052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s://pgatu.ru/export/sites/default/faculties/agrohim/agrohim_images/akmanaeva_ya_agrohim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44" t="22513" r="4350" b="16874"/>
          <a:stretch/>
        </p:blipFill>
        <p:spPr bwMode="auto">
          <a:xfrm>
            <a:off x="6514511" y="1082351"/>
            <a:ext cx="1556468" cy="2052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82350" y="3387012"/>
            <a:ext cx="15208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Мальцева Екатерина – участник проекта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13714" y="3396343"/>
            <a:ext cx="15376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Овчинникова Александра – участник проекта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14511" y="3536302"/>
            <a:ext cx="182705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/>
              <a:t>Акманаева</a:t>
            </a:r>
            <a:r>
              <a:rPr lang="ru-RU" dirty="0"/>
              <a:t> Юлия Александровна – куратор проекта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defTabSz="34290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sz="6000" kern="1200" dirty="0" smtClean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Times New Roman" pitchFamily="18" charset="0"/>
              </a:rPr>
              <a:t>Спасибо за внимание!</a:t>
            </a:r>
            <a:endParaRPr lang="ru-RU" sz="6000" kern="1200" dirty="0">
              <a:solidFill>
                <a:schemeClr val="accent1">
                  <a:lumMod val="75000"/>
                </a:schemeClr>
              </a:solidFill>
              <a:latin typeface="+mn-lt"/>
              <a:ea typeface="+mn-ea"/>
              <a:cs typeface="Times New Roman" pitchFamily="18" charset="0"/>
            </a:endParaRPr>
          </a:p>
          <a:p>
            <a:pPr marL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800"/>
              <a:buNone/>
            </a:pP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474</TotalTime>
  <Words>566</Words>
  <Application>Microsoft Office PowerPoint</Application>
  <PresentationFormat>Экран (16:9)</PresentationFormat>
  <Paragraphs>41</Paragraphs>
  <Slides>11</Slides>
  <Notes>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Simple Light</vt:lpstr>
      <vt:lpstr>ГуммиРост 2в1</vt:lpstr>
      <vt:lpstr>Пользователь и его проблема</vt:lpstr>
      <vt:lpstr>Решение</vt:lpstr>
      <vt:lpstr>Аналоги решения</vt:lpstr>
      <vt:lpstr>Заинтересованные стороны (стейкхолдеры)</vt:lpstr>
      <vt:lpstr>Ключевые выводы из исследования</vt:lpstr>
      <vt:lpstr>Результаты исследования: прототип разработки</vt:lpstr>
      <vt:lpstr>Результаты исследования</vt:lpstr>
      <vt:lpstr>Промежуточный итог</vt:lpstr>
      <vt:lpstr>Команда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ГуммиРост</dc:title>
  <dc:creator>Юля</dc:creator>
  <cp:lastModifiedBy>1</cp:lastModifiedBy>
  <cp:revision>41</cp:revision>
  <dcterms:modified xsi:type="dcterms:W3CDTF">2023-11-07T16:07:20Z</dcterms:modified>
</cp:coreProperties>
</file>