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12"/>
  </p:notesMasterIdLst>
  <p:sldIdLst>
    <p:sldId id="270" r:id="rId3"/>
    <p:sldId id="292" r:id="rId4"/>
    <p:sldId id="291" r:id="rId5"/>
    <p:sldId id="318" r:id="rId6"/>
    <p:sldId id="275" r:id="rId7"/>
    <p:sldId id="315" r:id="rId8"/>
    <p:sldId id="267" r:id="rId9"/>
    <p:sldId id="306" r:id="rId10"/>
    <p:sldId id="316" r:id="rId11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BB3C1"/>
    <a:srgbClr val="B5D8E1"/>
    <a:srgbClr val="FCA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8B73998-3D1B-0215-E569-903491C1766C}">
  <a:tblStyle styleId="{88B73998-3D1B-0215-E569-903491C1766C}" styleName="Нет стиля, сетка таблицы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tx1"/>
              </a:solidFill>
            </a:ln>
          </a:left>
          <a:right>
            <a:ln w="12700">
              <a:solidFill>
                <a:schemeClr val="tx1"/>
              </a:solidFill>
            </a:ln>
          </a:right>
          <a:top>
            <a:ln w="12700">
              <a:solidFill>
                <a:schemeClr val="tx1"/>
              </a:solidFill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 w="12700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603" autoAdjust="0"/>
    <p:restoredTop sz="96327"/>
  </p:normalViewPr>
  <p:slideViewPr>
    <p:cSldViewPr>
      <p:cViewPr varScale="1">
        <p:scale>
          <a:sx n="74" d="100"/>
          <a:sy n="74" d="100"/>
        </p:scale>
        <p:origin x="43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29" d="100"/>
          <a:sy n="129" d="100"/>
        </p:scale>
        <p:origin x="14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C4FBC-234D-483B-8EC8-9F468F2755ED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9D85C-73E6-4C20-B67F-43AA622CD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814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278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059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710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8816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1524000" y="1122363"/>
            <a:ext cx="399593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000" dirty="0"/>
              <a:t>НАЗВАНИЕ </a:t>
            </a:r>
            <a:br>
              <a:rPr lang="ru-RU" sz="6000" dirty="0"/>
            </a:br>
            <a:r>
              <a:rPr lang="ru-RU" sz="6000" dirty="0"/>
              <a:t>СТАРТАП-ПРОЕКТА</a:t>
            </a:r>
            <a:endParaRPr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399593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D467A2-1B99-2B46-8334-7255A2901C39}" type="datetime1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980728"/>
            <a:ext cx="10515600" cy="564486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9" name="Номер слайда 15">
            <a:extLst>
              <a:ext uri="{FF2B5EF4-FFF2-40B4-BE49-F238E27FC236}">
                <a16:creationId xmlns:a16="http://schemas.microsoft.com/office/drawing/2014/main" id="{D83E2A94-7E16-115F-5AC5-072486BD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328" y="6381328"/>
            <a:ext cx="422858" cy="432048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fld id="{B5906ADE-93CD-47B6-B38B-B0C22AC58E4B}" type="slidenum">
              <a:rPr lang="ru-RU" sz="1400" smtClean="0">
                <a:solidFill>
                  <a:schemeClr val="bg1"/>
                </a:solidFill>
              </a:rPr>
              <a:pPr algn="ctr">
                <a:defRPr/>
              </a:pPr>
              <a:t>‹#›</a:t>
            </a:fld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121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5B29431-FAC1-CEE8-A5DA-DD0F13EE35D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</p:spPr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88368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A5BC87B-BAFE-614F-B181-44F508C447A9}" type="datetime1">
              <a:rPr lang="ru-RU" smtClean="0"/>
              <a:t>15.12.2023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8183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49EFB83-5345-D749-9630-07B7B9EE5131}" type="datetime1">
              <a:rPr lang="ru-RU" smtClean="0"/>
              <a:t>15.12.2023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680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4A2C76E-5AA9-D741-A1F0-9F86374B8B40}" type="datetime1">
              <a:rPr lang="ru-RU" smtClean="0"/>
              <a:t>15.12.2023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717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su.ru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uildstartup.ru/" TargetMode="External"/><Relationship Id="rId5" Type="http://schemas.openxmlformats.org/officeDocument/2006/relationships/image" Target="../media/image2.png"/><Relationship Id="rId4" Type="http://schemas.openxmlformats.org/officeDocument/2006/relationships/hyperlink" Target="https://univertechpred.ru/" TargetMode="Externa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46817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dirty="0"/>
              <a:t>НАЗВАНИЕ </a:t>
            </a:r>
            <a:br>
              <a:rPr lang="ru-RU" sz="4400" dirty="0"/>
            </a:br>
            <a:r>
              <a:rPr lang="ru-RU" sz="4400" dirty="0"/>
              <a:t>СТАРТАП-ПРОЕКТА</a:t>
            </a:r>
            <a:endParaRPr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468173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AF49F4A-504F-0844-B99C-D18400081A9C}" type="datetime1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1481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Прямоугольник 7">
            <a:extLst>
              <a:ext uri="{FF2B5EF4-FFF2-40B4-BE49-F238E27FC236}">
                <a16:creationId xmlns:a16="http://schemas.microsoft.com/office/drawing/2014/main" id="{C8D2310B-2914-147B-1DF4-BAA09ED417AA}"/>
              </a:ext>
            </a:extLst>
          </p:cNvPr>
          <p:cNvSpPr/>
          <p:nvPr userDrawn="1"/>
        </p:nvSpPr>
        <p:spPr>
          <a:xfrm>
            <a:off x="6100293" y="2328667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8" name="Прямоугольник 10">
            <a:extLst>
              <a:ext uri="{FF2B5EF4-FFF2-40B4-BE49-F238E27FC236}">
                <a16:creationId xmlns:a16="http://schemas.microsoft.com/office/drawing/2014/main" id="{D30E856C-B7F3-C1DD-FC24-541539C8B41B}"/>
              </a:ext>
            </a:extLst>
          </p:cNvPr>
          <p:cNvSpPr/>
          <p:nvPr userDrawn="1"/>
        </p:nvSpPr>
        <p:spPr>
          <a:xfrm>
            <a:off x="6101109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Прямоугольник 13">
            <a:extLst>
              <a:ext uri="{FF2B5EF4-FFF2-40B4-BE49-F238E27FC236}">
                <a16:creationId xmlns:a16="http://schemas.microsoft.com/office/drawing/2014/main" id="{5F2C31D8-BF53-F44E-4D2A-1A3E0EC9B94A}"/>
              </a:ext>
            </a:extLst>
          </p:cNvPr>
          <p:cNvSpPr/>
          <p:nvPr userDrawn="1"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84E3471-F750-DD88-7A33-23A266433BE5}"/>
              </a:ext>
            </a:extLst>
          </p:cNvPr>
          <p:cNvSpPr/>
          <p:nvPr userDrawn="1"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" name="Квадрат">
            <a:extLst>
              <a:ext uri="{FF2B5EF4-FFF2-40B4-BE49-F238E27FC236}">
                <a16:creationId xmlns:a16="http://schemas.microsoft.com/office/drawing/2014/main" id="{5F700DF5-109B-F6D1-18C3-0354D0807B54}"/>
              </a:ext>
            </a:extLst>
          </p:cNvPr>
          <p:cNvSpPr/>
          <p:nvPr userDrawn="1"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12" name="Рисунок 11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5CD653B3-B4F7-5046-6D07-78A264D265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13" name="Рисунок 12">
            <a:hlinkClick r:id="rId4"/>
            <a:extLst>
              <a:ext uri="{FF2B5EF4-FFF2-40B4-BE49-F238E27FC236}">
                <a16:creationId xmlns:a16="http://schemas.microsoft.com/office/drawing/2014/main" id="{86B468CA-3AE9-0068-910E-908AABC8B40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20" name="Рисунок 19">
            <a:hlinkClick r:id="rId6"/>
            <a:extLst>
              <a:ext uri="{FF2B5EF4-FFF2-40B4-BE49-F238E27FC236}">
                <a16:creationId xmlns:a16="http://schemas.microsoft.com/office/drawing/2014/main" id="{05067CDF-F024-C906-BF6A-7AE48377B6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48" b="38218"/>
          <a:stretch/>
        </p:blipFill>
        <p:spPr>
          <a:xfrm>
            <a:off x="6090894" y="5708005"/>
            <a:ext cx="2619830" cy="937915"/>
          </a:xfrm>
          <a:prstGeom prst="rect">
            <a:avLst/>
          </a:prstGeom>
        </p:spPr>
      </p:pic>
      <p:pic>
        <p:nvPicPr>
          <p:cNvPr id="24" name="Рисунок 23">
            <a:hlinkClick r:id="rId8"/>
            <a:extLst>
              <a:ext uri="{FF2B5EF4-FFF2-40B4-BE49-F238E27FC236}">
                <a16:creationId xmlns:a16="http://schemas.microsoft.com/office/drawing/2014/main" id="{54916B22-E3EF-F262-5F4F-D8B3E113D273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260296"/>
            <a:ext cx="1882549" cy="18825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980728"/>
            <a:ext cx="10515600" cy="5196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 dirty="0"/>
              <a:t>Образец текста</a:t>
            </a:r>
            <a:endParaRPr dirty="0"/>
          </a:p>
          <a:p>
            <a:pPr lvl="1">
              <a:defRPr/>
            </a:pPr>
            <a:r>
              <a:rPr lang="ru-RU" dirty="0"/>
              <a:t>Второй уровень</a:t>
            </a:r>
            <a:endParaRPr dirty="0"/>
          </a:p>
          <a:p>
            <a:pPr lvl="2">
              <a:defRPr/>
            </a:pPr>
            <a:r>
              <a:rPr lang="ru-RU" dirty="0"/>
              <a:t>Третий уровень</a:t>
            </a:r>
            <a:endParaRPr dirty="0"/>
          </a:p>
          <a:p>
            <a:pPr lvl="3">
              <a:defRPr/>
            </a:pPr>
            <a:r>
              <a:rPr lang="ru-RU" dirty="0"/>
              <a:t>Четвертый уровень</a:t>
            </a:r>
            <a:endParaRPr dirty="0"/>
          </a:p>
          <a:p>
            <a:pPr lvl="4">
              <a:defRPr/>
            </a:pPr>
            <a:r>
              <a:rPr lang="ru-RU" dirty="0"/>
              <a:t>Пятый уровень</a:t>
            </a:r>
            <a:endParaRPr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8E50E3E-2716-B942-B97E-F6CB8D569C2D}" type="datetime1">
              <a:rPr lang="ru-RU" smtClean="0"/>
              <a:t>15.12.2023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grpSp>
        <p:nvGrpSpPr>
          <p:cNvPr id="7" name="Прямоугольник 16">
            <a:extLst>
              <a:ext uri="{FF2B5EF4-FFF2-40B4-BE49-F238E27FC236}">
                <a16:creationId xmlns:a16="http://schemas.microsoft.com/office/drawing/2014/main" id="{AA58D8CF-C9AC-56A9-B466-E680F71BB514}"/>
              </a:ext>
            </a:extLst>
          </p:cNvPr>
          <p:cNvGrpSpPr/>
          <p:nvPr userDrawn="1"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CBD1DC2D-0A5E-2F7E-31D0-B340C7BFF07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9" name="7">
              <a:extLst>
                <a:ext uri="{FF2B5EF4-FFF2-40B4-BE49-F238E27FC236}">
                  <a16:creationId xmlns:a16="http://schemas.microsoft.com/office/drawing/2014/main" id="{A388160A-2B0A-73EB-2BA0-D71B27C28D4C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dirty="0"/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3EF54D5A-E348-8C44-2148-B99ABB210E0A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830EA167-6636-E2B6-BCC2-21B2F8AFC385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BAFB8C52-84F7-E3F7-22DA-9A27E04B29A7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A2936B05-086E-56F4-50C5-CCE6D38982E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C6E4306C-FA3A-1C84-1566-869A4E2686A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66D8945C-C6D4-1FD9-D9A7-79B0EA00E1A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4753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6" r:id="rId2"/>
    <p:sldLayoutId id="2147483667" r:id="rId3"/>
    <p:sldLayoutId id="2147483668" r:id="rId4"/>
    <p:sldLayoutId id="2147483669" r:id="rId5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.psu.ru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4" y="908720"/>
            <a:ext cx="5112568" cy="2673251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8F00FF"/>
                </a:solidFill>
              </a:rPr>
              <a:t>Универсальное студенческое приложение</a:t>
            </a:r>
            <a:endParaRPr lang="ru-RU" dirty="0">
              <a:solidFill>
                <a:srgbClr val="8F00FF"/>
              </a:solidFill>
            </a:endParaRPr>
          </a:p>
        </p:txBody>
      </p:sp>
      <p:sp>
        <p:nvSpPr>
          <p:cNvPr id="12" name="Подзаголовок 11">
            <a:extLst>
              <a:ext uri="{FF2B5EF4-FFF2-40B4-BE49-F238E27FC236}">
                <a16:creationId xmlns:a16="http://schemas.microsoft.com/office/drawing/2014/main" id="{17278AA7-7A73-AAB2-941F-3A60F9EAC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610" y="4221088"/>
            <a:ext cx="4878341" cy="2304256"/>
          </a:xfrm>
        </p:spPr>
        <p:txBody>
          <a:bodyPr>
            <a:noAutofit/>
          </a:bodyPr>
          <a:lstStyle/>
          <a:p>
            <a:pPr algn="r"/>
            <a:r>
              <a:rPr lang="ru-RU" sz="2000" dirty="0" smtClean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команды: Санникова Анастасия, </a:t>
            </a:r>
            <a:r>
              <a:rPr lang="ru-RU" sz="2000" dirty="0" err="1" smtClean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Дегтянникова</a:t>
            </a:r>
            <a:r>
              <a:rPr lang="ru-RU" sz="2000" dirty="0" smtClean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Наталья, Колегова Ангелина, Зуев Егор, Сергеева Анастасия, </a:t>
            </a:r>
            <a:r>
              <a:rPr lang="ru-RU" sz="2000" dirty="0" err="1" smtClean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Булдакова</a:t>
            </a:r>
            <a:r>
              <a:rPr lang="ru-RU" sz="2000" dirty="0" smtClean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Мария, Комарова Милана</a:t>
            </a:r>
          </a:p>
          <a:p>
            <a:pPr algn="r"/>
            <a:endParaRPr lang="ru-RU" sz="2000" dirty="0">
              <a:solidFill>
                <a:srgbClr val="8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г.</a:t>
            </a: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86684" y="1555436"/>
            <a:ext cx="11457868" cy="3831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2500" b="1" dirty="0" smtClean="0">
                <a:solidFill>
                  <a:srgbClr val="8F00FF"/>
                </a:solidFill>
              </a:rPr>
              <a:t>Проблема</a:t>
            </a:r>
          </a:p>
          <a:p>
            <a:r>
              <a:rPr lang="ru-RU" sz="2500" dirty="0" smtClean="0"/>
              <a:t>Нет </a:t>
            </a:r>
            <a:r>
              <a:rPr lang="ru-RU" sz="2500" dirty="0"/>
              <a:t>приложения ПГНИУ, которое соединяло бы в себе всю необходимую информацию об университете. Несмотря на то, что есть сайт ПГНИУ, различные группы объединений университета в ВК, пользоваться приложением, где есть вся необходимая информация было бы гораздо практичнее, особенно будет полезно для новоприбывших студентов. </a:t>
            </a:r>
            <a:endParaRPr lang="ru-RU" sz="2500" dirty="0" smtClean="0"/>
          </a:p>
          <a:p>
            <a:endParaRPr lang="ru-RU" sz="2500" dirty="0" smtClean="0"/>
          </a:p>
          <a:p>
            <a:r>
              <a:rPr lang="ru-RU" sz="2500" b="1" dirty="0" smtClean="0">
                <a:solidFill>
                  <a:srgbClr val="8F00FF"/>
                </a:solidFill>
              </a:rPr>
              <a:t>Целевая аудитория</a:t>
            </a:r>
          </a:p>
          <a:p>
            <a:r>
              <a:rPr lang="ru-RU" sz="2500" dirty="0" smtClean="0"/>
              <a:t>Студенты </a:t>
            </a:r>
            <a:r>
              <a:rPr lang="ru-RU" sz="2500" dirty="0" err="1"/>
              <a:t>бакалавриата</a:t>
            </a:r>
            <a:r>
              <a:rPr lang="ru-RU" sz="2500" dirty="0"/>
              <a:t>, </a:t>
            </a:r>
            <a:r>
              <a:rPr lang="ru-RU" sz="2500" dirty="0" err="1"/>
              <a:t>специалитета</a:t>
            </a:r>
            <a:r>
              <a:rPr lang="ru-RU" sz="2500" dirty="0"/>
              <a:t>, магистратуры и </a:t>
            </a:r>
            <a:r>
              <a:rPr lang="ru-RU" sz="2500" dirty="0" smtClean="0"/>
              <a:t>аспирантуры ПГНИУ</a:t>
            </a:r>
            <a:endParaRPr lang="ru-RU" sz="2500" dirty="0"/>
          </a:p>
          <a:p>
            <a:pPr algn="l"/>
            <a:endParaRPr lang="ru-RU" dirty="0" smtClean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86684" y="1555436"/>
            <a:ext cx="8849676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7608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Базовая бизнес-идея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506306" y="2385127"/>
            <a:ext cx="11457868" cy="2862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моя страница,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карты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ПГНИУ,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практика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языка, расписание,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новостная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лента,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FAQ</a:t>
            </a:r>
          </a:p>
          <a:p>
            <a:pPr marL="342900" indent="-342900" algn="l">
              <a:buFontTx/>
              <a:buChar char="-"/>
            </a:pPr>
            <a:r>
              <a:rPr lang="ru-RU" sz="2400" dirty="0" smtClean="0">
                <a:solidFill>
                  <a:srgbClr val="FF0000"/>
                </a:solidFill>
                <a:latin typeface="Gilroy-Light"/>
              </a:rPr>
              <a:t>бесплатная установка с платформ </a:t>
            </a:r>
            <a:r>
              <a:rPr lang="en-US" sz="2400" dirty="0" smtClean="0">
                <a:solidFill>
                  <a:srgbClr val="FF0000"/>
                </a:solidFill>
                <a:latin typeface="Gilroy-Light"/>
              </a:rPr>
              <a:t>Google Play </a:t>
            </a:r>
            <a:r>
              <a:rPr lang="ru-RU" sz="2400" dirty="0" smtClean="0">
                <a:solidFill>
                  <a:srgbClr val="FF0000"/>
                </a:solidFill>
                <a:latin typeface="Gilroy-Light"/>
              </a:rPr>
              <a:t>и </a:t>
            </a:r>
            <a:r>
              <a:rPr lang="en-US" sz="2400" dirty="0" smtClean="0">
                <a:solidFill>
                  <a:srgbClr val="FF0000"/>
                </a:solidFill>
                <a:latin typeface="Gilroy-Light"/>
              </a:rPr>
              <a:t>App Store;</a:t>
            </a:r>
            <a:endParaRPr lang="ru-RU" sz="2400" dirty="0">
              <a:solidFill>
                <a:srgbClr val="FF0000"/>
              </a:solidFill>
              <a:latin typeface="Gilroy-Light"/>
            </a:endParaRPr>
          </a:p>
          <a:p>
            <a:pPr algn="l"/>
            <a:endParaRPr lang="en-US" sz="2400" dirty="0" smtClean="0">
              <a:solidFill>
                <a:srgbClr val="FF0000"/>
              </a:solidFill>
              <a:latin typeface="Gilroy-Light"/>
            </a:endParaRPr>
          </a:p>
          <a:p>
            <a:pPr marL="342900" indent="-342900">
              <a:buFontTx/>
              <a:buChar char="-"/>
            </a:pPr>
            <a:r>
              <a:rPr lang="ru-RU" sz="2400" dirty="0" smtClean="0">
                <a:solidFill>
                  <a:srgbClr val="FF0000"/>
                </a:solidFill>
                <a:latin typeface="Gilroy-Light"/>
              </a:rPr>
              <a:t>годовая подписка </a:t>
            </a:r>
            <a:r>
              <a:rPr lang="ru-RU" sz="2400" dirty="0" smtClean="0">
                <a:latin typeface="Gilroy-Light"/>
              </a:rPr>
              <a:t>(</a:t>
            </a:r>
            <a:r>
              <a:rPr lang="ru-RU" sz="2400" dirty="0" smtClean="0"/>
              <a:t>возможность </a:t>
            </a:r>
            <a:r>
              <a:rPr lang="ru-RU" sz="2400" dirty="0"/>
              <a:t>просматривать расписание других </a:t>
            </a:r>
            <a:r>
              <a:rPr lang="ru-RU" sz="2400" dirty="0" smtClean="0"/>
              <a:t>студентов;</a:t>
            </a:r>
            <a:r>
              <a:rPr lang="ru-RU" sz="2400" dirty="0"/>
              <a:t> </a:t>
            </a:r>
            <a:r>
              <a:rPr lang="ru-RU" sz="2400" dirty="0" err="1" smtClean="0"/>
              <a:t>геолокация</a:t>
            </a:r>
            <a:r>
              <a:rPr lang="ru-RU" sz="2400" dirty="0"/>
              <a:t>, возможность поиска аудитории (как в </a:t>
            </a:r>
            <a:r>
              <a:rPr lang="en-US" sz="2400" dirty="0"/>
              <a:t>Google </a:t>
            </a:r>
            <a:r>
              <a:rPr lang="ru-RU" sz="2400" dirty="0"/>
              <a:t>картах (разворот на 360 градусов</a:t>
            </a:r>
            <a:r>
              <a:rPr lang="ru-RU" sz="2400" dirty="0" smtClean="0"/>
              <a:t>)). Стоимость – 250 руб.;</a:t>
            </a:r>
            <a:endParaRPr lang="ru-RU" sz="2400" dirty="0"/>
          </a:p>
          <a:p>
            <a:pPr algn="l"/>
            <a:endParaRPr lang="ru-RU" dirty="0" smtClean="0">
              <a:solidFill>
                <a:srgbClr val="FF0000"/>
              </a:solidFill>
              <a:latin typeface="Gilroy-Light"/>
            </a:endParaRPr>
          </a:p>
          <a:p>
            <a:pPr algn="l"/>
            <a:r>
              <a:rPr lang="ru-RU" sz="2400" dirty="0" smtClean="0">
                <a:solidFill>
                  <a:srgbClr val="FF0000"/>
                </a:solidFill>
                <a:latin typeface="Gilroy-Light"/>
              </a:rPr>
              <a:t>- реклама в приложении (небольшие </a:t>
            </a:r>
            <a:r>
              <a:rPr lang="ru-RU" sz="2400" dirty="0" err="1" smtClean="0">
                <a:solidFill>
                  <a:srgbClr val="FF0000"/>
                </a:solidFill>
                <a:latin typeface="Gilroy-Light"/>
              </a:rPr>
              <a:t>банеры</a:t>
            </a:r>
            <a:r>
              <a:rPr lang="ru-RU" sz="2400" dirty="0" smtClean="0">
                <a:solidFill>
                  <a:srgbClr val="FF0000"/>
                </a:solidFill>
                <a:latin typeface="Gilroy-Light"/>
              </a:rPr>
              <a:t>).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86684" y="1346077"/>
            <a:ext cx="8849676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b="1" dirty="0" smtClean="0">
                <a:latin typeface="Arial"/>
                <a:cs typeface="Arial"/>
              </a:rPr>
              <a:t>Приложение ПГНИУ (Универсальное студенческое приложение)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5468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Финансовая модель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Общие расходы (297 000 р.)</a:t>
            </a:r>
          </a:p>
          <a:p>
            <a:r>
              <a:rPr lang="ru-RU" dirty="0" smtClean="0"/>
              <a:t>Разработка приложения 280 000 р. (бета-версия и альфа-версия)</a:t>
            </a:r>
          </a:p>
          <a:p>
            <a:r>
              <a:rPr lang="ru-RU" dirty="0" smtClean="0"/>
              <a:t>Создание дизайна приложения, подбор шрифтов 50 000 р.</a:t>
            </a:r>
          </a:p>
          <a:p>
            <a:r>
              <a:rPr lang="ru-RU" dirty="0" smtClean="0"/>
              <a:t>Публикация 20 000 р.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Персонал</a:t>
            </a:r>
            <a:r>
              <a:rPr lang="ru-RU" dirty="0" smtClean="0"/>
              <a:t> – программист; дизайнер; студенты, ответственные за чат в </a:t>
            </a:r>
            <a:r>
              <a:rPr lang="ru-RU" dirty="0" err="1" smtClean="0"/>
              <a:t>Телеграме</a:t>
            </a:r>
            <a:r>
              <a:rPr lang="ru-RU" dirty="0" smtClean="0"/>
              <a:t> (1500 р.)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Выручка с 1 юнита </a:t>
            </a:r>
          </a:p>
          <a:p>
            <a:pPr marL="0" indent="0">
              <a:buNone/>
            </a:pPr>
            <a:r>
              <a:rPr lang="ru-RU" dirty="0" smtClean="0"/>
              <a:t>1 575 000 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499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7290B3E-9D37-EFFF-B328-7EBFF75CA144}"/>
              </a:ext>
            </a:extLst>
          </p:cNvPr>
          <p:cNvSpPr txBox="1"/>
          <p:nvPr/>
        </p:nvSpPr>
        <p:spPr>
          <a:xfrm>
            <a:off x="739346" y="1117835"/>
            <a:ext cx="937628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Потребительские сегменты (объем, динамика, потенциал</a:t>
            </a:r>
            <a:r>
              <a:rPr lang="ru-RU" sz="2000" b="1" dirty="0" smtClean="0"/>
              <a:t>)</a:t>
            </a:r>
          </a:p>
          <a:p>
            <a:r>
              <a:rPr lang="ru-RU" sz="2000" dirty="0" smtClean="0"/>
              <a:t>18-24 года (</a:t>
            </a:r>
            <a:r>
              <a:rPr lang="ru-RU" sz="2000" dirty="0" err="1"/>
              <a:t>б</a:t>
            </a:r>
            <a:r>
              <a:rPr lang="ru-RU" sz="2000" dirty="0" err="1" smtClean="0"/>
              <a:t>акалавриат</a:t>
            </a:r>
            <a:r>
              <a:rPr lang="ru-RU" sz="2000" dirty="0" smtClean="0"/>
              <a:t>)</a:t>
            </a:r>
          </a:p>
          <a:p>
            <a:r>
              <a:rPr lang="ru-RU" sz="2000" dirty="0" smtClean="0"/>
              <a:t>24+ (магистратура, аспирантура)</a:t>
            </a:r>
          </a:p>
          <a:p>
            <a:r>
              <a:rPr lang="ru-RU" sz="2000" dirty="0" smtClean="0"/>
              <a:t>24+ (преподаватели)</a:t>
            </a:r>
          </a:p>
          <a:p>
            <a:r>
              <a:rPr lang="ru-RU" sz="2000" b="1" dirty="0" smtClean="0"/>
              <a:t>Мотивация к совершению покупки:</a:t>
            </a:r>
          </a:p>
          <a:p>
            <a:r>
              <a:rPr lang="ru-RU" sz="2000" dirty="0" smtClean="0"/>
              <a:t>Ориентация в университете, практика языка, получение необходимой информации</a:t>
            </a:r>
            <a:endParaRPr lang="ru-RU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85FB6E-0046-9C1C-B128-B4588785A0E3}"/>
              </a:ext>
            </a:extLst>
          </p:cNvPr>
          <p:cNvSpPr txBox="1"/>
          <p:nvPr/>
        </p:nvSpPr>
        <p:spPr>
          <a:xfrm>
            <a:off x="739346" y="3362829"/>
            <a:ext cx="810189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Проблемы</a:t>
            </a:r>
          </a:p>
          <a:p>
            <a:r>
              <a:rPr lang="ru-RU" sz="2000" dirty="0" smtClean="0"/>
              <a:t>Проблема поиска нужной аудитории</a:t>
            </a:r>
          </a:p>
          <a:p>
            <a:r>
              <a:rPr lang="ru-RU" sz="2000" dirty="0" smtClean="0"/>
              <a:t>Отсутствие практики языка </a:t>
            </a:r>
            <a:r>
              <a:rPr lang="ru-RU" sz="2000" dirty="0" err="1" smtClean="0"/>
              <a:t>оффлайн</a:t>
            </a:r>
            <a:endParaRPr lang="ru-RU" sz="2000" dirty="0" smtClean="0"/>
          </a:p>
          <a:p>
            <a:r>
              <a:rPr lang="ru-RU" sz="2000" dirty="0" smtClean="0"/>
              <a:t>Отсутствие возможности быстрого доступа к необходимой информации</a:t>
            </a:r>
            <a:endParaRPr lang="ru-RU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19CAEC-8604-FB93-E726-490F7390BFBA}"/>
              </a:ext>
            </a:extLst>
          </p:cNvPr>
          <p:cNvSpPr txBox="1"/>
          <p:nvPr/>
        </p:nvSpPr>
        <p:spPr>
          <a:xfrm>
            <a:off x="708874" y="4869160"/>
            <a:ext cx="1003511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Уникальное ценностное </a:t>
            </a:r>
            <a:r>
              <a:rPr lang="ru-RU" sz="2000" b="1" dirty="0" smtClean="0"/>
              <a:t>предложение</a:t>
            </a:r>
          </a:p>
          <a:p>
            <a:r>
              <a:rPr lang="ru-RU" sz="2000" dirty="0" smtClean="0"/>
              <a:t>Приложение ПГНИУ будет отличаться</a:t>
            </a:r>
            <a:r>
              <a:rPr lang="ru-RU" sz="2000" dirty="0"/>
              <a:t> </a:t>
            </a:r>
            <a:r>
              <a:rPr lang="ru-RU" sz="2000" dirty="0" smtClean="0"/>
              <a:t>доступностью, возможностью обучения и </a:t>
            </a:r>
          </a:p>
          <a:p>
            <a:r>
              <a:rPr lang="ru-RU" sz="2000" dirty="0" smtClean="0"/>
              <a:t>получения полной информации об </a:t>
            </a:r>
            <a:r>
              <a:rPr lang="ru-RU" sz="2000" dirty="0"/>
              <a:t>организациях ПГНИУ</a:t>
            </a:r>
            <a:r>
              <a:rPr lang="ru-RU" sz="2000" dirty="0" smtClean="0"/>
              <a:t>, </a:t>
            </a:r>
            <a:r>
              <a:rPr lang="ru-RU" sz="2000" dirty="0"/>
              <a:t>более </a:t>
            </a:r>
            <a:r>
              <a:rPr lang="ru-RU" sz="2000" dirty="0" smtClean="0"/>
              <a:t>современным подходом, </a:t>
            </a:r>
          </a:p>
          <a:p>
            <a:r>
              <a:rPr lang="ru-RU" sz="2000" dirty="0"/>
              <a:t>б</a:t>
            </a:r>
            <a:r>
              <a:rPr lang="ru-RU" sz="2000" dirty="0" smtClean="0"/>
              <a:t>олее быстрым процессом социализации и интеграции </a:t>
            </a:r>
            <a:r>
              <a:rPr lang="ru-RU" sz="2000" dirty="0"/>
              <a:t>в студенческое сообщество.</a:t>
            </a:r>
            <a:endParaRPr lang="ru-RU" sz="2000" b="1" dirty="0"/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EDE4A12B-47B7-25A1-AC61-5781176DCB41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ПРОДУКТА</a:t>
            </a:r>
            <a:endParaRPr sz="1600" cap="al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12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F90747-59C5-71D9-B6FB-768F4998B6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640" y="210472"/>
            <a:ext cx="625507" cy="6255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884A069-2A26-4F23-9C03-7E9FDDAF3F72}"/>
              </a:ext>
            </a:extLst>
          </p:cNvPr>
          <p:cNvSpPr txBox="1"/>
          <p:nvPr/>
        </p:nvSpPr>
        <p:spPr>
          <a:xfrm>
            <a:off x="726912" y="2869152"/>
            <a:ext cx="1068593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Анализ </a:t>
            </a:r>
            <a:r>
              <a:rPr lang="ru-RU" sz="2000" b="1" dirty="0" smtClean="0"/>
              <a:t>конкурентов</a:t>
            </a:r>
          </a:p>
          <a:p>
            <a:r>
              <a:rPr lang="ru-RU" sz="2000" dirty="0" err="1"/>
              <a:t>е</a:t>
            </a:r>
            <a:r>
              <a:rPr lang="ru-RU" sz="2000" dirty="0" err="1" smtClean="0"/>
              <a:t>тис</a:t>
            </a:r>
            <a:r>
              <a:rPr lang="ru-RU" sz="2000" dirty="0" smtClean="0"/>
              <a:t> </a:t>
            </a:r>
            <a:r>
              <a:rPr lang="ru-RU" sz="2000" dirty="0"/>
              <a:t>(сайт</a:t>
            </a:r>
            <a:r>
              <a:rPr lang="ru-RU" sz="2000" dirty="0" smtClean="0"/>
              <a:t>) – около 14 тыс. пользователей </a:t>
            </a:r>
            <a:r>
              <a:rPr lang="ru-RU" sz="2000" u="sng" dirty="0">
                <a:hlinkClick r:id="rId3"/>
              </a:rPr>
              <a:t>https://student.psu.ru/</a:t>
            </a:r>
            <a:r>
              <a:rPr lang="ru-RU" sz="2000" dirty="0"/>
              <a:t> </a:t>
            </a:r>
            <a:endParaRPr lang="ru-RU" sz="2000" dirty="0" smtClean="0"/>
          </a:p>
          <a:p>
            <a:r>
              <a:rPr lang="ru-RU" sz="2000" dirty="0" smtClean="0"/>
              <a:t>Карты ПГНИУ (приложение) – около 5 тыс. пользователей, приложение </a:t>
            </a:r>
            <a:r>
              <a:rPr lang="ru-RU" sz="2000" dirty="0"/>
              <a:t>доступно на </a:t>
            </a:r>
            <a:r>
              <a:rPr lang="en-US" sz="2000" dirty="0"/>
              <a:t>Google Play</a:t>
            </a:r>
            <a:endParaRPr lang="ru-RU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13F94F-A768-4C2C-8C9E-2ADE02CEC2B8}"/>
              </a:ext>
            </a:extLst>
          </p:cNvPr>
          <p:cNvSpPr txBox="1"/>
          <p:nvPr/>
        </p:nvSpPr>
        <p:spPr>
          <a:xfrm>
            <a:off x="726912" y="4748935"/>
            <a:ext cx="110498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Конкурентные </a:t>
            </a:r>
            <a:r>
              <a:rPr lang="ru-RU" sz="2000" b="1" dirty="0" smtClean="0"/>
              <a:t>преимущества</a:t>
            </a:r>
          </a:p>
          <a:p>
            <a:r>
              <a:rPr lang="ru-RU" sz="2000" dirty="0" err="1"/>
              <a:t>е</a:t>
            </a:r>
            <a:r>
              <a:rPr lang="ru-RU" sz="2000" dirty="0" err="1" smtClean="0"/>
              <a:t>тис</a:t>
            </a:r>
            <a:r>
              <a:rPr lang="ru-RU" sz="2000" dirty="0" smtClean="0"/>
              <a:t> </a:t>
            </a:r>
            <a:r>
              <a:rPr lang="ru-RU" sz="2000" dirty="0" smtClean="0"/>
              <a:t>– большое количество разделов (</a:t>
            </a:r>
            <a:r>
              <a:rPr lang="ru-RU" sz="2000" dirty="0"/>
              <a:t>м</a:t>
            </a:r>
            <a:r>
              <a:rPr lang="ru-RU" sz="2000" dirty="0" smtClean="0"/>
              <a:t>ой </a:t>
            </a:r>
            <a:r>
              <a:rPr lang="ru-RU" sz="2000" dirty="0"/>
              <a:t>учебный </a:t>
            </a:r>
            <a:r>
              <a:rPr lang="ru-RU" sz="2000" dirty="0" smtClean="0"/>
              <a:t>план, </a:t>
            </a:r>
            <a:r>
              <a:rPr lang="ru-RU" sz="2000" dirty="0" err="1" smtClean="0"/>
              <a:t>элективы</a:t>
            </a:r>
            <a:r>
              <a:rPr lang="ru-RU" sz="2000" dirty="0"/>
              <a:t>, мое расписание, мои оценки, </a:t>
            </a:r>
            <a:endParaRPr lang="ru-RU" sz="2000" dirty="0" smtClean="0"/>
          </a:p>
          <a:p>
            <a:r>
              <a:rPr lang="ru-RU" sz="2000" dirty="0" smtClean="0"/>
              <a:t>пропущенные </a:t>
            </a:r>
            <a:r>
              <a:rPr lang="ru-RU" sz="2000" dirty="0"/>
              <a:t>занятия, </a:t>
            </a:r>
            <a:r>
              <a:rPr lang="ru-RU" sz="2000" dirty="0" smtClean="0"/>
              <a:t>приказы), отличается удобством, высокая статистика использования</a:t>
            </a:r>
          </a:p>
          <a:p>
            <a:r>
              <a:rPr lang="ru-RU" sz="2000" dirty="0" smtClean="0"/>
              <a:t>Карты ПГНИУ – поиск не только нужной аудитории, но и других мест.</a:t>
            </a:r>
            <a:endParaRPr lang="ru-RU" sz="2000" dirty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FC12CBA3-A199-44D3-265A-751D355B7E6F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Конкуренты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274D64-24D6-05E0-7DE8-4542C7891FB8}"/>
              </a:ext>
            </a:extLst>
          </p:cNvPr>
          <p:cNvSpPr txBox="1"/>
          <p:nvPr/>
        </p:nvSpPr>
        <p:spPr>
          <a:xfrm>
            <a:off x="726912" y="1377104"/>
            <a:ext cx="49568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Аналоги</a:t>
            </a:r>
          </a:p>
          <a:p>
            <a:r>
              <a:rPr lang="ru-RU" sz="2000" dirty="0"/>
              <a:t>Приложение ПГНИУ карты на </a:t>
            </a:r>
            <a:r>
              <a:rPr lang="en-US" sz="2000" dirty="0" smtClean="0"/>
              <a:t>Android</a:t>
            </a:r>
            <a:r>
              <a:rPr lang="ru-RU" sz="2000" dirty="0" smtClean="0"/>
              <a:t>, </a:t>
            </a:r>
            <a:r>
              <a:rPr lang="ru-RU" sz="2000" dirty="0" err="1" smtClean="0"/>
              <a:t>етис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1574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725404" y="1700809"/>
            <a:ext cx="1770679" cy="379261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Потребительские сегменты </a:t>
            </a:r>
          </a:p>
          <a:p>
            <a:endParaRPr kumimoji="0" lang="ru-RU" sz="1200" dirty="0">
              <a:latin typeface="GT Walsheim Pro Light" panose="02000503040000020003" pitchFamily="50" charset="-52"/>
            </a:endParaRPr>
          </a:p>
          <a:p>
            <a:pPr>
              <a:spcAft>
                <a:spcPts val="600"/>
              </a:spcAft>
            </a:pPr>
            <a:r>
              <a:rPr lang="ru-RU" sz="1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Абитуриенты, студенты, работники </a:t>
            </a:r>
            <a:r>
              <a:rPr lang="ru-RU" sz="13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ПГНИУ</a:t>
            </a:r>
          </a:p>
          <a:p>
            <a:pPr>
              <a:spcAft>
                <a:spcPts val="600"/>
              </a:spcAft>
            </a:pPr>
            <a:r>
              <a:rPr kumimoji="0" lang="ru-RU" sz="13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Студенты от 18 лет. Приложение будет являться особенной ценностью для новоприбывших студентов для более быстрой адаптации.</a:t>
            </a:r>
            <a:endParaRPr kumimoji="0" lang="ru-RU" sz="1300" dirty="0">
              <a:latin typeface="GT Walsheim Pro Light" panose="02000503040000020003" pitchFamily="50" charset="-52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524366" y="1700808"/>
            <a:ext cx="1661723" cy="37944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партнеры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200" dirty="0"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3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Дизайнеры и программисты</a:t>
            </a:r>
            <a:endParaRPr kumimoji="0" lang="ru-RU" sz="13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200" dirty="0">
              <a:latin typeface="GT Walsheim Pro Light" panose="02000503040000020003" pitchFamily="50" charset="-5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015951" y="1700809"/>
            <a:ext cx="1844767" cy="37926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Ценностное предложение</a:t>
            </a:r>
          </a:p>
          <a:p>
            <a:endParaRPr kumimoji="0" lang="ru-RU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kumimoji="0" lang="ru-RU" sz="13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Быстрый доступ к необходимым разделам, удобство, более современный подход, помощь в адаптации и в интеграции в студенческое сообщество.</a:t>
            </a:r>
            <a:endParaRPr kumimoji="0" lang="ru-RU" sz="13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0" lang="ru-RU" sz="1400" dirty="0">
              <a:latin typeface="GT Walsheim Pro Light" panose="02000503040000020003" pitchFamily="50" charset="-5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547987" y="5560205"/>
            <a:ext cx="4187974" cy="110799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Структура издержек</a:t>
            </a:r>
          </a:p>
          <a:p>
            <a:r>
              <a:rPr lang="ru-RU" sz="13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кода, </a:t>
            </a:r>
            <a:r>
              <a:rPr kumimoji="0" lang="ru-RU" sz="1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заработная плата (программисты, дизайнеры, </a:t>
            </a:r>
            <a:r>
              <a:rPr kumimoji="0" lang="ru-RU" sz="13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студенты, </a:t>
            </a:r>
            <a:r>
              <a:rPr lang="ru-RU" sz="13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которые </a:t>
            </a:r>
            <a:r>
              <a:rPr lang="ru-RU" sz="1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отвечают за поддержку, ведение </a:t>
            </a:r>
            <a:r>
              <a:rPr lang="ru-RU" sz="13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Telegram</a:t>
            </a:r>
            <a:r>
              <a:rPr lang="ru-RU" sz="1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3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sz="13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ru-RU" sz="13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kumimoji="0" lang="ru-RU" sz="13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реклама, налоги</a:t>
            </a:r>
            <a:r>
              <a:rPr kumimoji="0" lang="ru-RU" sz="1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871594" y="5560204"/>
            <a:ext cx="4624489" cy="110915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Потоки поступления доходов: </a:t>
            </a:r>
          </a:p>
          <a:p>
            <a:r>
              <a:rPr lang="ru-RU" sz="1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Реклама (небольшие </a:t>
            </a:r>
            <a:r>
              <a:rPr lang="ru-RU" sz="13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банеры</a:t>
            </a:r>
            <a:r>
              <a:rPr lang="ru-RU" sz="1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ru-RU" sz="13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Карты ПГНИУ: </a:t>
            </a:r>
            <a:r>
              <a:rPr lang="ru-RU" sz="1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13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озможность просмотра </a:t>
            </a:r>
            <a:r>
              <a:rPr lang="ru-RU" sz="1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маршрута к нужной аудитории (как просмотр улиц в </a:t>
            </a:r>
            <a:r>
              <a:rPr lang="en-US" sz="1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Google </a:t>
            </a:r>
            <a:r>
              <a:rPr lang="ru-RU" sz="1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картах)</a:t>
            </a:r>
          </a:p>
          <a:p>
            <a:r>
              <a:rPr lang="ru-RU" sz="13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Годовая подписка (250 р.)</a:t>
            </a:r>
            <a:endParaRPr kumimoji="0" lang="ru-RU" sz="13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96651" y="4256809"/>
            <a:ext cx="1792819" cy="121571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50" b="1" dirty="0">
                <a:latin typeface="GT Walsheim Pro Light" panose="02000503040000020003" pitchFamily="50" charset="-52"/>
              </a:rPr>
              <a:t>Каналы коммуникаций и </a:t>
            </a:r>
            <a:r>
              <a:rPr lang="ru-RU" sz="1050" b="1" dirty="0" smtClean="0">
                <a:latin typeface="GT Walsheim Pro Light" panose="02000503040000020003" pitchFamily="50" charset="-52"/>
              </a:rPr>
              <a:t>сбыта</a:t>
            </a:r>
          </a:p>
          <a:p>
            <a:pPr>
              <a:defRPr/>
            </a:pPr>
            <a:r>
              <a:rPr lang="ru-RU" sz="1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Платформы</a:t>
            </a:r>
            <a:r>
              <a:rPr lang="en-US" sz="1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Google Play </a:t>
            </a:r>
            <a:r>
              <a:rPr lang="ru-RU" sz="1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en-US" sz="1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 </a:t>
            </a:r>
            <a:r>
              <a:rPr lang="en-US" sz="13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store</a:t>
            </a:r>
            <a:endParaRPr lang="ru-RU" sz="13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3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Радио ПГУ</a:t>
            </a:r>
          </a:p>
          <a:p>
            <a:pPr>
              <a:defRPr/>
            </a:pPr>
            <a:r>
              <a:rPr lang="ru-RU" sz="13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Листовки</a:t>
            </a:r>
            <a:endParaRPr lang="ru-RU" sz="13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896652" y="1700810"/>
            <a:ext cx="1792819" cy="218521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Взаимоотношения с клиентами: </a:t>
            </a:r>
          </a:p>
          <a:p>
            <a:r>
              <a:rPr lang="ru-RU" sz="1200" dirty="0">
                <a:solidFill>
                  <a:srgbClr val="FF0000"/>
                </a:solidFill>
              </a:rPr>
              <a:t>Автоматизированное обслуживание, персональная поддержка (решение возникших трудностей, ориентация в приложении, помощь с оплатой и т.д.). </a:t>
            </a:r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222022" y="1700809"/>
            <a:ext cx="1757995" cy="2556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виды </a:t>
            </a:r>
            <a:r>
              <a:rPr kumimoji="0" lang="ru-RU" sz="1400" b="1" dirty="0" smtClean="0">
                <a:latin typeface="GT Walsheim Pro Light" panose="02000503040000020003" pitchFamily="50" charset="-52"/>
              </a:rPr>
              <a:t>деятельности</a:t>
            </a:r>
            <a:endParaRPr kumimoji="0" lang="ru-RU" sz="1400" b="1" dirty="0">
              <a:latin typeface="GT Walsheim Pro Light" panose="02000503040000020003" pitchFamily="50" charset="-52"/>
            </a:endParaRPr>
          </a:p>
          <a:p>
            <a:r>
              <a:rPr lang="ru-RU" sz="1300" b="1" dirty="0">
                <a:solidFill>
                  <a:srgbClr val="FF0000"/>
                </a:solidFill>
              </a:rPr>
              <a:t>Производство</a:t>
            </a:r>
            <a:endParaRPr lang="ru-RU" sz="1300" dirty="0">
              <a:solidFill>
                <a:srgbClr val="FF0000"/>
              </a:solidFill>
            </a:endParaRPr>
          </a:p>
          <a:p>
            <a:r>
              <a:rPr lang="ru-RU" sz="1300" dirty="0">
                <a:solidFill>
                  <a:srgbClr val="FF0000"/>
                </a:solidFill>
              </a:rPr>
              <a:t>Создание кода (доступность приложения на разных платформах).</a:t>
            </a:r>
          </a:p>
          <a:p>
            <a:r>
              <a:rPr lang="ru-RU" sz="1300" b="1" dirty="0">
                <a:solidFill>
                  <a:srgbClr val="FF0000"/>
                </a:solidFill>
              </a:rPr>
              <a:t>Дизайнерское </a:t>
            </a:r>
            <a:r>
              <a:rPr lang="ru-RU" sz="1300" b="1" dirty="0" smtClean="0">
                <a:solidFill>
                  <a:srgbClr val="FF0000"/>
                </a:solidFill>
              </a:rPr>
              <a:t>оформление</a:t>
            </a:r>
            <a:endParaRPr lang="ru-RU" sz="1300" b="1" dirty="0">
              <a:solidFill>
                <a:srgbClr val="FF0000"/>
              </a:solidFill>
            </a:endParaRPr>
          </a:p>
          <a:p>
            <a:r>
              <a:rPr lang="ru-RU" sz="1300" dirty="0">
                <a:solidFill>
                  <a:srgbClr val="FF0000"/>
                </a:solidFill>
              </a:rPr>
              <a:t>Структурирование информации. </a:t>
            </a:r>
            <a:endParaRPr kumimoji="0" lang="ru-RU" sz="1300" b="1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endParaRPr kumimoji="0" lang="ru-RU" sz="1200" b="1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227342" y="4294625"/>
            <a:ext cx="1752674" cy="11988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 b="1" dirty="0">
                <a:latin typeface="GT Walsheim Pro Light" panose="02000503040000020003" pitchFamily="50" charset="-52"/>
              </a:rPr>
              <a:t>Ключевые </a:t>
            </a:r>
            <a:r>
              <a:rPr kumimoji="0" lang="ru-RU" sz="1400" b="1" dirty="0" smtClean="0">
                <a:latin typeface="GT Walsheim Pro Light" panose="02000503040000020003" pitchFamily="50" charset="-52"/>
              </a:rPr>
              <a:t>ресурсы: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300" dirty="0" smtClean="0">
                <a:solidFill>
                  <a:srgbClr val="FF0000"/>
                </a:solidFill>
              </a:rPr>
              <a:t>Интеллектуальные </a:t>
            </a:r>
            <a:r>
              <a:rPr lang="ru-RU" sz="1300" dirty="0">
                <a:solidFill>
                  <a:srgbClr val="FF0000"/>
                </a:solidFill>
              </a:rPr>
              <a:t>ресурсы, персонал, финансы</a:t>
            </a:r>
            <a:endParaRPr kumimoji="0" lang="ru-RU" sz="13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FFFF4F5-B6D8-0D02-5079-C06B7D0B8E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327" y="159602"/>
            <a:ext cx="542953" cy="625507"/>
          </a:xfrm>
          <a:prstGeom prst="rect">
            <a:avLst/>
          </a:prstGeom>
        </p:spPr>
      </p:pic>
      <p:sp>
        <p:nvSpPr>
          <p:cNvPr id="18" name="Текст 2">
            <a:extLst>
              <a:ext uri="{FF2B5EF4-FFF2-40B4-BE49-F238E27FC236}">
                <a16:creationId xmlns:a16="http://schemas.microsoft.com/office/drawing/2014/main" id="{98214EC5-FEB2-5D55-7446-2ABCB6173F46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36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05838" y="340774"/>
            <a:ext cx="7769556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ИНФОРМАЦИЯ О ЛИДЕРЕ И УЧАСТНИКАХ СТАРТАП-ПРОЕКТА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5155" y="3253463"/>
            <a:ext cx="2376126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/>
            <a:r>
              <a:rPr lang="ru-RU" sz="1600" dirty="0" err="1" smtClean="0">
                <a:latin typeface="Gilroy-Light"/>
              </a:rPr>
              <a:t>Дегтянникова</a:t>
            </a:r>
            <a:r>
              <a:rPr lang="ru-RU" sz="1600" dirty="0" smtClean="0">
                <a:latin typeface="Gilroy-Light"/>
              </a:rPr>
              <a:t> Наталья Сергеевна (студент)</a:t>
            </a:r>
          </a:p>
          <a:p>
            <a:pPr algn="l"/>
            <a:r>
              <a:rPr lang="en-US" sz="1600" b="1" dirty="0" smtClean="0">
                <a:latin typeface="Gilroy-Light"/>
              </a:rPr>
              <a:t>Scrum-</a:t>
            </a:r>
            <a:r>
              <a:rPr lang="ru-RU" sz="1600" b="1" dirty="0" smtClean="0">
                <a:latin typeface="Gilroy-Light"/>
              </a:rPr>
              <a:t>менеджер</a:t>
            </a:r>
          </a:p>
          <a:p>
            <a:pPr algn="l"/>
            <a:endParaRPr lang="ru-RU" sz="1600" dirty="0">
              <a:latin typeface="Gilroy-Light"/>
            </a:endParaRPr>
          </a:p>
          <a:p>
            <a:pPr algn="l"/>
            <a:endParaRPr lang="ru-RU" sz="1600" dirty="0">
              <a:latin typeface="Gilroy-Light"/>
            </a:endParaRPr>
          </a:p>
          <a:p>
            <a:pPr algn="l"/>
            <a:endParaRPr lang="ru-RU" sz="1600" dirty="0">
              <a:latin typeface="Gilroy-Light"/>
            </a:endParaRP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9991E888-369D-83E3-7360-42DE8C7604D3}"/>
              </a:ext>
            </a:extLst>
          </p:cNvPr>
          <p:cNvSpPr txBox="1"/>
          <p:nvPr/>
        </p:nvSpPr>
        <p:spPr>
          <a:xfrm>
            <a:off x="4590432" y="706606"/>
            <a:ext cx="3212440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/>
              <a:t>Команда </a:t>
            </a:r>
            <a:r>
              <a:rPr lang="ru-RU" sz="2000" dirty="0" err="1" smtClean="0"/>
              <a:t>стартап</a:t>
            </a:r>
            <a:r>
              <a:rPr lang="ru-RU" sz="2000" dirty="0" smtClean="0"/>
              <a:t>-проекта</a:t>
            </a:r>
            <a:endParaRPr lang="ru-RU" sz="2000" dirty="0"/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9F0E33B8-7566-0EC2-8E73-8E0FB6E216F3}"/>
              </a:ext>
            </a:extLst>
          </p:cNvPr>
          <p:cNvSpPr txBox="1"/>
          <p:nvPr/>
        </p:nvSpPr>
        <p:spPr>
          <a:xfrm>
            <a:off x="3696247" y="3219865"/>
            <a:ext cx="2780392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/>
            <a:r>
              <a:rPr lang="ru-RU" sz="1600" dirty="0" smtClean="0">
                <a:latin typeface="Gilroy-Light"/>
              </a:rPr>
              <a:t>Санникова Анастасия Павловна</a:t>
            </a:r>
            <a:r>
              <a:rPr lang="ru-RU" sz="1600" dirty="0">
                <a:latin typeface="Gilroy-Light"/>
              </a:rPr>
              <a:t> </a:t>
            </a:r>
            <a:r>
              <a:rPr lang="ru-RU" sz="1600" dirty="0" smtClean="0">
                <a:latin typeface="Gilroy-Light"/>
              </a:rPr>
              <a:t>(студент)</a:t>
            </a:r>
            <a:endParaRPr lang="ru-RU" sz="1600" dirty="0">
              <a:latin typeface="Gilroy-Light"/>
            </a:endParaRPr>
          </a:p>
          <a:p>
            <a:pPr algn="l"/>
            <a:r>
              <a:rPr lang="ru-RU" sz="1600" b="1" dirty="0" smtClean="0">
                <a:latin typeface="Gilroy-Light"/>
              </a:rPr>
              <a:t>Дизайнер</a:t>
            </a:r>
            <a:endParaRPr lang="ru-RU" sz="1600" b="1" dirty="0">
              <a:latin typeface="Gilroy-Ligh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72" r="1392"/>
          <a:stretch/>
        </p:blipFill>
        <p:spPr>
          <a:xfrm>
            <a:off x="863722" y="1273054"/>
            <a:ext cx="1631878" cy="182214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145" y="1267470"/>
            <a:ext cx="1562457" cy="1797379"/>
          </a:xfrm>
          <a:prstGeom prst="rect">
            <a:avLst/>
          </a:prstGeom>
        </p:spPr>
      </p:pic>
      <p:pic>
        <p:nvPicPr>
          <p:cNvPr id="11" name=" 5"/>
          <p:cNvPicPr>
            <a:picLocks noGrp="1"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2" b="12472"/>
          <a:stretch>
            <a:fillRect/>
          </a:stretch>
        </p:blipFill>
        <p:spPr>
          <a:xfrm>
            <a:off x="6607651" y="1332397"/>
            <a:ext cx="1615540" cy="1616738"/>
          </a:xfrm>
          <a:prstGeom prst="rect">
            <a:avLst/>
          </a:prstGeom>
        </p:spPr>
      </p:pic>
      <p:sp>
        <p:nvSpPr>
          <p:cNvPr id="13" name="Текст 2">
            <a:extLst>
              <a:ext uri="{FF2B5EF4-FFF2-40B4-BE49-F238E27FC236}">
                <a16:creationId xmlns:a16="http://schemas.microsoft.com/office/drawing/2014/main" id="{9F0E33B8-7566-0EC2-8E73-8E0FB6E216F3}"/>
              </a:ext>
            </a:extLst>
          </p:cNvPr>
          <p:cNvSpPr txBox="1"/>
          <p:nvPr/>
        </p:nvSpPr>
        <p:spPr>
          <a:xfrm>
            <a:off x="6423770" y="3219864"/>
            <a:ext cx="2780392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/>
            <a:r>
              <a:rPr lang="ru-RU" sz="1600" dirty="0" smtClean="0">
                <a:latin typeface="Gilroy-Light"/>
              </a:rPr>
              <a:t>Колегова Ангелина Алексеевна</a:t>
            </a:r>
            <a:r>
              <a:rPr lang="ru-RU" sz="1600" dirty="0">
                <a:latin typeface="Gilroy-Light"/>
              </a:rPr>
              <a:t> </a:t>
            </a:r>
            <a:r>
              <a:rPr lang="ru-RU" sz="1600" dirty="0" smtClean="0">
                <a:latin typeface="Gilroy-Light"/>
              </a:rPr>
              <a:t>(студент)</a:t>
            </a:r>
            <a:endParaRPr lang="ru-RU" sz="1600" dirty="0">
              <a:latin typeface="Gilroy-Light"/>
            </a:endParaRPr>
          </a:p>
          <a:p>
            <a:pPr algn="l"/>
            <a:r>
              <a:rPr lang="ru-RU" sz="1600" b="1" dirty="0" smtClean="0">
                <a:latin typeface="Gilroy-Light"/>
              </a:rPr>
              <a:t>Финансист</a:t>
            </a:r>
            <a:endParaRPr lang="ru-RU" sz="1600" b="1" dirty="0">
              <a:latin typeface="Gilroy-Light"/>
            </a:endParaRPr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9F0E33B8-7566-0EC2-8E73-8E0FB6E216F3}"/>
              </a:ext>
            </a:extLst>
          </p:cNvPr>
          <p:cNvSpPr txBox="1"/>
          <p:nvPr/>
        </p:nvSpPr>
        <p:spPr>
          <a:xfrm>
            <a:off x="9377004" y="3243576"/>
            <a:ext cx="2780392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/>
            <a:r>
              <a:rPr lang="ru-RU" sz="1600" dirty="0" smtClean="0">
                <a:latin typeface="Gilroy-Light"/>
              </a:rPr>
              <a:t>Комарова Милана Владиславовна</a:t>
            </a:r>
            <a:r>
              <a:rPr lang="ru-RU" sz="1600" dirty="0">
                <a:latin typeface="Gilroy-Light"/>
              </a:rPr>
              <a:t> </a:t>
            </a:r>
            <a:r>
              <a:rPr lang="ru-RU" sz="1600" dirty="0" smtClean="0">
                <a:latin typeface="Gilroy-Light"/>
              </a:rPr>
              <a:t>(студент)</a:t>
            </a:r>
            <a:endParaRPr lang="ru-RU" sz="1600" dirty="0">
              <a:latin typeface="Gilroy-Light"/>
            </a:endParaRPr>
          </a:p>
          <a:p>
            <a:pPr algn="l"/>
            <a:r>
              <a:rPr lang="ru-RU" sz="1600" b="1" dirty="0" smtClean="0">
                <a:latin typeface="Gilroy-Light"/>
              </a:rPr>
              <a:t>Коммуникатор</a:t>
            </a:r>
            <a:endParaRPr lang="ru-RU" sz="1600" b="1" dirty="0">
              <a:latin typeface="Gilroy-Light"/>
            </a:endParaRPr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9F0E33B8-7566-0EC2-8E73-8E0FB6E216F3}"/>
              </a:ext>
            </a:extLst>
          </p:cNvPr>
          <p:cNvSpPr txBox="1"/>
          <p:nvPr/>
        </p:nvSpPr>
        <p:spPr>
          <a:xfrm>
            <a:off x="605155" y="5895795"/>
            <a:ext cx="2780392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/>
            <a:r>
              <a:rPr lang="ru-RU" sz="1600" dirty="0" smtClean="0">
                <a:latin typeface="Gilroy-Light"/>
              </a:rPr>
              <a:t>Сергеева Анастасия Дмитриевна</a:t>
            </a:r>
            <a:r>
              <a:rPr lang="ru-RU" sz="1600" dirty="0">
                <a:latin typeface="Gilroy-Light"/>
              </a:rPr>
              <a:t> </a:t>
            </a:r>
            <a:r>
              <a:rPr lang="ru-RU" sz="1600" dirty="0" smtClean="0">
                <a:latin typeface="Gilroy-Light"/>
              </a:rPr>
              <a:t>(студент)</a:t>
            </a:r>
            <a:endParaRPr lang="ru-RU" sz="1600" dirty="0">
              <a:latin typeface="Gilroy-Light"/>
            </a:endParaRPr>
          </a:p>
          <a:p>
            <a:pPr algn="l"/>
            <a:r>
              <a:rPr lang="ru-RU" sz="1600" b="1" dirty="0" smtClean="0">
                <a:latin typeface="Gilroy-Light"/>
              </a:rPr>
              <a:t>Коммуникатор</a:t>
            </a:r>
            <a:endParaRPr lang="ru-RU" sz="1600" b="1" dirty="0">
              <a:latin typeface="Gilroy-Light"/>
            </a:endParaRPr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9F0E33B8-7566-0EC2-8E73-8E0FB6E216F3}"/>
              </a:ext>
            </a:extLst>
          </p:cNvPr>
          <p:cNvSpPr txBox="1"/>
          <p:nvPr/>
        </p:nvSpPr>
        <p:spPr>
          <a:xfrm>
            <a:off x="3696247" y="5895795"/>
            <a:ext cx="2780392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/>
            <a:r>
              <a:rPr lang="ru-RU" sz="1600" dirty="0" smtClean="0">
                <a:latin typeface="Gilroy-Light"/>
              </a:rPr>
              <a:t>Зуев Егор Александрович</a:t>
            </a:r>
            <a:r>
              <a:rPr lang="ru-RU" sz="1600" dirty="0">
                <a:latin typeface="Gilroy-Light"/>
              </a:rPr>
              <a:t> </a:t>
            </a:r>
            <a:r>
              <a:rPr lang="ru-RU" sz="1600" dirty="0" smtClean="0">
                <a:latin typeface="Gilroy-Light"/>
              </a:rPr>
              <a:t>(студент)</a:t>
            </a:r>
            <a:endParaRPr lang="ru-RU" sz="1600" dirty="0">
              <a:latin typeface="Gilroy-Light"/>
            </a:endParaRPr>
          </a:p>
          <a:p>
            <a:pPr algn="l"/>
            <a:r>
              <a:rPr lang="ru-RU" sz="1600" b="1" dirty="0" smtClean="0">
                <a:latin typeface="Gilroy-Light"/>
              </a:rPr>
              <a:t>Инженер</a:t>
            </a:r>
            <a:endParaRPr lang="ru-RU" sz="1600" b="1" dirty="0">
              <a:latin typeface="Gilroy-Light"/>
            </a:endParaRP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9F0E33B8-7566-0EC2-8E73-8E0FB6E216F3}"/>
              </a:ext>
            </a:extLst>
          </p:cNvPr>
          <p:cNvSpPr txBox="1"/>
          <p:nvPr/>
        </p:nvSpPr>
        <p:spPr>
          <a:xfrm>
            <a:off x="6418566" y="5895795"/>
            <a:ext cx="2780392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/>
            <a:r>
              <a:rPr lang="ru-RU" sz="1600" dirty="0" err="1" smtClean="0">
                <a:latin typeface="Gilroy-Light"/>
              </a:rPr>
              <a:t>Булдакова</a:t>
            </a:r>
            <a:r>
              <a:rPr lang="ru-RU" sz="1600" dirty="0" smtClean="0">
                <a:latin typeface="Gilroy-Light"/>
              </a:rPr>
              <a:t> Мария Антоновна (студент)</a:t>
            </a:r>
            <a:endParaRPr lang="ru-RU" sz="1600" dirty="0">
              <a:latin typeface="Gilroy-Light"/>
            </a:endParaRPr>
          </a:p>
          <a:p>
            <a:pPr algn="l"/>
            <a:r>
              <a:rPr lang="ru-RU" sz="1600" b="1" dirty="0" smtClean="0">
                <a:latin typeface="Gilroy-Light"/>
              </a:rPr>
              <a:t>Маркетолог</a:t>
            </a:r>
            <a:endParaRPr lang="ru-RU" sz="1600" b="1" dirty="0">
              <a:latin typeface="Gilroy-Light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82" b="11082"/>
          <a:stretch>
            <a:fillRect/>
          </a:stretch>
        </p:blipFill>
        <p:spPr>
          <a:xfrm>
            <a:off x="9377004" y="1332397"/>
            <a:ext cx="1615540" cy="1616738"/>
          </a:xfrm>
          <a:prstGeom prst="rect">
            <a:avLst/>
          </a:prstGeom>
        </p:spPr>
      </p:pic>
      <p:pic>
        <p:nvPicPr>
          <p:cNvPr id="19" name="Picture 6" descr="https://sun9-17.userapi.com/impg/Y2X2K9UpJsvRrIpQH1hyIqRRNWlFOTcCLfMlHQ/gxJXSihLh_E.jpg?size=390x373&amp;quality=95&amp;sign=5caa991ded53a39128db79c5a7580012&amp;type=album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5" r="2215"/>
          <a:stretch>
            <a:fillRect/>
          </a:stretch>
        </p:blipFill>
        <p:spPr bwMode="auto">
          <a:xfrm>
            <a:off x="673081" y="4203470"/>
            <a:ext cx="1678504" cy="1679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s://sun9-49.userapi.com/impg/dAJpoXX_JC-0OhJRzLqqyyvabU44aXPIWfBBow/O727aqnBa80.jpg?size=840x1080&amp;quality=95&amp;sign=be03fdabd8546923d0e78a97d13008a5&amp;type=album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17" r="947"/>
          <a:stretch/>
        </p:blipFill>
        <p:spPr bwMode="auto">
          <a:xfrm>
            <a:off x="3852677" y="4078140"/>
            <a:ext cx="1475510" cy="1748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183" y="4221088"/>
            <a:ext cx="1689816" cy="1614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6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srgbClr val="8F00FF"/>
                </a:solidFill>
              </a:rPr>
              <a:t>Спасибо!</a:t>
            </a:r>
          </a:p>
        </p:txBody>
      </p:sp>
      <p:sp>
        <p:nvSpPr>
          <p:cNvPr id="12" name="Подзаголовок 11">
            <a:extLst>
              <a:ext uri="{FF2B5EF4-FFF2-40B4-BE49-F238E27FC236}">
                <a16:creationId xmlns:a16="http://schemas.microsoft.com/office/drawing/2014/main" id="{17278AA7-7A73-AAB2-941F-3A60F9EAC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89240"/>
            <a:ext cx="3995936" cy="475034"/>
          </a:xfrm>
        </p:spPr>
        <p:txBody>
          <a:bodyPr/>
          <a:lstStyle/>
          <a:p>
            <a:endParaRPr lang="ru-RU" dirty="0">
              <a:solidFill>
                <a:srgbClr val="8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29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Office</Template>
  <TotalTime>300</TotalTime>
  <Words>650</Words>
  <Application>Microsoft Office PowerPoint</Application>
  <DocSecurity>0</DocSecurity>
  <PresentationFormat>Широкоэкранный</PresentationFormat>
  <Paragraphs>104</Paragraphs>
  <Slides>9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21" baseType="lpstr">
      <vt:lpstr>Arial</vt:lpstr>
      <vt:lpstr>Calibri</vt:lpstr>
      <vt:lpstr>Calibri Light</vt:lpstr>
      <vt:lpstr>Gilroy-Bold</vt:lpstr>
      <vt:lpstr>Gilroy-ExtraBold</vt:lpstr>
      <vt:lpstr>Gilroy-Light</vt:lpstr>
      <vt:lpstr>GT Walsheim Pro Light</vt:lpstr>
      <vt:lpstr>Helvetica</vt:lpstr>
      <vt:lpstr>Helvetica Neue</vt:lpstr>
      <vt:lpstr>Times New Roman</vt:lpstr>
      <vt:lpstr>Тема Office</vt:lpstr>
      <vt:lpstr>1_Тема Office</vt:lpstr>
      <vt:lpstr>Универсальное студенческое приложение</vt:lpstr>
      <vt:lpstr>Презентация PowerPoint</vt:lpstr>
      <vt:lpstr>Презентация PowerPoint</vt:lpstr>
      <vt:lpstr>Финансовая модель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Microsoft Office User</dc:creator>
  <cp:keywords/>
  <dc:description/>
  <cp:lastModifiedBy>Lenovo</cp:lastModifiedBy>
  <cp:revision>26</cp:revision>
  <dcterms:created xsi:type="dcterms:W3CDTF">2023-07-21T07:14:15Z</dcterms:created>
  <dcterms:modified xsi:type="dcterms:W3CDTF">2023-12-15T07:34:11Z</dcterms:modified>
  <cp:category/>
  <dc:identifier/>
  <cp:contentStatus/>
  <dc:language/>
  <cp:version/>
</cp:coreProperties>
</file>