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0" r:id="rId12"/>
  </p:sldIdLst>
  <p:sldSz cx="15119350" cy="10691813"/>
  <p:notesSz cx="9928225" cy="14357350"/>
  <p:embeddedFontLst>
    <p:embeddedFont>
      <p:font typeface="Arial Black" panose="020B0A04020102020204" pitchFamily="3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332" y="54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9770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hyperlink" Target="https://pt.2035.university/project/servis-ai-media-vas-universalnyj-pomosnik-v-mire-novostej_2022_05_24_20_01_5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yalenkavadim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 dirty="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 dirty="0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 dirty="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 dirty="0">
              <a:solidFill>
                <a:schemeClr val="accent6">
                  <a:lumMod val="75000"/>
                </a:schemeClr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dirty="0">
                <a:latin typeface="Arial Black" panose="020B0A04020102020204" pitchFamily="34" charset="0"/>
              </a:rPr>
              <a:t>AIR Media</a:t>
            </a:r>
            <a:r>
              <a:rPr lang="ru-RU" sz="9600" dirty="0">
                <a:latin typeface="Arial Black" panose="020B0A04020102020204" pitchFamily="34" charset="0"/>
              </a:rPr>
              <a:t> </a:t>
            </a:r>
            <a:endParaRPr sz="5000" dirty="0">
              <a:solidFill>
                <a:schemeClr val="dk1"/>
              </a:solidFill>
              <a:latin typeface="Arial Black" panose="020B0A04020102020204" pitchFamily="34" charset="0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561704" y="9049186"/>
            <a:ext cx="10055121" cy="143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u="sng" kern="1800" dirty="0">
                <a:solidFill>
                  <a:schemeClr val="accent6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https://pt.2035.university/project/servis-ai-media-vas-universalnyj-pomosnik-v-mire-novostej_2022_05_24_20_01_51</a:t>
            </a:r>
            <a:r>
              <a:rPr lang="ru-RU" sz="2400" kern="1800" dirty="0">
                <a:solidFill>
                  <a:schemeClr val="accent6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accent6">
                  <a:lumMod val="75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561705" y="6496025"/>
            <a:ext cx="808469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4400" dirty="0">
                <a:latin typeface="Arial Black" panose="020B0A04020102020204" pitchFamily="34" charset="0"/>
              </a:rPr>
              <a:t>Ваш универсальный</a:t>
            </a:r>
          </a:p>
          <a:p>
            <a:r>
              <a:rPr lang="ru-RU" sz="4400" dirty="0">
                <a:latin typeface="Arial Black" panose="020B0A04020102020204" pitchFamily="34" charset="0"/>
              </a:rPr>
              <a:t>помощник в мире новостей</a:t>
            </a: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42575" y="2343864"/>
            <a:ext cx="13234200" cy="351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развитием IT – технологий человечество столкнулось с неожиданной и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серьезной проблемой: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1. Гигантский информационный поток порождает постоянные перегрузки, невозможность усвоения информации в полном объем.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2. Потребитель вынужден принимать информацию на веру, как следствие, пренебрегать её достоверностью.</a:t>
            </a: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777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Искусственный интеллект в медиа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индустрии </a:t>
            </a:r>
          </a:p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В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XXI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 веке мировая сеть стала заменой классическим инструментам получения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и распространения  информации. Сегодня практически все классические СМИ имеют свои полноценные онлайн-версии. Количество информации и развитие технологии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искусственного интеллекта побуждает к решению новых проблем:</a:t>
            </a:r>
          </a:p>
          <a:p>
            <a:pPr marL="358775" indent="-342900">
              <a:buFontTx/>
              <a:buChar char="-"/>
            </a:pP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Недостоверная (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fake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) информация</a:t>
            </a:r>
          </a:p>
          <a:p>
            <a:pPr marL="358775" indent="-342900">
              <a:buFontTx/>
              <a:buChar char="-"/>
            </a:pP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Создание новой информации, в том числе авторских статей, на основе уже имеющейся</a:t>
            </a:r>
          </a:p>
          <a:p>
            <a:pPr marL="358775" indent="-342900">
              <a:buFontTx/>
              <a:buChar char="-"/>
            </a:pP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Выявление закономерностей, аналитика данных</a:t>
            </a:r>
          </a:p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Решение данных проблем поможет сократить издержки бизнеса и упростить работу, переложив часть обязанностей на искусственный интеллект.</a:t>
            </a:r>
          </a:p>
          <a:p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790799" y="1763686"/>
            <a:ext cx="13436101" cy="740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AI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Media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– сервис на основе гибридного искусственного интеллекта для обработки потока новостей с целью качественной аналитики и генерации уникального контента.</a:t>
            </a:r>
          </a:p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AI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6">
                    <a:lumMod val="75000"/>
                  </a:schemeClr>
                </a:solidFill>
              </a:rPr>
              <a:t>Media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 – не сайт и не социальная сеть, а персональный сервис пользователя для обработки потока новостей с целью принятия решения и продвижения собственной точки зрения.</a:t>
            </a:r>
          </a:p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Программный комплекс на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Python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с использованием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framework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Django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, а так же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Natural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Language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ToolKit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состоит из 8 модулей: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Агрегатор площадок;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Парсинг потока новостей на основе синтаксического анализа 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Достоверность информации. Экспертиза/ выдача NFT – сертификата;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Компьютерное зрение;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Перевод новости (с/на 25 языков) и её адаптация;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Генерация AI-новости на базе NLG 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Дистрибьюция и публикация AI- новости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AI бизнес-аналитика.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3557600" cy="7127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358775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ARRIA (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США)</a:t>
            </a:r>
          </a:p>
          <a:p>
            <a:pPr marL="358775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AI MEDIA (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Австралия)</a:t>
            </a:r>
          </a:p>
          <a:p>
            <a:pPr marL="358775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JARVIS.AI (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США)</a:t>
            </a:r>
          </a:p>
          <a:p>
            <a:pPr marL="358775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GENESIS (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Украина)</a:t>
            </a:r>
          </a:p>
          <a:p>
            <a:pPr marL="358775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CLEVERBOTS (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Россия)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Выгоды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</a:rPr>
              <a:t>outsourcing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IR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Media для клиента: </a:t>
            </a:r>
          </a:p>
          <a:p>
            <a:pPr marL="358775" indent="-342900">
              <a:buFontTx/>
              <a:buChar char="-"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Усиление контроля; </a:t>
            </a:r>
          </a:p>
          <a:p>
            <a:pPr marL="358775" indent="-342900">
              <a:buFontTx/>
              <a:buChar char="-"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Снижение затрат; </a:t>
            </a:r>
          </a:p>
          <a:p>
            <a:pPr marL="358775" indent="-342900">
              <a:buFontTx/>
              <a:buChar char="-"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Повышение безопасности, снижение рисков;</a:t>
            </a:r>
          </a:p>
          <a:p>
            <a:pPr marL="358775" indent="-342900">
              <a:buFontTx/>
              <a:buChar char="-"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Прозрачность и простота бизнес-процессов.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A45522-56CB-403F-8BAE-2905C7691799}"/>
              </a:ext>
            </a:extLst>
          </p:cNvPr>
          <p:cNvSpPr txBox="1"/>
          <p:nvPr/>
        </p:nvSpPr>
        <p:spPr>
          <a:xfrm>
            <a:off x="701960" y="2193317"/>
            <a:ext cx="13608399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Объем рынка цифрового контента в РФ в 2021 году -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151,7 млрд руб. (рост на 23%). 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Прогноз на 2022 год - рост на 15 % (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Adindex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).</a:t>
            </a:r>
          </a:p>
          <a:p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  <a:p>
            <a:pPr marL="15875"/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1. Бизнес- клиент формирует и распространяет корпоративный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content 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(B-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-B). </a:t>
            </a:r>
          </a:p>
          <a:p>
            <a:pPr marL="15875"/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2. Наука (научные  публикации, оформление презентаций и проведение научных конференций (B-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-B, B-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-C). </a:t>
            </a:r>
          </a:p>
          <a:p>
            <a:pPr marL="15875"/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On-line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обучение и репетиторство (B-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-C). </a:t>
            </a:r>
          </a:p>
          <a:p>
            <a:pPr marL="15875"/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Free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lance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(B-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-B, B-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-C). </a:t>
            </a:r>
          </a:p>
          <a:p>
            <a:pPr marL="15875"/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5. Читатель/пользователь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блогер  формирует индивидуальную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уникальную  по форме и содержанию (включая видео) новостную ленту (B-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-С).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2316950"/>
            <a:ext cx="13234200" cy="5058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Клиент занят 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off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line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бизнесом, а сервис A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IR 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Media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– его продвижением и 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on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line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масштабированием, т.е. анализом получаемого и созданием уникального потока новостей. </a:t>
            </a:r>
          </a:p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AI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Media - часть бизнеса, цепочки создания стоимости клиента. </a:t>
            </a:r>
          </a:p>
          <a:p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Монетизация: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i="0" u="none" strike="noStrike" cap="none" dirty="0">
                <a:solidFill>
                  <a:schemeClr val="accent6">
                    <a:lumMod val="75000"/>
                  </a:schemeClr>
                </a:solidFill>
              </a:rPr>
              <a:t>Подписка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Продажа пакетов услуг</a:t>
            </a:r>
            <a:endParaRPr lang="ru-RU" sz="3600" i="0" u="none" strike="noStrike" cap="non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514235" y="2193317"/>
            <a:ext cx="13234200" cy="610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Ситуация на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1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июля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i="0" u="none" strike="noStrike" cap="none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ru-RU" sz="3200" b="1" i="0" u="none" strike="noStrike" cap="none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Проведен анализ потребностей бизнеса (B-</a:t>
            </a:r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-B) и проблем пользователя (B-</a:t>
            </a:r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-C). </a:t>
            </a:r>
          </a:p>
          <a:p>
            <a:pPr marL="15875"/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2. Разработан функционал платформы AI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Media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pPr marL="15875"/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Проработаны вопросы интеграции, подготовлены организационный и финансовый план. </a:t>
            </a:r>
          </a:p>
          <a:p>
            <a:pPr marL="15875"/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Составлено ТЗ для создания макета, а затем первой версии сервиса AI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R </a:t>
            </a:r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Media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 с целью создания MVP.</a:t>
            </a:r>
          </a:p>
          <a:p>
            <a:pPr marL="15875"/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5. Подготовлена схема работы с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СПбГЭТУ «ЛЭТИ» по продвижению ТГ-каналов приемной комиссии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790799" y="2496692"/>
            <a:ext cx="13234200" cy="6547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l"/>
            <a:r>
              <a:rPr lang="ru-RU" sz="2800" b="1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Май - июнь 2022: </a:t>
            </a:r>
            <a:r>
              <a:rPr lang="ru-RU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включение в команду IT-специалистов</a:t>
            </a:r>
          </a:p>
          <a:p>
            <a:pPr algn="l"/>
            <a:r>
              <a:rPr lang="ru-RU" sz="2800" b="1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Июль - сентябрь: </a:t>
            </a:r>
            <a:r>
              <a:rPr lang="ru-RU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A/B тестирование</a:t>
            </a:r>
          </a:p>
          <a:p>
            <a:pPr algn="l"/>
            <a:r>
              <a:rPr lang="ru-RU" sz="2800" b="1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Октябрь - ноябрь: </a:t>
            </a:r>
            <a:r>
              <a:rPr lang="ru-RU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доработка, регистрация и запуск сервиса AI</a:t>
            </a:r>
            <a:r>
              <a:rPr lang="en-US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lang="ru-RU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0" i="0" u="none" strike="noStrike" baseline="0" dirty="0" err="1">
                <a:solidFill>
                  <a:schemeClr val="accent6">
                    <a:lumMod val="75000"/>
                  </a:schemeClr>
                </a:solidFill>
              </a:rPr>
              <a:t>Media</a:t>
            </a:r>
            <a:endParaRPr lang="ru-RU" sz="2800" b="0" i="0" u="none" strike="noStrike" baseline="0" dirty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r>
              <a:rPr lang="ru-RU" sz="2800" b="1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Планы на 2023: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- Открытие офиса в Технопарке СПбГЭТУ «ЛЭТИ»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- Формирование и развитие клиентской базы</a:t>
            </a:r>
          </a:p>
          <a:p>
            <a:pPr algn="l"/>
            <a:r>
              <a:rPr lang="en-US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Создание и тестирование алгоритмов с использованием </a:t>
            </a:r>
            <a:r>
              <a:rPr lang="ru-RU" sz="2800" b="0" i="0" u="none" strike="noStrike" baseline="0" dirty="0" err="1">
                <a:solidFill>
                  <a:schemeClr val="accent6">
                    <a:lumMod val="75000"/>
                  </a:schemeClr>
                </a:solidFill>
              </a:rPr>
              <a:t>Big</a:t>
            </a:r>
            <a:r>
              <a:rPr lang="ru-RU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0" i="0" u="none" strike="noStrike" baseline="0" dirty="0" err="1">
                <a:solidFill>
                  <a:schemeClr val="accent6">
                    <a:lumMod val="75000"/>
                  </a:schemeClr>
                </a:solidFill>
              </a:rPr>
              <a:t>Data</a:t>
            </a:r>
            <a:r>
              <a:rPr lang="ru-RU" sz="2800" b="0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 и AI</a:t>
            </a:r>
            <a:endParaRPr lang="en-US" sz="2800" b="0" i="0" u="none" strike="noStrike" baseline="0" dirty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Первоочередное создание следующих блоков: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58775" indent="-342900">
              <a:buFontTx/>
              <a:buChar char="-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Рекомендательные системы контента.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358775" indent="-342900">
              <a:buFontTx/>
              <a:buChar char="-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Компьютерное зрение (создание уникальных изображений и изменение старых)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358775" indent="-342900">
              <a:buFontTx/>
              <a:buChar char="-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Создание видео «говорящая голова» на основе текста 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358775" indent="-342900">
              <a:buFontTx/>
              <a:buChar char="-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Выявление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ru-RU" sz="2800" dirty="0" err="1">
                <a:solidFill>
                  <a:schemeClr val="accent6">
                    <a:lumMod val="75000"/>
                  </a:schemeClr>
                </a:solidFill>
              </a:rPr>
              <a:t>ake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 новостей.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442161" y="2247591"/>
            <a:ext cx="13064879" cy="8159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Вадим  </a:t>
            </a:r>
            <a:r>
              <a:rPr lang="ru-RU" sz="40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Мяленка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генеральный директор ООО “НБМ-ИТ”. Бакалавр СПбГЭТУ «ЛЭТИ», Магистр Технический университет. 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Дмитрий Мещеряков, 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исполнительный директор ООО “НБМ-ИТ”. Бакалавр СПбГЭТУ «ЛЭТИ». 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Александр Яковлев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доцент кафедры экономической теории СПбГЭТУ «ЛЭТИ»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Екатерина </a:t>
            </a:r>
            <a:r>
              <a:rPr lang="ru-RU" sz="40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Ермолинская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студентка ГФ СПбГЭТУ «ЛЭТИ»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Екатерина </a:t>
            </a:r>
            <a:r>
              <a:rPr lang="ru-RU" sz="40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Разманова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студентка ГФ СПбГЭТУ «ЛЭТИ»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622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691789946"/>
              </p:ext>
            </p:extLst>
          </p:nvPr>
        </p:nvGraphicFramePr>
        <p:xfrm>
          <a:off x="681709" y="6378669"/>
          <a:ext cx="11662691" cy="3044400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521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40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275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Телефон </a:t>
                      </a:r>
                      <a:r>
                        <a:rPr lang="en-US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      </a:t>
                      </a:r>
                      <a:r>
                        <a:rPr lang="ru-RU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+7 (911</a:t>
                      </a:r>
                      <a:r>
                        <a:rPr lang="en-US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)</a:t>
                      </a:r>
                      <a:r>
                        <a:rPr lang="ru-RU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814 -86</a:t>
                      </a:r>
                      <a:r>
                        <a:rPr lang="en-US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-78</a:t>
                      </a:r>
                      <a:endParaRPr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275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E-mail        </a:t>
                      </a:r>
                      <a:r>
                        <a:rPr lang="en-US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hlinkClick r:id="rId4"/>
                        </a:rPr>
                        <a:t>M</a:t>
                      </a:r>
                      <a:r>
                        <a:rPr lang="ru-RU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hlinkClick r:id="rId4"/>
                        </a:rPr>
                        <a:t>yalenkavadim@yandex.ru</a:t>
                      </a:r>
                      <a:endParaRPr lang="en-US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Телеграм     </a:t>
                      </a:r>
                      <a:r>
                        <a:rPr lang="en-US" sz="4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@Offereight</a:t>
                      </a:r>
                      <a:endParaRPr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769</Words>
  <Application>Microsoft Office PowerPoint</Application>
  <PresentationFormat>Произвольный</PresentationFormat>
  <Paragraphs>103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 Black</vt:lpstr>
      <vt:lpstr>Arial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Вадим Мяленка</dc:creator>
  <cp:lastModifiedBy>Александр Яковлев</cp:lastModifiedBy>
  <cp:revision>35</cp:revision>
  <dcterms:modified xsi:type="dcterms:W3CDTF">2022-07-05T17:37:31Z</dcterms:modified>
</cp:coreProperties>
</file>