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4" r:id="rId5"/>
    <p:sldId id="265" r:id="rId6"/>
    <p:sldId id="261" r:id="rId7"/>
    <p:sldId id="268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46228"/>
    <a:srgbClr val="DE581C"/>
    <a:srgbClr val="FF6A21"/>
    <a:srgbClr val="0D0D0E"/>
    <a:srgbClr val="FBA919"/>
    <a:srgbClr val="FF7235"/>
    <a:srgbClr val="F35E1F"/>
    <a:srgbClr val="FF7614"/>
    <a:srgbClr val="FBA612"/>
    <a:srgbClr val="C2E9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6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406860" y="3608984"/>
            <a:ext cx="2097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Проект: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788298-E1D7-42C3-9D1F-A7666EB9DB4F}"/>
              </a:ext>
            </a:extLst>
          </p:cNvPr>
          <p:cNvSpPr txBox="1"/>
          <p:nvPr/>
        </p:nvSpPr>
        <p:spPr>
          <a:xfrm>
            <a:off x="406860" y="4093586"/>
            <a:ext cx="64511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Ультразвуковые колебательные системы повышенной износостойкости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205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66362A82-7860-4B7E-B973-78D68E1CD467}"/>
              </a:ext>
            </a:extLst>
          </p:cNvPr>
          <p:cNvSpPr/>
          <p:nvPr/>
        </p:nvSpPr>
        <p:spPr>
          <a:xfrm>
            <a:off x="428057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28057" y="247438"/>
            <a:ext cx="10913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ПРОДУКТ С ОПИСАНИЕМ ГОТОВНОСТИ ВЫХОДА НА 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2E99D9D-3283-48AA-BBAB-F0280C197AA0}"/>
              </a:ext>
            </a:extLst>
          </p:cNvPr>
          <p:cNvSpPr txBox="1"/>
          <p:nvPr/>
        </p:nvSpPr>
        <p:spPr>
          <a:xfrm>
            <a:off x="750794" y="2200511"/>
            <a:ext cx="484038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ea typeface="Calibri" panose="020F0502020204030204" pitchFamily="34" charset="0"/>
              </a:rPr>
              <a:t>Ультразвуковая </a:t>
            </a: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колебательная система включает в себя генератор ультразвуковых волн, специализированные преобразователи и систему управления, способную адаптироваться к различным материалам и условиям работы.</a:t>
            </a:r>
          </a:p>
          <a:p>
            <a:endParaRPr lang="ru-RU" sz="2400" dirty="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7A6009D3-CDB0-46B6-AEC2-91039E19D6A7}"/>
              </a:ext>
            </a:extLst>
          </p:cNvPr>
          <p:cNvSpPr/>
          <p:nvPr/>
        </p:nvSpPr>
        <p:spPr>
          <a:xfrm>
            <a:off x="6096000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600B8C2-B808-4D2C-BB26-4AE936A6FEF3}"/>
              </a:ext>
            </a:extLst>
          </p:cNvPr>
          <p:cNvSpPr txBox="1"/>
          <p:nvPr/>
        </p:nvSpPr>
        <p:spPr>
          <a:xfrm>
            <a:off x="6228237" y="2200511"/>
            <a:ext cx="51132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Планируемый срок выхода на рынок: </a:t>
            </a:r>
            <a:r>
              <a:rPr lang="ru-RU" sz="2400" dirty="0" smtClean="0">
                <a:solidFill>
                  <a:srgbClr val="000000"/>
                </a:solidFill>
              </a:rPr>
              <a:t>12.2024  </a:t>
            </a:r>
            <a:r>
              <a:rPr lang="ru-RU" sz="2400" dirty="0">
                <a:solidFill>
                  <a:srgbClr val="000000"/>
                </a:solidFill>
              </a:rPr>
              <a:t>- 03.2026</a:t>
            </a:r>
          </a:p>
          <a:p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237" y="3400840"/>
            <a:ext cx="5275444" cy="205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609601" y="237119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3410B433-00ED-4DFA-A642-B64032955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4985549"/>
              </p:ext>
            </p:extLst>
          </p:nvPr>
        </p:nvGraphicFramePr>
        <p:xfrm>
          <a:off x="285750" y="1126349"/>
          <a:ext cx="11620500" cy="537161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0063">
                  <a:extLst>
                    <a:ext uri="{9D8B030D-6E8A-4147-A177-3AD203B41FA5}">
                      <a16:colId xmlns:a16="http://schemas.microsoft.com/office/drawing/2014/main" xmlns="" val="3478958516"/>
                    </a:ext>
                  </a:extLst>
                </a:gridCol>
                <a:gridCol w="3091002">
                  <a:extLst>
                    <a:ext uri="{9D8B030D-6E8A-4147-A177-3AD203B41FA5}">
                      <a16:colId xmlns:a16="http://schemas.microsoft.com/office/drawing/2014/main" xmlns="" val="3189750608"/>
                    </a:ext>
                  </a:extLst>
                </a:gridCol>
                <a:gridCol w="1851235">
                  <a:extLst>
                    <a:ext uri="{9D8B030D-6E8A-4147-A177-3AD203B41FA5}">
                      <a16:colId xmlns:a16="http://schemas.microsoft.com/office/drawing/2014/main" xmlns="" val="1957923723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xmlns="" val="968166989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xmlns="" val="1104241160"/>
                    </a:ext>
                  </a:extLst>
                </a:gridCol>
              </a:tblGrid>
              <a:tr h="1332978">
                <a:tc>
                  <a:txBody>
                    <a:bodyPr/>
                    <a:lstStyle/>
                    <a:p>
                      <a:r>
                        <a:rPr lang="ru-RU" dirty="0"/>
                        <a:t>Критерии сравнения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Проект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Ультразвуковые колебательные системы повышенной износостойкости 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АО "Самарский завод металлоконструкций"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ЗАО "Самарский завод "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Теплоприбор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"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Энергомаш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8393633"/>
                  </a:ext>
                </a:extLst>
              </a:tr>
              <a:tr h="1083044">
                <a:tc>
                  <a:txBody>
                    <a:bodyPr/>
                    <a:lstStyle/>
                    <a:p>
                      <a:r>
                        <a:rPr lang="ru-RU" dirty="0" smtClean="0"/>
                        <a:t>Ультразвуковые методы обработки для высокой эффективности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7673654"/>
                  </a:ext>
                </a:extLst>
              </a:tr>
              <a:tr h="833111">
                <a:tc>
                  <a:txBody>
                    <a:bodyPr/>
                    <a:lstStyle/>
                    <a:p>
                      <a:r>
                        <a:rPr lang="ru-RU" dirty="0" smtClean="0"/>
                        <a:t>Увеличение износостойкости материалов в машиностроении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45520679"/>
                  </a:ext>
                </a:extLst>
              </a:tr>
              <a:tr h="864754"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Энергоэффективность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171768"/>
                  </a:ext>
                </a:extLst>
              </a:tr>
              <a:tr h="666384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Экологичность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126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812BB1-E0F0-44EE-9FDD-F873F07D400A}"/>
              </a:ext>
            </a:extLst>
          </p:cNvPr>
          <p:cNvSpPr txBox="1"/>
          <p:nvPr/>
        </p:nvSpPr>
        <p:spPr>
          <a:xfrm>
            <a:off x="609600" y="385483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001FB008-DD7D-4519-B770-72C4DABA6238}"/>
              </a:ext>
            </a:extLst>
          </p:cNvPr>
          <p:cNvSpPr/>
          <p:nvPr/>
        </p:nvSpPr>
        <p:spPr>
          <a:xfrm>
            <a:off x="732623" y="1232592"/>
            <a:ext cx="5039527" cy="5196783"/>
          </a:xfrm>
          <a:prstGeom prst="roundRect">
            <a:avLst>
              <a:gd name="adj" fmla="val 2187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901E667-6D96-4CBD-A5B6-50915BA3DA56}"/>
              </a:ext>
            </a:extLst>
          </p:cNvPr>
          <p:cNvSpPr/>
          <p:nvPr/>
        </p:nvSpPr>
        <p:spPr>
          <a:xfrm>
            <a:off x="6162675" y="1232592"/>
            <a:ext cx="5522660" cy="5196782"/>
          </a:xfrm>
          <a:prstGeom prst="roundRect">
            <a:avLst>
              <a:gd name="adj" fmla="val 1540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5551EDB-C7DC-45B3-9ED1-123406FC1774}"/>
              </a:ext>
            </a:extLst>
          </p:cNvPr>
          <p:cNvSpPr/>
          <p:nvPr/>
        </p:nvSpPr>
        <p:spPr>
          <a:xfrm>
            <a:off x="761435" y="1228489"/>
            <a:ext cx="5028899" cy="57720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EF37BC8-29B6-44A0-8428-68F73DD4A0BB}"/>
              </a:ext>
            </a:extLst>
          </p:cNvPr>
          <p:cNvSpPr txBox="1"/>
          <p:nvPr/>
        </p:nvSpPr>
        <p:spPr>
          <a:xfrm>
            <a:off x="846798" y="1317035"/>
            <a:ext cx="289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 РЫНКА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8EDC8D13-DCF4-41BC-A6F4-EA10B6CFA2AC}"/>
              </a:ext>
            </a:extLst>
          </p:cNvPr>
          <p:cNvSpPr/>
          <p:nvPr/>
        </p:nvSpPr>
        <p:spPr>
          <a:xfrm>
            <a:off x="6180860" y="1232592"/>
            <a:ext cx="5496115" cy="53764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5BE6218-5DF2-4086-995C-BB1539ACDB7E}"/>
              </a:ext>
            </a:extLst>
          </p:cNvPr>
          <p:cNvSpPr txBox="1"/>
          <p:nvPr/>
        </p:nvSpPr>
        <p:spPr>
          <a:xfrm>
            <a:off x="6262356" y="1183912"/>
            <a:ext cx="527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ПОТРЕБИТЕЛЬСКИЕ СЕГМЕНТЫ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4A963FA-DEED-448D-9C44-5E0A4EF34DDA}"/>
              </a:ext>
            </a:extLst>
          </p:cNvPr>
          <p:cNvSpPr txBox="1"/>
          <p:nvPr/>
        </p:nvSpPr>
        <p:spPr>
          <a:xfrm>
            <a:off x="942975" y="1922480"/>
            <a:ext cx="471303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2019-2020 годы: </a:t>
            </a:r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>
                <a:solidFill>
                  <a:schemeClr val="bg1"/>
                </a:solidFill>
              </a:rPr>
              <a:t>2021 году объем промышленного производства увеличился на 5% по сравнению с 2020 годом.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• </a:t>
            </a:r>
            <a:r>
              <a:rPr lang="ru-RU" dirty="0">
                <a:solidFill>
                  <a:schemeClr val="bg1"/>
                </a:solidFill>
              </a:rPr>
              <a:t>2021-2022 годы: </a:t>
            </a:r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>
                <a:solidFill>
                  <a:schemeClr val="bg1"/>
                </a:solidFill>
              </a:rPr>
              <a:t>2022 году рост продолжился и составил 3%, что связано с увеличением инвестиций в модернизацию и новые технологии.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• </a:t>
            </a:r>
            <a:r>
              <a:rPr lang="ru-RU" dirty="0">
                <a:solidFill>
                  <a:schemeClr val="bg1"/>
                </a:solidFill>
              </a:rPr>
              <a:t>2023-2025 годы: Прогнозируется рост на уровне 4-5% в год благодаря государственной поддержке высоких технологий и </a:t>
            </a:r>
            <a:r>
              <a:rPr lang="ru-RU" dirty="0" err="1">
                <a:solidFill>
                  <a:schemeClr val="bg1"/>
                </a:solidFill>
              </a:rPr>
              <a:t>цифровизации</a:t>
            </a:r>
            <a:r>
              <a:rPr lang="ru-RU" dirty="0">
                <a:solidFill>
                  <a:schemeClr val="bg1"/>
                </a:solidFill>
              </a:rPr>
              <a:t>, что приведет к увеличению спроса на ультразвуковые колебательные системы для повышения эффективности и снижения затрат.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4303934-33B3-4497-A7ED-961A5BE48AAA}"/>
              </a:ext>
            </a:extLst>
          </p:cNvPr>
          <p:cNvSpPr txBox="1"/>
          <p:nvPr/>
        </p:nvSpPr>
        <p:spPr>
          <a:xfrm>
            <a:off x="6376527" y="1940478"/>
            <a:ext cx="5094955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Целевая аудитория для продвижения: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•	Промышленность автомобилестроения;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</a:t>
            </a:r>
            <a:r>
              <a:rPr lang="ru-RU" sz="2000" dirty="0" smtClean="0">
                <a:solidFill>
                  <a:schemeClr val="bg1"/>
                </a:solidFill>
              </a:rPr>
              <a:t>Медицинские компании;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•	</a:t>
            </a:r>
            <a:r>
              <a:rPr lang="ru-RU" sz="2000" dirty="0" smtClean="0">
                <a:solidFill>
                  <a:schemeClr val="bg1"/>
                </a:solidFill>
              </a:rPr>
              <a:t>Производители электроники;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•	Авиакосмическая промышленность;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</a:t>
            </a:r>
            <a:r>
              <a:rPr lang="ru-RU" sz="2000" dirty="0" smtClean="0">
                <a:solidFill>
                  <a:schemeClr val="bg1"/>
                </a:solidFill>
              </a:rPr>
              <a:t>Металлообрабатывающие фабрики;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•	Производство пластмасс и композитов.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Рынки: </a:t>
            </a:r>
            <a:r>
              <a:rPr lang="ru-RU" sz="2000" dirty="0" smtClean="0">
                <a:solidFill>
                  <a:schemeClr val="bg1"/>
                </a:solidFill>
              </a:rPr>
              <a:t>B2B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65094" y="3248025"/>
            <a:ext cx="10461812" cy="3192299"/>
          </a:xfrm>
          <a:prstGeom prst="roundRect">
            <a:avLst>
              <a:gd name="adj" fmla="val 38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869576" y="347044"/>
            <a:ext cx="1069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КОНКУРЕНТНОЕ ПРЕИМУЩЕСТВО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4DDDEE-6F86-4ADE-A1F0-285CBA3C8378}"/>
              </a:ext>
            </a:extLst>
          </p:cNvPr>
          <p:cNvSpPr txBox="1"/>
          <p:nvPr/>
        </p:nvSpPr>
        <p:spPr>
          <a:xfrm>
            <a:off x="997998" y="3424044"/>
            <a:ext cx="7664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865093" y="1116485"/>
            <a:ext cx="10461812" cy="1929093"/>
          </a:xfrm>
          <a:prstGeom prst="roundRect">
            <a:avLst>
              <a:gd name="adj" fmla="val 38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Конкурентными преимуществами проекта,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разработали уникальные ультразвуковые технологии с патентами на методы обработки, повышающие износостойкость материалов. Эти системы адаптируемы для различных отраслей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E8019C-D3BA-4093-B4DC-76F37BC113B0}"/>
              </a:ext>
            </a:extLst>
          </p:cNvPr>
          <p:cNvSpPr txBox="1"/>
          <p:nvPr/>
        </p:nvSpPr>
        <p:spPr>
          <a:xfrm>
            <a:off x="997998" y="4008819"/>
            <a:ext cx="9934575" cy="2397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уникальные ультразвуковые методы обработки для высокой эффективности;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срока службы материалов и снижение расходов на ремонт;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партнерства с крупными предприятиями в машиностроении и авиации, а также сотрудничество с научными институтами для внедрения передовых разработок. (АО «АВТОВАЗ»);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сопровождение и обучение персонала;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успешные проекты для крупных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компаний.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171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4D3815-7C26-42BF-87AA-B01D69E70747}"/>
              </a:ext>
            </a:extLst>
          </p:cNvPr>
          <p:cNvSpPr txBox="1"/>
          <p:nvPr/>
        </p:nvSpPr>
        <p:spPr>
          <a:xfrm>
            <a:off x="623048" y="246906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0AFD119F-6AFA-4AD8-A00C-A8D03843F789}"/>
              </a:ext>
            </a:extLst>
          </p:cNvPr>
          <p:cNvSpPr/>
          <p:nvPr/>
        </p:nvSpPr>
        <p:spPr>
          <a:xfrm>
            <a:off x="165802" y="967101"/>
            <a:ext cx="5142754" cy="3549069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5DFB517C-90D2-4112-8333-33F4A1613C4E}"/>
              </a:ext>
            </a:extLst>
          </p:cNvPr>
          <p:cNvSpPr/>
          <p:nvPr/>
        </p:nvSpPr>
        <p:spPr>
          <a:xfrm>
            <a:off x="9223041" y="939489"/>
            <a:ext cx="2835609" cy="4585581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15A46665-9577-45E6-A0D1-A10D9C306708}"/>
              </a:ext>
            </a:extLst>
          </p:cNvPr>
          <p:cNvSpPr/>
          <p:nvPr/>
        </p:nvSpPr>
        <p:spPr>
          <a:xfrm>
            <a:off x="5403796" y="952665"/>
            <a:ext cx="3706902" cy="2809710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FC522548-E4E0-4DD4-B0E4-3FC743D6DADB}"/>
              </a:ext>
            </a:extLst>
          </p:cNvPr>
          <p:cNvSpPr/>
          <p:nvPr/>
        </p:nvSpPr>
        <p:spPr>
          <a:xfrm>
            <a:off x="133350" y="4600896"/>
            <a:ext cx="5175206" cy="1863404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1D29DF08-B114-44BB-AA72-0778E3284BB8}"/>
              </a:ext>
            </a:extLst>
          </p:cNvPr>
          <p:cNvSpPr/>
          <p:nvPr/>
        </p:nvSpPr>
        <p:spPr>
          <a:xfrm>
            <a:off x="5464267" y="3867549"/>
            <a:ext cx="3686828" cy="2587547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Сопутствующие траты на создание плазмотрона</a:t>
            </a:r>
            <a:r>
              <a:rPr lang="en-US"/>
              <a:t>:</a:t>
            </a:r>
          </a:p>
          <a:p>
            <a:r>
              <a:rPr lang="ru-RU"/>
              <a:t>1. Расходные материалы</a:t>
            </a:r>
            <a:r>
              <a:rPr lang="en-US"/>
              <a:t>;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1FCCCF3-8BBF-4595-B547-E855CB957F23}"/>
              </a:ext>
            </a:extLst>
          </p:cNvPr>
          <p:cNvSpPr txBox="1"/>
          <p:nvPr/>
        </p:nvSpPr>
        <p:spPr>
          <a:xfrm>
            <a:off x="1783041" y="1023637"/>
            <a:ext cx="28573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КОНЦЕПЦИЯ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134A2E0-8063-49AE-A65D-1539DBC8EDEA}"/>
              </a:ext>
            </a:extLst>
          </p:cNvPr>
          <p:cNvSpPr txBox="1"/>
          <p:nvPr/>
        </p:nvSpPr>
        <p:spPr>
          <a:xfrm>
            <a:off x="9396127" y="988570"/>
            <a:ext cx="15202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КЛЮЧЕВЫЕ ПАРТНЕРЫ</a:t>
            </a:r>
            <a:endParaRPr lang="ru-RU" sz="15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6A54653-49F6-473C-9321-7412F36DEDF9}"/>
              </a:ext>
            </a:extLst>
          </p:cNvPr>
          <p:cNvSpPr txBox="1"/>
          <p:nvPr/>
        </p:nvSpPr>
        <p:spPr>
          <a:xfrm>
            <a:off x="6526960" y="967101"/>
            <a:ext cx="11370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КАНАЛЫ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BC25099-307F-4483-9A42-6E551D451924}"/>
              </a:ext>
            </a:extLst>
          </p:cNvPr>
          <p:cNvSpPr txBox="1"/>
          <p:nvPr/>
        </p:nvSpPr>
        <p:spPr>
          <a:xfrm>
            <a:off x="1702548" y="4704103"/>
            <a:ext cx="11370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РАСХОДЫ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10F80F4-ACC9-4CD4-A3C4-DD7C9CA8401E}"/>
              </a:ext>
            </a:extLst>
          </p:cNvPr>
          <p:cNvSpPr txBox="1"/>
          <p:nvPr/>
        </p:nvSpPr>
        <p:spPr>
          <a:xfrm>
            <a:off x="5507208" y="3971523"/>
            <a:ext cx="26987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ФИНАНСИРОВАНИЕ</a:t>
            </a:r>
            <a:endParaRPr lang="ru-RU" sz="15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E11DF2C-7525-44D0-9771-8140C41AECF9}"/>
              </a:ext>
            </a:extLst>
          </p:cNvPr>
          <p:cNvSpPr txBox="1"/>
          <p:nvPr/>
        </p:nvSpPr>
        <p:spPr>
          <a:xfrm>
            <a:off x="250955" y="1396627"/>
            <a:ext cx="5005298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/>
              <a:t>Разработка </a:t>
            </a:r>
            <a:r>
              <a:rPr lang="ru-RU" sz="2000" dirty="0"/>
              <a:t>и коммерциализация ультразвуковых колебательных систем для повышения износостойкости материалов в машиностроении, авиации, медицине и </a:t>
            </a:r>
            <a:r>
              <a:rPr lang="ru-RU" sz="2000" dirty="0" smtClean="0"/>
              <a:t>энергетике.</a:t>
            </a:r>
          </a:p>
          <a:p>
            <a:r>
              <a:rPr lang="ru-RU" sz="2000" dirty="0" smtClean="0"/>
              <a:t>Продажа </a:t>
            </a:r>
            <a:r>
              <a:rPr lang="ru-RU" sz="2000" dirty="0"/>
              <a:t>оборудования и материалов для </a:t>
            </a:r>
          </a:p>
          <a:p>
            <a:r>
              <a:rPr lang="ru-RU" sz="2000" dirty="0"/>
              <a:t>реализации данного способа в других </a:t>
            </a:r>
            <a:r>
              <a:rPr lang="ru-RU" sz="2000" dirty="0" smtClean="0"/>
              <a:t>компаниях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1224F13-F183-412E-8723-A2D25A2DE44C}"/>
              </a:ext>
            </a:extLst>
          </p:cNvPr>
          <p:cNvSpPr txBox="1"/>
          <p:nvPr/>
        </p:nvSpPr>
        <p:spPr>
          <a:xfrm>
            <a:off x="5432078" y="1287786"/>
            <a:ext cx="362631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Онлайн-платформы.</a:t>
            </a:r>
          </a:p>
          <a:p>
            <a:pPr marL="342900" indent="-342900">
              <a:buAutoNum type="arabicPeriod"/>
            </a:pPr>
            <a:r>
              <a:rPr lang="ru-RU" dirty="0"/>
              <a:t>Прямые </a:t>
            </a:r>
            <a:r>
              <a:rPr lang="ru-RU" dirty="0" smtClean="0"/>
              <a:t>продажи.</a:t>
            </a:r>
          </a:p>
          <a:p>
            <a:pPr marL="342900" indent="-342900">
              <a:buAutoNum type="arabicPeriod"/>
            </a:pPr>
            <a:r>
              <a:rPr lang="ru-RU" dirty="0"/>
              <a:t>Партнерство с производственными компаниями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5738806-188C-4FA8-A485-379801EAB0B7}"/>
              </a:ext>
            </a:extLst>
          </p:cNvPr>
          <p:cNvSpPr txBox="1"/>
          <p:nvPr/>
        </p:nvSpPr>
        <p:spPr>
          <a:xfrm>
            <a:off x="9350286" y="1554752"/>
            <a:ext cx="26759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Тольяттинский Государственный Университет, предоставляющий базу для реализации проекта. </a:t>
            </a:r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8DF823B-9745-406D-9FBE-C75BE079ED8A}"/>
              </a:ext>
            </a:extLst>
          </p:cNvPr>
          <p:cNvSpPr txBox="1"/>
          <p:nvPr/>
        </p:nvSpPr>
        <p:spPr>
          <a:xfrm>
            <a:off x="236047" y="4996209"/>
            <a:ext cx="56761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Сопутствующие траты на создание стенда</a:t>
            </a:r>
            <a:r>
              <a:rPr lang="en-US" dirty="0"/>
              <a:t>:</a:t>
            </a:r>
          </a:p>
          <a:p>
            <a:r>
              <a:rPr lang="ru-RU" dirty="0"/>
              <a:t>1. Расходные материалы </a:t>
            </a:r>
            <a:r>
              <a:rPr lang="en-US" dirty="0"/>
              <a:t>;</a:t>
            </a:r>
            <a:r>
              <a:rPr lang="ru-RU" dirty="0"/>
              <a:t> </a:t>
            </a:r>
            <a:endParaRPr lang="en-US" dirty="0"/>
          </a:p>
          <a:p>
            <a:r>
              <a:rPr lang="en-US" dirty="0"/>
              <a:t>2.</a:t>
            </a:r>
            <a:r>
              <a:rPr lang="ru-RU" dirty="0"/>
              <a:t> Вспомогательные материалы</a:t>
            </a:r>
            <a:r>
              <a:rPr lang="en-US" dirty="0"/>
              <a:t>;</a:t>
            </a:r>
            <a:endParaRPr lang="ru-RU" dirty="0"/>
          </a:p>
          <a:p>
            <a:r>
              <a:rPr lang="ru-RU" dirty="0"/>
              <a:t>3. </a:t>
            </a:r>
            <a:r>
              <a:rPr lang="ru-RU" dirty="0">
                <a:solidFill>
                  <a:schemeClr val="tx1"/>
                </a:solidFill>
              </a:rPr>
              <a:t>Технические ресурсы для разработки продукта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DCE3A83F-E210-4DC1-91EF-B786B35DD672}"/>
              </a:ext>
            </a:extLst>
          </p:cNvPr>
          <p:cNvSpPr txBox="1"/>
          <p:nvPr/>
        </p:nvSpPr>
        <p:spPr>
          <a:xfrm>
            <a:off x="5545035" y="4392102"/>
            <a:ext cx="35972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1800" dirty="0"/>
              <a:t>Собственные средства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1800" dirty="0"/>
              <a:t>Привлечение грантов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1800" dirty="0"/>
              <a:t>Участие в конкурсах на финансирование инновационных разработок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3052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453301" y="322163"/>
            <a:ext cx="6690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7235"/>
                </a:solidFill>
              </a:rPr>
              <a:t>Шаги на 6-24 месяцев после завершения </a:t>
            </a:r>
            <a:endParaRPr lang="en-US" sz="2800" b="1" dirty="0">
              <a:solidFill>
                <a:srgbClr val="FF7235"/>
              </a:solidFill>
            </a:endParaRPr>
          </a:p>
          <a:p>
            <a:r>
              <a:rPr lang="ru-RU" sz="2800" b="1" dirty="0">
                <a:solidFill>
                  <a:srgbClr val="FF7235"/>
                </a:solidFill>
              </a:rPr>
              <a:t>акселерационной программы:</a:t>
            </a:r>
          </a:p>
        </p:txBody>
      </p:sp>
      <p:sp>
        <p:nvSpPr>
          <p:cNvPr id="11" name="Скругленный прямоугольник 13">
            <a:extLst>
              <a:ext uri="{FF2B5EF4-FFF2-40B4-BE49-F238E27FC236}">
                <a16:creationId xmlns:a16="http://schemas.microsoft.com/office/drawing/2014/main" xmlns="" id="{262F8211-2A75-4148-AAE2-467623245659}"/>
              </a:ext>
            </a:extLst>
          </p:cNvPr>
          <p:cNvSpPr/>
          <p:nvPr/>
        </p:nvSpPr>
        <p:spPr>
          <a:xfrm>
            <a:off x="549858" y="1456456"/>
            <a:ext cx="2545767" cy="4906244"/>
          </a:xfrm>
          <a:prstGeom prst="roundRect">
            <a:avLst>
              <a:gd name="adj" fmla="val 11055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3">
            <a:extLst>
              <a:ext uri="{FF2B5EF4-FFF2-40B4-BE49-F238E27FC236}">
                <a16:creationId xmlns:a16="http://schemas.microsoft.com/office/drawing/2014/main" xmlns="" id="{46354891-41FB-45C0-B7B2-1583C2D41FA4}"/>
              </a:ext>
            </a:extLst>
          </p:cNvPr>
          <p:cNvSpPr/>
          <p:nvPr/>
        </p:nvSpPr>
        <p:spPr>
          <a:xfrm>
            <a:off x="3396420" y="1456456"/>
            <a:ext cx="2545767" cy="4906244"/>
          </a:xfrm>
          <a:prstGeom prst="roundRect">
            <a:avLst>
              <a:gd name="adj" fmla="val 9184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3">
            <a:extLst>
              <a:ext uri="{FF2B5EF4-FFF2-40B4-BE49-F238E27FC236}">
                <a16:creationId xmlns:a16="http://schemas.microsoft.com/office/drawing/2014/main" xmlns="" id="{EBC1B5D7-D376-45D8-BE30-301930AE80BE}"/>
              </a:ext>
            </a:extLst>
          </p:cNvPr>
          <p:cNvSpPr/>
          <p:nvPr/>
        </p:nvSpPr>
        <p:spPr>
          <a:xfrm>
            <a:off x="6254459" y="1456456"/>
            <a:ext cx="2545767" cy="4906244"/>
          </a:xfrm>
          <a:prstGeom prst="roundRect">
            <a:avLst>
              <a:gd name="adj" fmla="val 8436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xmlns="" id="{39E5D3F9-1E3E-4339-9628-DB389C41A312}"/>
              </a:ext>
            </a:extLst>
          </p:cNvPr>
          <p:cNvSpPr/>
          <p:nvPr/>
        </p:nvSpPr>
        <p:spPr>
          <a:xfrm>
            <a:off x="9096375" y="1456456"/>
            <a:ext cx="2545767" cy="4906244"/>
          </a:xfrm>
          <a:prstGeom prst="roundRect">
            <a:avLst>
              <a:gd name="adj" fmla="val 7313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E9603EB-C7AB-4D36-AC4D-4C6760B1ACA3}"/>
              </a:ext>
            </a:extLst>
          </p:cNvPr>
          <p:cNvSpPr txBox="1"/>
          <p:nvPr/>
        </p:nvSpPr>
        <p:spPr>
          <a:xfrm>
            <a:off x="719895" y="155962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07A6FF4-24B4-476D-BE26-D15C80485BCA}"/>
              </a:ext>
            </a:extLst>
          </p:cNvPr>
          <p:cNvSpPr txBox="1"/>
          <p:nvPr/>
        </p:nvSpPr>
        <p:spPr>
          <a:xfrm>
            <a:off x="3626536" y="160501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234700A-3433-476B-AB5C-20E20AD7A917}"/>
              </a:ext>
            </a:extLst>
          </p:cNvPr>
          <p:cNvSpPr txBox="1"/>
          <p:nvPr/>
        </p:nvSpPr>
        <p:spPr>
          <a:xfrm>
            <a:off x="6472995" y="160501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64F1D73-A8B9-4705-9187-8848B433B8D6}"/>
              </a:ext>
            </a:extLst>
          </p:cNvPr>
          <p:cNvSpPr txBox="1"/>
          <p:nvPr/>
        </p:nvSpPr>
        <p:spPr>
          <a:xfrm>
            <a:off x="9299866" y="1605014"/>
            <a:ext cx="134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ШАГ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848CF87-5D65-4454-9102-F5AA66C3BC7C}"/>
              </a:ext>
            </a:extLst>
          </p:cNvPr>
          <p:cNvSpPr txBox="1"/>
          <p:nvPr/>
        </p:nvSpPr>
        <p:spPr>
          <a:xfrm>
            <a:off x="683155" y="2128234"/>
            <a:ext cx="230769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/>
              <a:t>Проведено исследование реализации технологической возможности стартап проекта. Представлен анализ рынка и основных конкурентов. </a:t>
            </a:r>
          </a:p>
          <a:p>
            <a:r>
              <a:rPr lang="ru-RU" sz="1800" i="1"/>
              <a:t>Представлен финансовый план проекта TRL1.</a:t>
            </a:r>
            <a:endParaRPr lang="ru-RU" sz="1800" i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B63D869F-DE5D-4510-A01D-0D92A075307E}"/>
              </a:ext>
            </a:extLst>
          </p:cNvPr>
          <p:cNvSpPr txBox="1"/>
          <p:nvPr/>
        </p:nvSpPr>
        <p:spPr>
          <a:xfrm>
            <a:off x="3515455" y="2201418"/>
            <a:ext cx="230769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 dirty="0"/>
              <a:t>Реализация проекта, </a:t>
            </a:r>
            <a:r>
              <a:rPr lang="ru-RU" i="1" dirty="0" err="1" smtClean="0"/>
              <a:t>льтразвуковых</a:t>
            </a:r>
            <a:r>
              <a:rPr lang="ru-RU" i="1" dirty="0" smtClean="0"/>
              <a:t> </a:t>
            </a:r>
            <a:r>
              <a:rPr lang="ru-RU" i="1" smtClean="0"/>
              <a:t>колебательных систем повышенной </a:t>
            </a:r>
            <a:r>
              <a:rPr lang="ru-RU" i="1" dirty="0"/>
              <a:t>износостойкости, </a:t>
            </a:r>
            <a:r>
              <a:rPr lang="ru-RU" sz="1800" i="1" dirty="0"/>
              <a:t>технологическое обеспечение автоматизации процесса. </a:t>
            </a:r>
          </a:p>
          <a:p>
            <a:r>
              <a:rPr lang="ru-RU" sz="1800" i="1" dirty="0"/>
              <a:t>Тестирование. TRL 2-6.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87EF068-6832-4F01-A45C-43CF02F9D0D8}"/>
              </a:ext>
            </a:extLst>
          </p:cNvPr>
          <p:cNvSpPr txBox="1"/>
          <p:nvPr/>
        </p:nvSpPr>
        <p:spPr>
          <a:xfrm>
            <a:off x="6373494" y="2138113"/>
            <a:ext cx="230769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 dirty="0"/>
              <a:t>Защита прав интеллектуальной собственности, изготовление первого комплекта оборудования. Апробация результатов на действующих установках. TRL 6-7.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4EB9A-495B-4651-A303-8F0AF0247ABA}"/>
              </a:ext>
            </a:extLst>
          </p:cNvPr>
          <p:cNvSpPr txBox="1"/>
          <p:nvPr/>
        </p:nvSpPr>
        <p:spPr>
          <a:xfrm>
            <a:off x="9201150" y="2201418"/>
            <a:ext cx="230769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 dirty="0"/>
              <a:t>Промышленное использование технологии извлечение прибыли, внедрение (Инновация). TRL-8-9.</a:t>
            </a:r>
          </a:p>
        </p:txBody>
      </p:sp>
    </p:spTree>
    <p:extLst>
      <p:ext uri="{BB962C8B-B14F-4D97-AF65-F5344CB8AC3E}">
        <p14:creationId xmlns:p14="http://schemas.microsoft.com/office/powerpoint/2010/main" xmlns="" val="1204678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460</Words>
  <Application>Microsoft Office PowerPoint</Application>
  <PresentationFormat>Произвольный</PresentationFormat>
  <Paragraphs>91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65</cp:revision>
  <dcterms:created xsi:type="dcterms:W3CDTF">2023-09-06T12:36:24Z</dcterms:created>
  <dcterms:modified xsi:type="dcterms:W3CDTF">2024-11-04T12:24:01Z</dcterms:modified>
</cp:coreProperties>
</file>