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4"/>
    <p:sldMasterId id="2147483671" r:id="rId5"/>
  </p:sldMasterIdLst>
  <p:notesMasterIdLst>
    <p:notesMasterId r:id="rId29"/>
  </p:notesMasterIdLst>
  <p:sldIdLst>
    <p:sldId id="357" r:id="rId6"/>
    <p:sldId id="390" r:id="rId7"/>
    <p:sldId id="398" r:id="rId8"/>
    <p:sldId id="411" r:id="rId9"/>
    <p:sldId id="405" r:id="rId10"/>
    <p:sldId id="406" r:id="rId11"/>
    <p:sldId id="391" r:id="rId12"/>
    <p:sldId id="410" r:id="rId13"/>
    <p:sldId id="409" r:id="rId14"/>
    <p:sldId id="408" r:id="rId15"/>
    <p:sldId id="395" r:id="rId16"/>
    <p:sldId id="404" r:id="rId17"/>
    <p:sldId id="401" r:id="rId18"/>
    <p:sldId id="394" r:id="rId19"/>
    <p:sldId id="399" r:id="rId20"/>
    <p:sldId id="396" r:id="rId21"/>
    <p:sldId id="397" r:id="rId22"/>
    <p:sldId id="412" r:id="rId23"/>
    <p:sldId id="393" r:id="rId24"/>
    <p:sldId id="413" r:id="rId25"/>
    <p:sldId id="414" r:id="rId26"/>
    <p:sldId id="402" r:id="rId27"/>
    <p:sldId id="403" r:id="rId28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30"/>
      <p:bold r:id="rId31"/>
      <p:italic r:id="rId32"/>
      <p:boldItalic r:id="rId33"/>
    </p:embeddedFont>
    <p:embeddedFont>
      <p:font typeface="Calibri Light" panose="020F0302020204030204" pitchFamily="34" charset="0"/>
      <p:regular r:id="rId34"/>
      <p:italic r:id="rId35"/>
    </p:embeddedFont>
    <p:embeddedFont>
      <p:font typeface="Georgia" panose="02040502050405020303" pitchFamily="18" charset="0"/>
      <p:regular r:id="rId36"/>
      <p:bold r:id="rId37"/>
      <p:italic r:id="rId38"/>
      <p:boldItalic r:id="rId39"/>
    </p:embeddedFont>
    <p:embeddedFont>
      <p:font typeface="Georgia Pro Black" panose="02040A02050405020203" pitchFamily="18" charset="0"/>
      <p:bold r:id="rId40"/>
      <p:boldItalic r:id="rId41"/>
    </p:embeddedFont>
    <p:embeddedFont>
      <p:font typeface="Georgia Pro Light" panose="02040302050405020303" pitchFamily="18" charset="0"/>
      <p:regular r:id="rId42"/>
      <p:italic r:id="rId43"/>
    </p:embeddedFont>
    <p:embeddedFont>
      <p:font typeface="Raleway Medium" panose="020B0604020202020204" charset="-52"/>
      <p:regular r:id="rId44"/>
      <p:italic r:id="rId4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50" userDrawn="1">
          <p15:clr>
            <a:srgbClr val="A4A3A4"/>
          </p15:clr>
        </p15:guide>
        <p15:guide id="2" pos="181" userDrawn="1">
          <p15:clr>
            <a:srgbClr val="A4A3A4"/>
          </p15:clr>
        </p15:guide>
        <p15:guide id="3" pos="521" userDrawn="1">
          <p15:clr>
            <a:srgbClr val="A4A3A4"/>
          </p15:clr>
        </p15:guide>
        <p15:guide id="4" pos="5035" userDrawn="1">
          <p15:clr>
            <a:srgbClr val="A4A3A4"/>
          </p15:clr>
        </p15:guide>
        <p15:guide id="5" orient="horz" pos="71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D00FE"/>
    <a:srgbClr val="472773"/>
    <a:srgbClr val="63438F"/>
    <a:srgbClr val="7E36B4"/>
    <a:srgbClr val="F43162"/>
    <a:srgbClr val="CC00CC"/>
    <a:srgbClr val="8E86B5"/>
    <a:srgbClr val="ECE2ED"/>
    <a:srgbClr val="FFFFFF"/>
    <a:srgbClr val="C59E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BB97265-2CF1-A278-452A-5061C546EABE}" v="977" dt="2024-11-01T10:31:16.373"/>
    <p1510:client id="{7191F2DC-044B-CF13-6832-EE250F7D6252}" v="33" dt="2024-11-01T10:36:24.332"/>
    <p1510:client id="{F835CE43-EB90-EAB0-410F-3543683A8ACB}" v="2470" dt="2024-10-31T17:33:45.060"/>
  </p1510:revLst>
</p1510:revInfo>
</file>

<file path=ppt/tableStyles.xml><?xml version="1.0" encoding="utf-8"?>
<a:tblStyleLst xmlns:a="http://schemas.openxmlformats.org/drawingml/2006/main" def="{7123E036-C889-4DE9-9E9D-3321D5F19301}">
  <a:tblStyle styleId="{7123E036-C889-4DE9-9E9D-3321D5F1930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06750281-C10F-437D-83A7-701AB93CF697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816" y="84"/>
      </p:cViewPr>
      <p:guideLst>
        <p:guide orient="horz" pos="350"/>
        <p:guide pos="181"/>
        <p:guide pos="521"/>
        <p:guide pos="5035"/>
        <p:guide orient="horz" pos="71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font" Target="fonts/font10.fntdata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font" Target="fonts/font5.fntdata"/><Relationship Id="rId42" Type="http://schemas.openxmlformats.org/officeDocument/2006/relationships/font" Target="fonts/font13.fntdata"/><Relationship Id="rId47" Type="http://schemas.openxmlformats.org/officeDocument/2006/relationships/viewProps" Target="viewProps.xml"/><Relationship Id="rId50" Type="http://schemas.microsoft.com/office/2015/10/relationships/revisionInfo" Target="revisionInfo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font" Target="fonts/font4.fntdata"/><Relationship Id="rId38" Type="http://schemas.openxmlformats.org/officeDocument/2006/relationships/font" Target="fonts/font9.fntdata"/><Relationship Id="rId46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notesMaster" Target="notesMasters/notesMaster1.xml"/><Relationship Id="rId41" Type="http://schemas.openxmlformats.org/officeDocument/2006/relationships/font" Target="fonts/font12.fntdata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font" Target="fonts/font3.fntdata"/><Relationship Id="rId37" Type="http://schemas.openxmlformats.org/officeDocument/2006/relationships/font" Target="fonts/font8.fntdata"/><Relationship Id="rId40" Type="http://schemas.openxmlformats.org/officeDocument/2006/relationships/font" Target="fonts/font11.fntdata"/><Relationship Id="rId45" Type="http://schemas.openxmlformats.org/officeDocument/2006/relationships/font" Target="fonts/font16.fntdata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font" Target="fonts/font7.fntdata"/><Relationship Id="rId49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font" Target="fonts/font2.fntdata"/><Relationship Id="rId44" Type="http://schemas.openxmlformats.org/officeDocument/2006/relationships/font" Target="fonts/font15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43" Type="http://schemas.openxmlformats.org/officeDocument/2006/relationships/font" Target="fonts/font14.fntdata"/><Relationship Id="rId48" Type="http://schemas.openxmlformats.org/officeDocument/2006/relationships/theme" Target="theme/theme1.xml"/><Relationship Id="rId8" Type="http://schemas.openxmlformats.org/officeDocument/2006/relationships/slide" Target="slides/slid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413053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759393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>
          <a:extLst>
            <a:ext uri="{FF2B5EF4-FFF2-40B4-BE49-F238E27FC236}">
              <a16:creationId xmlns:a16="http://schemas.microsoft.com/office/drawing/2014/main" id="{BAFA99C0-292D-C3D2-4209-F622BFAE66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>
            <a:extLst>
              <a:ext uri="{FF2B5EF4-FFF2-40B4-BE49-F238E27FC236}">
                <a16:creationId xmlns:a16="http://schemas.microsoft.com/office/drawing/2014/main" id="{44F1D403-2F73-BC1C-B3CD-1B50BC50BA8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>
            <a:extLst>
              <a:ext uri="{FF2B5EF4-FFF2-40B4-BE49-F238E27FC236}">
                <a16:creationId xmlns:a16="http://schemas.microsoft.com/office/drawing/2014/main" id="{139D3309-7885-AD8A-F9B8-27222CEEE1A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276605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991185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004365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471651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549677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079005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>
          <a:extLst>
            <a:ext uri="{FF2B5EF4-FFF2-40B4-BE49-F238E27FC236}">
              <a16:creationId xmlns:a16="http://schemas.microsoft.com/office/drawing/2014/main" id="{C423D712-4DA4-791A-3B48-8676F08BEE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>
            <a:extLst>
              <a:ext uri="{FF2B5EF4-FFF2-40B4-BE49-F238E27FC236}">
                <a16:creationId xmlns:a16="http://schemas.microsoft.com/office/drawing/2014/main" id="{D08A120A-B648-55BD-A6A4-B1433A7D3D6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>
            <a:extLst>
              <a:ext uri="{FF2B5EF4-FFF2-40B4-BE49-F238E27FC236}">
                <a16:creationId xmlns:a16="http://schemas.microsoft.com/office/drawing/2014/main" id="{F09872F2-066F-273F-56B8-2127F6DF645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967805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>
          <a:extLst>
            <a:ext uri="{FF2B5EF4-FFF2-40B4-BE49-F238E27FC236}">
              <a16:creationId xmlns:a16="http://schemas.microsoft.com/office/drawing/2014/main" id="{C6527FF9-9487-F645-080F-A9E384E4E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>
            <a:extLst>
              <a:ext uri="{FF2B5EF4-FFF2-40B4-BE49-F238E27FC236}">
                <a16:creationId xmlns:a16="http://schemas.microsoft.com/office/drawing/2014/main" id="{21E47463-2983-AAA3-D8BD-85B6A2B42F9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>
            <a:extLst>
              <a:ext uri="{FF2B5EF4-FFF2-40B4-BE49-F238E27FC236}">
                <a16:creationId xmlns:a16="http://schemas.microsoft.com/office/drawing/2014/main" id="{04CD2F5D-7213-E974-4353-913B2C4A8BA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801578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11319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727616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>
          <a:extLst>
            <a:ext uri="{FF2B5EF4-FFF2-40B4-BE49-F238E27FC236}">
              <a16:creationId xmlns:a16="http://schemas.microsoft.com/office/drawing/2014/main" id="{230F993D-8036-5AA4-80AF-FA676BAB48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>
            <a:extLst>
              <a:ext uri="{FF2B5EF4-FFF2-40B4-BE49-F238E27FC236}">
                <a16:creationId xmlns:a16="http://schemas.microsoft.com/office/drawing/2014/main" id="{7F4B6F4E-CD91-A2DF-71FF-4F3705FE30D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>
            <a:extLst>
              <a:ext uri="{FF2B5EF4-FFF2-40B4-BE49-F238E27FC236}">
                <a16:creationId xmlns:a16="http://schemas.microsoft.com/office/drawing/2014/main" id="{8307768A-3A9B-1386-995A-056F6CEAE59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980914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020768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>
          <a:extLst>
            <a:ext uri="{FF2B5EF4-FFF2-40B4-BE49-F238E27FC236}">
              <a16:creationId xmlns:a16="http://schemas.microsoft.com/office/drawing/2014/main" id="{73F3E719-6CF7-77B5-5CA8-7261265C1C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>
            <a:extLst>
              <a:ext uri="{FF2B5EF4-FFF2-40B4-BE49-F238E27FC236}">
                <a16:creationId xmlns:a16="http://schemas.microsoft.com/office/drawing/2014/main" id="{D865ABC4-6563-0813-57E8-31665391FA1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>
            <a:extLst>
              <a:ext uri="{FF2B5EF4-FFF2-40B4-BE49-F238E27FC236}">
                <a16:creationId xmlns:a16="http://schemas.microsoft.com/office/drawing/2014/main" id="{9ED62834-F931-2FF6-CB6F-65B89F92FF5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3755026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7423425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519422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5021477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0650599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1092215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0053841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>
          <a:extLst>
            <a:ext uri="{FF2B5EF4-FFF2-40B4-BE49-F238E27FC236}">
              <a16:creationId xmlns:a16="http://schemas.microsoft.com/office/drawing/2014/main" id="{721C1C22-82E9-1D66-C3A4-259A20FD50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>
            <a:extLst>
              <a:ext uri="{FF2B5EF4-FFF2-40B4-BE49-F238E27FC236}">
                <a16:creationId xmlns:a16="http://schemas.microsoft.com/office/drawing/2014/main" id="{92827882-E1D6-0F75-6D59-FEDAA8EC14D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>
            <a:extLst>
              <a:ext uri="{FF2B5EF4-FFF2-40B4-BE49-F238E27FC236}">
                <a16:creationId xmlns:a16="http://schemas.microsoft.com/office/drawing/2014/main" id="{B304AD67-0473-9079-A702-F17FBEFAC67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1268283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>
          <a:extLst>
            <a:ext uri="{FF2B5EF4-FFF2-40B4-BE49-F238E27FC236}">
              <a16:creationId xmlns:a16="http://schemas.microsoft.com/office/drawing/2014/main" id="{C9757069-3663-F2D4-2003-7F68BBCDB8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>
            <a:extLst>
              <a:ext uri="{FF2B5EF4-FFF2-40B4-BE49-F238E27FC236}">
                <a16:creationId xmlns:a16="http://schemas.microsoft.com/office/drawing/2014/main" id="{E7DBBD70-2058-386C-E123-7F3D61CFC4B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>
            <a:extLst>
              <a:ext uri="{FF2B5EF4-FFF2-40B4-BE49-F238E27FC236}">
                <a16:creationId xmlns:a16="http://schemas.microsoft.com/office/drawing/2014/main" id="{E41BFCA3-067E-083B-7649-A04D0B4FF33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194044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8" name="Google Shape;68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9" name="Google Shape;69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5" name="Google Shape;75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6" name="Google Shape;76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79" name="Google Shape;79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3" name="Google Shape;83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4" name="Google Shape;84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5" name="Google Shape;85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88" name="Google Shape;88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1" name="Google Shape;91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2" name="Google Shape;92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452934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3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72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hyperlink" Target="https://schoolvolshebstva.com/ru/gipsovie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7.xml"/><Relationship Id="rId6" Type="http://schemas.openxmlformats.org/officeDocument/2006/relationships/hyperlink" Target="https://shop-antontutryadom.ru/" TargetMode="Externa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7.xml"/><Relationship Id="rId6" Type="http://schemas.openxmlformats.org/officeDocument/2006/relationships/hyperlink" Target="https://prostranstvo-center.ru/shop/" TargetMode="Externa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1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4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7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0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Изображение выглядит как Графика, Шрифт, логотип, красный&#10;&#10;Автоматически созданное описание">
            <a:extLst>
              <a:ext uri="{FF2B5EF4-FFF2-40B4-BE49-F238E27FC236}">
                <a16:creationId xmlns:a16="http://schemas.microsoft.com/office/drawing/2014/main" id="{C3CC2F69-5ECF-376C-1DFD-0883A66A0A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172641"/>
            <a:ext cx="1035050" cy="696119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7BC3DE7E-8D5E-2EE1-3602-100397572FD1}"/>
              </a:ext>
            </a:extLst>
          </p:cNvPr>
          <p:cNvSpPr/>
          <p:nvPr/>
        </p:nvSpPr>
        <p:spPr>
          <a:xfrm>
            <a:off x="-16003" y="1339763"/>
            <a:ext cx="6121021" cy="935435"/>
          </a:xfrm>
          <a:prstGeom prst="rect">
            <a:avLst/>
          </a:prstGeom>
          <a:solidFill>
            <a:srgbClr val="CC00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ru-RU" sz="1050">
              <a:solidFill>
                <a:srgbClr val="CC00CC"/>
              </a:solidFill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52706EE-C900-562A-BCBF-28A12F62B8D1}"/>
              </a:ext>
            </a:extLst>
          </p:cNvPr>
          <p:cNvSpPr/>
          <p:nvPr/>
        </p:nvSpPr>
        <p:spPr>
          <a:xfrm>
            <a:off x="-1" y="3063810"/>
            <a:ext cx="9144001" cy="546763"/>
          </a:xfrm>
          <a:prstGeom prst="rect">
            <a:avLst/>
          </a:prstGeom>
          <a:solidFill>
            <a:schemeClr val="tx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pic>
        <p:nvPicPr>
          <p:cNvPr id="3" name="Рисунок 15">
            <a:extLst>
              <a:ext uri="{FF2B5EF4-FFF2-40B4-BE49-F238E27FC236}">
                <a16:creationId xmlns:a16="http://schemas.microsoft.com/office/drawing/2014/main" id="{1AB3DB6F-2650-7A8C-1ECD-F47A5373F6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6223" y="159660"/>
            <a:ext cx="751932" cy="698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743895" y="1317460"/>
            <a:ext cx="5262826" cy="945967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pPr lvl="0" algn="l"/>
            <a:r>
              <a:rPr lang="ru-RU" sz="1800" b="1" dirty="0">
                <a:solidFill>
                  <a:srgbClr val="FFFFFF"/>
                </a:solidFill>
                <a:latin typeface="Times New Roman" panose="02020603050405020304" pitchFamily="18" charset="0"/>
              </a:rPr>
              <a:t>SBS-24 а44 Разработка стратегии продвижения бренда мастерской «Лаванда»</a:t>
            </a:r>
            <a:endParaRPr lang="ru-RU" sz="1800" b="1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F452BC3-8A8A-81DA-4714-87CF2A7542AB}"/>
              </a:ext>
            </a:extLst>
          </p:cNvPr>
          <p:cNvSpPr txBox="1"/>
          <p:nvPr/>
        </p:nvSpPr>
        <p:spPr>
          <a:xfrm>
            <a:off x="920172" y="3895527"/>
            <a:ext cx="365182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7E36B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Южный Федеральный Университет</a:t>
            </a:r>
          </a:p>
          <a:p>
            <a:r>
              <a:rPr lang="ru-RU" sz="1600" dirty="0">
                <a:solidFill>
                  <a:srgbClr val="7E36B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Экономический факультет</a:t>
            </a:r>
          </a:p>
        </p:txBody>
      </p:sp>
      <p:sp>
        <p:nvSpPr>
          <p:cNvPr id="2" name="Google Shape;54;p13">
            <a:extLst>
              <a:ext uri="{FF2B5EF4-FFF2-40B4-BE49-F238E27FC236}">
                <a16:creationId xmlns:a16="http://schemas.microsoft.com/office/drawing/2014/main" id="{D5D7C486-66BD-D18B-8595-541BFE944593}"/>
              </a:ext>
            </a:extLst>
          </p:cNvPr>
          <p:cNvSpPr txBox="1">
            <a:spLocks/>
          </p:cNvSpPr>
          <p:nvPr/>
        </p:nvSpPr>
        <p:spPr>
          <a:xfrm>
            <a:off x="6284793" y="1168003"/>
            <a:ext cx="2688610" cy="945968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ru-RU" sz="2400" b="1" dirty="0">
                <a:solidFill>
                  <a:srgbClr val="7E36B4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Питч-сессия</a:t>
            </a:r>
            <a:br>
              <a:rPr lang="ru-RU" sz="2400" b="1" dirty="0">
                <a:solidFill>
                  <a:srgbClr val="7E36B4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ru-RU" sz="2400" b="1" dirty="0">
                <a:solidFill>
                  <a:srgbClr val="7E36B4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1 ноября</a:t>
            </a:r>
            <a:endParaRPr lang="ru-RU" sz="1800" b="1" dirty="0">
              <a:solidFill>
                <a:srgbClr val="7E36B4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5" name="Рисунок 14" descr="Изображение выглядит как Графика, Шрифт, графический дизайн, снимок экрана&#10;&#10;Автоматически созданное описание">
            <a:extLst>
              <a:ext uri="{FF2B5EF4-FFF2-40B4-BE49-F238E27FC236}">
                <a16:creationId xmlns:a16="http://schemas.microsoft.com/office/drawing/2014/main" id="{75CFEBD5-70C5-3CF9-E142-689938EEFC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68328" y="56644"/>
            <a:ext cx="1035050" cy="82937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DFE75EA-6B70-0B84-CFF2-A85C4559357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73479" y="2221585"/>
            <a:ext cx="3117079" cy="2921915"/>
          </a:xfrm>
          <a:prstGeom prst="flowChartConnector">
            <a:avLst/>
          </a:prstGeom>
        </p:spPr>
      </p:pic>
      <p:pic>
        <p:nvPicPr>
          <p:cNvPr id="13" name="Рисунок 12" descr="Цветы в горшке контур">
            <a:extLst>
              <a:ext uri="{FF2B5EF4-FFF2-40B4-BE49-F238E27FC236}">
                <a16:creationId xmlns:a16="http://schemas.microsoft.com/office/drawing/2014/main" id="{3E569276-7C9B-AAB3-9A1C-DC20BE38ACD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72" y="260661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2188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7AC42508-E240-F936-8149-FF6DA1DB28CE}"/>
              </a:ext>
            </a:extLst>
          </p:cNvPr>
          <p:cNvSpPr/>
          <p:nvPr/>
        </p:nvSpPr>
        <p:spPr>
          <a:xfrm>
            <a:off x="6275466" y="6231"/>
            <a:ext cx="2876761" cy="648000"/>
          </a:xfrm>
          <a:prstGeom prst="rect">
            <a:avLst/>
          </a:prstGeom>
          <a:solidFill>
            <a:srgbClr val="FE4F4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4289" tIns="34289" rIns="34289" bIns="34289" numCol="1" spcCol="38100" rtlCol="0" anchor="ctr">
            <a:spAutoFit/>
          </a:bodyPr>
          <a:lstStyle/>
          <a:p>
            <a:pPr defTabSz="685800" hangingPunct="0">
              <a:buClrTx/>
            </a:pPr>
            <a:endParaRPr lang="ru-RU" sz="1350"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7618A7F9-A0E4-9DD2-7921-A958C5D07106}"/>
              </a:ext>
            </a:extLst>
          </p:cNvPr>
          <p:cNvSpPr/>
          <p:nvPr/>
        </p:nvSpPr>
        <p:spPr>
          <a:xfrm>
            <a:off x="-3126" y="6231"/>
            <a:ext cx="6287428" cy="648000"/>
          </a:xfrm>
          <a:prstGeom prst="rect">
            <a:avLst/>
          </a:prstGeom>
          <a:solidFill>
            <a:srgbClr val="8D00FE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4289" tIns="34289" rIns="34289" bIns="34289" numCol="1" spcCol="38100" rtlCol="0" anchor="ctr">
            <a:spAutoFit/>
          </a:bodyPr>
          <a:lstStyle/>
          <a:p>
            <a:pPr defTabSz="685800" hangingPunct="0">
              <a:buClrTx/>
            </a:pPr>
            <a:endParaRPr lang="ru-RU" sz="1350"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6DB9D94-A572-42B1-643E-177237281E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0103" y="103783"/>
            <a:ext cx="679877" cy="452897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7BF5D1D1-2002-07E7-FE8A-4C671367BE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217" y="139623"/>
            <a:ext cx="422634" cy="38121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5F4F48E-2D94-5950-41A0-9DFD103A7819}"/>
              </a:ext>
            </a:extLst>
          </p:cNvPr>
          <p:cNvSpPr txBox="1"/>
          <p:nvPr/>
        </p:nvSpPr>
        <p:spPr>
          <a:xfrm>
            <a:off x="307825" y="122482"/>
            <a:ext cx="647851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100" b="1" dirty="0">
                <a:solidFill>
                  <a:schemeClr val="bg1"/>
                </a:solidFill>
                <a:sym typeface="Raleway Medium"/>
              </a:rPr>
              <a:t>Проблема</a:t>
            </a:r>
            <a:endParaRPr lang="ru-RU" sz="2100" b="1" dirty="0">
              <a:solidFill>
                <a:schemeClr val="bg1"/>
              </a:solidFill>
              <a:sym typeface="Calibri"/>
            </a:endParaRPr>
          </a:p>
        </p:txBody>
      </p:sp>
      <p:pic>
        <p:nvPicPr>
          <p:cNvPr id="20" name="Рисунок 19" descr="Изображение выглядит как текст, Шрифт, Графика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26AB0980-9A55-2BCA-2BBF-AB44E0B0C7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112" y="96696"/>
            <a:ext cx="582898" cy="467070"/>
          </a:xfrm>
          <a:prstGeom prst="rect">
            <a:avLst/>
          </a:prstGeom>
        </p:spPr>
      </p:pic>
      <p:sp>
        <p:nvSpPr>
          <p:cNvPr id="3" name="Google Shape;113;p26">
            <a:extLst>
              <a:ext uri="{FF2B5EF4-FFF2-40B4-BE49-F238E27FC236}">
                <a16:creationId xmlns:a16="http://schemas.microsoft.com/office/drawing/2014/main" id="{F542111C-2CF3-C8C1-D54B-CB0F9C48C9E1}"/>
              </a:ext>
            </a:extLst>
          </p:cNvPr>
          <p:cNvSpPr txBox="1"/>
          <p:nvPr/>
        </p:nvSpPr>
        <p:spPr>
          <a:xfrm>
            <a:off x="307825" y="885611"/>
            <a:ext cx="8612555" cy="38360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just"/>
            <a:r>
              <a:rPr lang="ru-RU" sz="18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Лица, стремящиеся проявить социальную ответственность и оказать помощь, сталкиваются с несколькими ключевыми сложностями. </a:t>
            </a:r>
          </a:p>
          <a:p>
            <a:pPr marL="228600" lvl="0" indent="-228600" algn="just">
              <a:lnSpc>
                <a:spcPct val="150000"/>
              </a:lnSpc>
              <a:buFont typeface="Arial"/>
              <a:buAutoNum type="arabicPeriod"/>
            </a:pPr>
            <a:r>
              <a:rPr lang="ru-RU" sz="1600" b="1" dirty="0">
                <a:solidFill>
                  <a:srgbClr val="7E36B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Отсутствует четкое понимание, как именно можно помочь и в каких формах это сделать. </a:t>
            </a:r>
          </a:p>
          <a:p>
            <a:pPr marL="228600" indent="-228600" algn="just">
              <a:lnSpc>
                <a:spcPct val="150000"/>
              </a:lnSpc>
              <a:buFont typeface="Arial"/>
              <a:buAutoNum type="arabicPeriod"/>
            </a:pPr>
            <a:r>
              <a:rPr lang="ru-RU" sz="1600" b="1" dirty="0">
                <a:solidFill>
                  <a:srgbClr val="7E36B4"/>
                </a:solidFill>
                <a:latin typeface="Calibri"/>
                <a:cs typeface="Calibri"/>
              </a:rPr>
              <a:t>Существует страх попасться на уловки мошенников, что вызывает недоверие к инициативам и организациям, предлагающим партнерство в социальных проектах. </a:t>
            </a:r>
          </a:p>
          <a:p>
            <a:pPr marL="228600" lvl="0" indent="-228600" algn="just">
              <a:lnSpc>
                <a:spcPct val="150000"/>
              </a:lnSpc>
              <a:buFont typeface="Arial"/>
              <a:buAutoNum type="arabicPeriod"/>
            </a:pPr>
            <a:r>
              <a:rPr lang="ru-RU" sz="1600" b="1" dirty="0">
                <a:solidFill>
                  <a:srgbClr val="7E36B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Нехватка информации о проверенных и надежных организациях, что затрудняет процесс выбора партнера для инициатив.</a:t>
            </a:r>
            <a:endParaRPr lang="ru-RU" sz="1800" dirty="0">
              <a:solidFill>
                <a:srgbClr val="7E36B4"/>
              </a:solidFill>
              <a:latin typeface="Calibri" panose="020F0502020204030204" pitchFamily="34" charset="0"/>
              <a:cs typeface="Calibri" panose="020F0502020204030204" pitchFamily="34" charset="0"/>
              <a:sym typeface="Raleway Medium"/>
            </a:endParaRPr>
          </a:p>
          <a:p>
            <a:pPr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E36B4"/>
              </a:buClr>
              <a:buSzPts val="1200"/>
            </a:pPr>
            <a:endParaRPr lang="ru-RU" dirty="0">
              <a:solidFill>
                <a:srgbClr val="7E36B4"/>
              </a:solidFill>
              <a:latin typeface="Calibri" panose="020F0502020204030204" pitchFamily="34" charset="0"/>
              <a:cs typeface="Calibri" panose="020F0502020204030204" pitchFamily="34" charset="0"/>
              <a:sym typeface="Raleway Medium"/>
            </a:endParaRPr>
          </a:p>
          <a:p>
            <a:pPr marL="179705" marR="0" lvl="0" indent="-179705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7E36B4"/>
              </a:buClr>
              <a:buSzPts val="1200"/>
              <a:buFont typeface="Raleway Medium"/>
              <a:buChar char="●"/>
            </a:pPr>
            <a:endParaRPr lang="ru-RU" dirty="0">
              <a:solidFill>
                <a:schemeClr val="dk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5844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>
          <a:extLst>
            <a:ext uri="{FF2B5EF4-FFF2-40B4-BE49-F238E27FC236}">
              <a16:creationId xmlns:a16="http://schemas.microsoft.com/office/drawing/2014/main" id="{1665BF2F-A1C1-A214-DAC6-FFE82BD747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9FCB0498-89A4-AD9E-742A-485430226274}"/>
              </a:ext>
            </a:extLst>
          </p:cNvPr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</p:grpSpPr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AC498766-76F9-A63B-7082-4755533C68DC}"/>
                </a:ext>
              </a:extLst>
            </p:cNvPr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E4F4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455576B6-A8AC-BFAC-4BC9-054586DE0CBA}"/>
                </a:ext>
              </a:extLst>
            </p:cNvPr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solidFill>
              <a:srgbClr val="8D00FE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CA39381-D6FD-0906-5991-01444330C8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0103" y="103783"/>
            <a:ext cx="679877" cy="452897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A7EF7CEF-4D7D-6732-1525-AF8269DBD9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217" y="139623"/>
            <a:ext cx="422634" cy="38121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99744D46-E904-2F9D-5D35-D3C300846815}"/>
              </a:ext>
            </a:extLst>
          </p:cNvPr>
          <p:cNvSpPr txBox="1"/>
          <p:nvPr/>
        </p:nvSpPr>
        <p:spPr>
          <a:xfrm>
            <a:off x="307825" y="122482"/>
            <a:ext cx="647851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100" b="1" dirty="0">
                <a:solidFill>
                  <a:schemeClr val="bg1"/>
                </a:solidFill>
              </a:rPr>
              <a:t>Решение (продукт)</a:t>
            </a:r>
            <a:endParaRPr lang="ru-RU" sz="2100" b="1" dirty="0">
              <a:solidFill>
                <a:schemeClr val="bg1"/>
              </a:solidFill>
              <a:sym typeface="PT Sans"/>
            </a:endParaRPr>
          </a:p>
        </p:txBody>
      </p:sp>
      <p:pic>
        <p:nvPicPr>
          <p:cNvPr id="20" name="Рисунок 19" descr="Изображение выглядит как текст, Шрифт, Графика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AAEDEC85-53FC-C6A9-D212-E390B90698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112" y="96696"/>
            <a:ext cx="582898" cy="467070"/>
          </a:xfrm>
          <a:prstGeom prst="rect">
            <a:avLst/>
          </a:prstGeom>
        </p:spPr>
      </p:pic>
      <p:sp>
        <p:nvSpPr>
          <p:cNvPr id="6" name="Google Shape;80;p6">
            <a:extLst>
              <a:ext uri="{FF2B5EF4-FFF2-40B4-BE49-F238E27FC236}">
                <a16:creationId xmlns:a16="http://schemas.microsoft.com/office/drawing/2014/main" id="{92D38E53-2929-1BEB-41CD-D7419937DB6C}"/>
              </a:ext>
            </a:extLst>
          </p:cNvPr>
          <p:cNvSpPr/>
          <p:nvPr/>
        </p:nvSpPr>
        <p:spPr>
          <a:xfrm>
            <a:off x="307825" y="1180408"/>
            <a:ext cx="8625586" cy="3615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85750" marR="0" lvl="0" indent="-2857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000C5"/>
              </a:buClr>
              <a:buSzPct val="140000"/>
              <a:buFont typeface="Arial" panose="020B0604020202020204" pitchFamily="34" charset="0"/>
              <a:buChar char="•"/>
            </a:pPr>
            <a:r>
              <a:rPr lang="ru" sz="1600" b="1" dirty="0">
                <a:solidFill>
                  <a:schemeClr val="bg1"/>
                </a:solidFill>
                <a:highlight>
                  <a:srgbClr val="8D00FE"/>
                </a:highlight>
                <a:latin typeface="Calibri" panose="020F0502020204030204" pitchFamily="34" charset="0"/>
                <a:cs typeface="Calibri" panose="020F0502020204030204" pitchFamily="34" charset="0"/>
                <a:sym typeface="Raleway Medium"/>
              </a:rPr>
              <a:t>Технологический стек:</a:t>
            </a:r>
          </a:p>
          <a:p>
            <a:pPr algn="just">
              <a:lnSpc>
                <a:spcPct val="150000"/>
              </a:lnSpc>
              <a:buClr>
                <a:srgbClr val="6000C5"/>
              </a:buClr>
              <a:buSzPts val="1200"/>
            </a:pPr>
            <a:r>
              <a:rPr lang="ru" i="1" dirty="0">
                <a:solidFill>
                  <a:schemeClr val="dk2"/>
                </a:solidFill>
                <a:latin typeface="Calibri"/>
                <a:cs typeface="Calibri"/>
                <a:sym typeface="Raleway Medium"/>
              </a:rPr>
              <a:t>    </a:t>
            </a:r>
            <a:r>
              <a:rPr lang="ru" i="1" dirty="0">
                <a:solidFill>
                  <a:srgbClr val="CC00CC"/>
                </a:solidFill>
                <a:latin typeface="Calibri"/>
                <a:cs typeface="Calibri"/>
                <a:sym typeface="Raleway Medium"/>
              </a:rPr>
              <a:t>- Современн</a:t>
            </a:r>
            <a:r>
              <a:rPr lang="ru-RU" i="1" dirty="0" err="1">
                <a:solidFill>
                  <a:srgbClr val="CC00CC"/>
                </a:solidFill>
                <a:latin typeface="Calibri"/>
                <a:cs typeface="Calibri"/>
                <a:sym typeface="Raleway Medium"/>
              </a:rPr>
              <a:t>ые</a:t>
            </a:r>
            <a:r>
              <a:rPr lang="ru-RU" i="1" dirty="0">
                <a:solidFill>
                  <a:srgbClr val="CC00CC"/>
                </a:solidFill>
                <a:latin typeface="Calibri"/>
                <a:cs typeface="Calibri"/>
                <a:sym typeface="Raleway Medium"/>
              </a:rPr>
              <a:t> методы маркетинга и исследования, искусственный интеллект.</a:t>
            </a:r>
            <a:endParaRPr i="1" dirty="0">
              <a:solidFill>
                <a:srgbClr val="CC00CC"/>
              </a:solidFill>
              <a:latin typeface="Calibri"/>
              <a:cs typeface="Calibri"/>
              <a:sym typeface="Raleway Medium"/>
            </a:endParaRPr>
          </a:p>
          <a:p>
            <a:pPr marL="285750" marR="0" lvl="0" indent="-2857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000C5"/>
              </a:buClr>
              <a:buSzPct val="140000"/>
              <a:buFont typeface="Arial" panose="020B0604020202020204" pitchFamily="34" charset="0"/>
              <a:buChar char="•"/>
            </a:pPr>
            <a:r>
              <a:rPr lang="ru" sz="1600" b="1" dirty="0">
                <a:solidFill>
                  <a:schemeClr val="bg1"/>
                </a:solidFill>
                <a:highlight>
                  <a:srgbClr val="8D00FE"/>
                </a:highlight>
                <a:latin typeface="Calibri" panose="020F0502020204030204" pitchFamily="34" charset="0"/>
                <a:cs typeface="Calibri" panose="020F0502020204030204" pitchFamily="34" charset="0"/>
                <a:sym typeface="Raleway Medium"/>
              </a:rPr>
              <a:t>Сущность продукта </a:t>
            </a:r>
          </a:p>
          <a:p>
            <a:pPr marR="0" lvl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000C5"/>
              </a:buClr>
              <a:buSzPts val="1200"/>
            </a:pPr>
            <a:r>
              <a:rPr lang="ru" i="1" dirty="0">
                <a:solidFill>
                  <a:srgbClr val="595959"/>
                </a:solidFill>
                <a:latin typeface="Calibri" panose="020F0502020204030204" pitchFamily="34" charset="0"/>
                <a:cs typeface="Calibri" panose="020F0502020204030204" pitchFamily="34" charset="0"/>
                <a:sym typeface="Raleway Medium"/>
              </a:rPr>
              <a:t>    </a:t>
            </a:r>
            <a:r>
              <a:rPr lang="ru" i="1" dirty="0">
                <a:solidFill>
                  <a:srgbClr val="CC00CC"/>
                </a:solidFill>
                <a:latin typeface="Calibri" panose="020F0502020204030204" pitchFamily="34" charset="0"/>
                <a:cs typeface="Calibri" panose="020F0502020204030204" pitchFamily="34" charset="0"/>
                <a:sym typeface="Raleway Medium"/>
              </a:rPr>
              <a:t>- Удовлетвор</a:t>
            </a:r>
            <a:r>
              <a:rPr lang="ru-RU" i="1" dirty="0" err="1">
                <a:solidFill>
                  <a:srgbClr val="CC00CC"/>
                </a:solidFill>
                <a:latin typeface="Calibri" panose="020F0502020204030204" pitchFamily="34" charset="0"/>
                <a:cs typeface="Calibri" panose="020F0502020204030204" pitchFamily="34" charset="0"/>
                <a:sym typeface="Raleway Medium"/>
              </a:rPr>
              <a:t>ение</a:t>
            </a:r>
            <a:r>
              <a:rPr lang="ru-RU" i="1" dirty="0">
                <a:solidFill>
                  <a:srgbClr val="CC00CC"/>
                </a:solidFill>
                <a:latin typeface="Calibri" panose="020F0502020204030204" pitchFamily="34" charset="0"/>
                <a:cs typeface="Calibri" panose="020F0502020204030204" pitchFamily="34" charset="0"/>
                <a:sym typeface="Raleway Medium"/>
              </a:rPr>
              <a:t> потребителя в желании оказать помощь лицам с ОВЗ</a:t>
            </a:r>
            <a:endParaRPr i="1" dirty="0">
              <a:solidFill>
                <a:srgbClr val="CC00CC"/>
              </a:solidFill>
              <a:latin typeface="Calibri" panose="020F0502020204030204" pitchFamily="34" charset="0"/>
              <a:cs typeface="Calibri" panose="020F0502020204030204" pitchFamily="34" charset="0"/>
              <a:sym typeface="Raleway Medium"/>
            </a:endParaRPr>
          </a:p>
          <a:p>
            <a:pPr marL="285750" marR="0" lvl="0" indent="-2857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000C5"/>
              </a:buClr>
              <a:buSzPct val="140000"/>
              <a:buFont typeface="Arial" panose="020B0604020202020204" pitchFamily="34" charset="0"/>
              <a:buChar char="•"/>
            </a:pPr>
            <a:r>
              <a:rPr lang="ru" sz="1600" b="1" dirty="0">
                <a:solidFill>
                  <a:schemeClr val="bg1"/>
                </a:solidFill>
                <a:highlight>
                  <a:srgbClr val="8D00FE"/>
                </a:highlight>
                <a:latin typeface="Calibri" panose="020F0502020204030204" pitchFamily="34" charset="0"/>
                <a:cs typeface="Calibri" panose="020F0502020204030204" pitchFamily="34" charset="0"/>
                <a:sym typeface="Raleway Medium"/>
              </a:rPr>
              <a:t>Фактический продукт, продукт в реальном исполнении </a:t>
            </a:r>
          </a:p>
          <a:p>
            <a:pPr marR="0" lvl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000C5"/>
              </a:buClr>
              <a:buSzPts val="1200"/>
            </a:pPr>
            <a:r>
              <a:rPr lang="ru" i="1" dirty="0">
                <a:solidFill>
                  <a:schemeClr val="dk2"/>
                </a:solidFill>
                <a:latin typeface="Calibri" panose="020F0502020204030204" pitchFamily="34" charset="0"/>
                <a:cs typeface="Calibri" panose="020F0502020204030204" pitchFamily="34" charset="0"/>
                <a:sym typeface="Raleway Medium"/>
              </a:rPr>
              <a:t>    </a:t>
            </a:r>
            <a:r>
              <a:rPr lang="ru" i="1" dirty="0">
                <a:solidFill>
                  <a:srgbClr val="CC00CC"/>
                </a:solidFill>
                <a:latin typeface="Calibri" panose="020F0502020204030204" pitchFamily="34" charset="0"/>
                <a:cs typeface="Calibri" panose="020F0502020204030204" pitchFamily="34" charset="0"/>
                <a:sym typeface="Raleway Medium"/>
              </a:rPr>
              <a:t>- Реклама, </a:t>
            </a:r>
            <a:r>
              <a:rPr lang="ru-RU" i="1" dirty="0">
                <a:solidFill>
                  <a:srgbClr val="CC00CC"/>
                </a:solidFill>
                <a:latin typeface="Calibri" panose="020F0502020204030204" pitchFamily="34" charset="0"/>
                <a:cs typeface="Calibri" panose="020F0502020204030204" pitchFamily="34" charset="0"/>
                <a:sym typeface="Raleway Medium"/>
              </a:rPr>
              <a:t>создание бренда, </a:t>
            </a:r>
            <a:r>
              <a:rPr lang="ru" i="1" dirty="0">
                <a:solidFill>
                  <a:srgbClr val="CC00CC"/>
                </a:solidFill>
                <a:latin typeface="Calibri" panose="020F0502020204030204" pitchFamily="34" charset="0"/>
                <a:cs typeface="Calibri" panose="020F0502020204030204" pitchFamily="34" charset="0"/>
                <a:sym typeface="Raleway Medium"/>
              </a:rPr>
              <a:t>продвижение </a:t>
            </a:r>
            <a:r>
              <a:rPr lang="ru-RU" i="1" dirty="0">
                <a:solidFill>
                  <a:srgbClr val="CC00CC"/>
                </a:solidFill>
                <a:latin typeface="Calibri" panose="020F0502020204030204" pitchFamily="34" charset="0"/>
                <a:cs typeface="Calibri" panose="020F0502020204030204" pitchFamily="34" charset="0"/>
                <a:sym typeface="Raleway Medium"/>
              </a:rPr>
              <a:t>мастерской</a:t>
            </a:r>
            <a:endParaRPr i="1" dirty="0">
              <a:solidFill>
                <a:srgbClr val="CC00CC"/>
              </a:solidFill>
              <a:latin typeface="Calibri" panose="020F0502020204030204" pitchFamily="34" charset="0"/>
              <a:cs typeface="Calibri" panose="020F0502020204030204" pitchFamily="34" charset="0"/>
              <a:sym typeface="Raleway Medium"/>
            </a:endParaRPr>
          </a:p>
          <a:p>
            <a:pPr marL="285750" marR="0" lvl="0" indent="-2857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000C5"/>
              </a:buClr>
              <a:buSzPct val="140000"/>
              <a:buFont typeface="Arial" panose="020B0604020202020204" pitchFamily="34" charset="0"/>
              <a:buChar char="•"/>
            </a:pPr>
            <a:r>
              <a:rPr lang="ru" sz="1600" b="1" dirty="0">
                <a:solidFill>
                  <a:schemeClr val="bg1"/>
                </a:solidFill>
                <a:highlight>
                  <a:srgbClr val="8D00FE"/>
                </a:highlight>
                <a:latin typeface="Calibri" panose="020F0502020204030204" pitchFamily="34" charset="0"/>
                <a:cs typeface="Calibri" panose="020F0502020204030204" pitchFamily="34" charset="0"/>
                <a:sym typeface="Raleway Medium"/>
              </a:rPr>
              <a:t>Дополнительные выгоды, которые потребитель может получить</a:t>
            </a:r>
            <a:endParaRPr lang="ru" b="1" dirty="0">
              <a:solidFill>
                <a:schemeClr val="dk2"/>
              </a:solidFill>
              <a:latin typeface="Calibri" panose="020F0502020204030204" pitchFamily="34" charset="0"/>
              <a:cs typeface="Calibri" panose="020F0502020204030204" pitchFamily="34" charset="0"/>
              <a:sym typeface="Raleway Medium"/>
            </a:endParaRPr>
          </a:p>
          <a:p>
            <a:pPr marR="0" lvl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000C5"/>
              </a:buClr>
              <a:buSzPts val="1200"/>
            </a:pPr>
            <a:r>
              <a:rPr lang="ru" i="1" dirty="0">
                <a:solidFill>
                  <a:schemeClr val="dk2"/>
                </a:solidFill>
                <a:latin typeface="Calibri" panose="020F0502020204030204" pitchFamily="34" charset="0"/>
                <a:cs typeface="Calibri" panose="020F0502020204030204" pitchFamily="34" charset="0"/>
                <a:sym typeface="Raleway Medium"/>
              </a:rPr>
              <a:t>    </a:t>
            </a:r>
            <a:r>
              <a:rPr lang="ru" i="1" dirty="0">
                <a:solidFill>
                  <a:srgbClr val="CC00CC"/>
                </a:solidFill>
                <a:latin typeface="Calibri" panose="020F0502020204030204" pitchFamily="34" charset="0"/>
                <a:cs typeface="Calibri" panose="020F0502020204030204" pitchFamily="34" charset="0"/>
                <a:sym typeface="Raleway Medium"/>
              </a:rPr>
              <a:t>- Уникальные товары, возможность поучаствовать в благотворительной акции через покупку </a:t>
            </a:r>
            <a:r>
              <a:rPr lang="ru-RU" i="1" dirty="0">
                <a:solidFill>
                  <a:srgbClr val="CC00CC"/>
                </a:solidFill>
                <a:latin typeface="Calibri" panose="020F0502020204030204" pitchFamily="34" charset="0"/>
                <a:cs typeface="Calibri" panose="020F0502020204030204" pitchFamily="34" charset="0"/>
                <a:sym typeface="Raleway Medium"/>
              </a:rPr>
              <a:t>товара </a:t>
            </a:r>
            <a:endParaRPr lang="ru" i="1" dirty="0">
              <a:solidFill>
                <a:srgbClr val="CC00CC"/>
              </a:solidFill>
              <a:latin typeface="Calibri" panose="020F0502020204030204" pitchFamily="34" charset="0"/>
              <a:cs typeface="Calibri" panose="020F0502020204030204" pitchFamily="34" charset="0"/>
              <a:sym typeface="Raleway Medium"/>
            </a:endParaRPr>
          </a:p>
          <a:p>
            <a:pPr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000C5"/>
              </a:buClr>
              <a:buSzPts val="1200"/>
            </a:pPr>
            <a:endParaRPr dirty="0">
              <a:solidFill>
                <a:schemeClr val="dk2"/>
              </a:solidFill>
              <a:latin typeface="Calibri" panose="020F0502020204030204" pitchFamily="34" charset="0"/>
              <a:cs typeface="Calibri" panose="020F0502020204030204" pitchFamily="34" charset="0"/>
              <a:sym typeface="Raleway Medium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b="0" i="0" u="none" strike="noStrike" cap="none" dirty="0">
              <a:solidFill>
                <a:srgbClr val="322336"/>
              </a:solidFill>
              <a:latin typeface="+mn-lt"/>
              <a:ea typeface="Raleway Medium"/>
              <a:cs typeface="Raleway Medium"/>
              <a:sym typeface="Raleway Medium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b="0" i="0" u="none" strike="noStrike" cap="none" dirty="0">
              <a:solidFill>
                <a:srgbClr val="322336"/>
              </a:solidFill>
              <a:latin typeface="+mn-lt"/>
              <a:ea typeface="Raleway Medium"/>
              <a:cs typeface="Raleway Medium"/>
              <a:sym typeface="Raleway Medium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b="0" i="0" u="none" strike="noStrike" cap="none" dirty="0">
              <a:solidFill>
                <a:srgbClr val="322336"/>
              </a:solidFill>
              <a:latin typeface="+mn-lt"/>
              <a:ea typeface="Raleway Medium"/>
              <a:cs typeface="Raleway Medium"/>
              <a:sym typeface="Raleway Medium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b="0" i="0" u="none" strike="noStrike" cap="none" dirty="0">
              <a:solidFill>
                <a:srgbClr val="322336"/>
              </a:solidFill>
              <a:latin typeface="+mn-lt"/>
              <a:ea typeface="Raleway Medium"/>
              <a:cs typeface="Raleway Medium"/>
              <a:sym typeface="Raleway Medium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b="0" i="0" u="none" strike="noStrike" cap="none" dirty="0">
              <a:solidFill>
                <a:srgbClr val="322336"/>
              </a:solidFill>
              <a:latin typeface="+mn-lt"/>
              <a:ea typeface="Raleway Medium"/>
              <a:cs typeface="Raleway Medium"/>
            </a:endParaRPr>
          </a:p>
        </p:txBody>
      </p:sp>
    </p:spTree>
    <p:extLst>
      <p:ext uri="{BB962C8B-B14F-4D97-AF65-F5344CB8AC3E}">
        <p14:creationId xmlns:p14="http://schemas.microsoft.com/office/powerpoint/2010/main" val="38427265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82CC6B9C-232B-E1C9-534B-79F46606B20E}"/>
              </a:ext>
            </a:extLst>
          </p:cNvPr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</p:grpSpPr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DA9D4963-DED8-B33E-05B9-6DE4E480F3EC}"/>
                </a:ext>
              </a:extLst>
            </p:cNvPr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E4F4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649EF6D-F87A-BC3A-AA3D-FCF29336C9A7}"/>
                </a:ext>
              </a:extLst>
            </p:cNvPr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solidFill>
              <a:srgbClr val="8D00FE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6DB9D94-A572-42B1-643E-177237281E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0103" y="103783"/>
            <a:ext cx="679877" cy="452897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7BF5D1D1-2002-07E7-FE8A-4C671367BE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217" y="139623"/>
            <a:ext cx="422634" cy="38121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5F4F48E-2D94-5950-41A0-9DFD103A7819}"/>
              </a:ext>
            </a:extLst>
          </p:cNvPr>
          <p:cNvSpPr txBox="1"/>
          <p:nvPr/>
        </p:nvSpPr>
        <p:spPr>
          <a:xfrm>
            <a:off x="307825" y="122482"/>
            <a:ext cx="647851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100" b="1" dirty="0">
                <a:solidFill>
                  <a:schemeClr val="bg1"/>
                </a:solidFill>
                <a:sym typeface="Raleway Medium"/>
              </a:rPr>
              <a:t>Целевая аудитория (описание клиентов)</a:t>
            </a:r>
            <a:endParaRPr lang="ru-RU" sz="2100" b="1" dirty="0">
              <a:solidFill>
                <a:schemeClr val="bg1"/>
              </a:solidFill>
              <a:sym typeface="Calibri"/>
            </a:endParaRPr>
          </a:p>
        </p:txBody>
      </p:sp>
      <p:pic>
        <p:nvPicPr>
          <p:cNvPr id="20" name="Рисунок 19" descr="Изображение выглядит как текст, Шрифт, Графика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26AB0980-9A55-2BCA-2BBF-AB44E0B0C7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112" y="96696"/>
            <a:ext cx="582898" cy="46707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FE87900-EE93-41C4-BC89-563E7D923E68}"/>
              </a:ext>
            </a:extLst>
          </p:cNvPr>
          <p:cNvSpPr/>
          <p:nvPr/>
        </p:nvSpPr>
        <p:spPr>
          <a:xfrm>
            <a:off x="683779" y="1875750"/>
            <a:ext cx="7776442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" sz="2800" b="1" dirty="0">
                <a:solidFill>
                  <a:schemeClr val="bg1"/>
                </a:solidFill>
                <a:highlight>
                  <a:srgbClr val="8D00FE"/>
                </a:highlight>
                <a:latin typeface="Calibri"/>
                <a:cs typeface="Calibri"/>
              </a:rPr>
              <a:t>Целевая аудитория</a:t>
            </a:r>
            <a:r>
              <a:rPr lang="ru-RU" sz="2800" b="1" dirty="0">
                <a:solidFill>
                  <a:schemeClr val="bg1"/>
                </a:solidFill>
                <a:highlight>
                  <a:srgbClr val="8D00FE"/>
                </a:highlight>
                <a:latin typeface="Calibri"/>
                <a:cs typeface="Calibri"/>
              </a:rPr>
              <a:t>:</a:t>
            </a:r>
            <a:r>
              <a:rPr lang="ru-RU" sz="2800" b="1" dirty="0">
                <a:solidFill>
                  <a:schemeClr val="bg1"/>
                </a:solidFill>
                <a:latin typeface="Calibri"/>
                <a:cs typeface="Calibri"/>
              </a:rPr>
              <a:t>  </a:t>
            </a:r>
            <a:r>
              <a:rPr lang="ru-RU" sz="2000" b="1" i="1" u="sng" dirty="0">
                <a:solidFill>
                  <a:srgbClr val="8D00FE"/>
                </a:solidFill>
                <a:latin typeface="Calibri"/>
                <a:cs typeface="Calibri"/>
              </a:rPr>
              <a:t>физические и юридические лица.</a:t>
            </a:r>
          </a:p>
          <a:p>
            <a:pPr lvl="0"/>
            <a:endParaRPr lang="ru-RU" sz="1600" b="1" dirty="0">
              <a:solidFill>
                <a:srgbClr val="0543E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just"/>
            <a:r>
              <a:rPr lang="ru-RU" sz="1600" b="1" i="1" dirty="0">
                <a:solidFill>
                  <a:srgbClr val="8D00F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Малый бизнес, заинтересованный в списании налогов в благотворительных целях, а также люди неравнодушные к судьбе лиц с </a:t>
            </a:r>
            <a:r>
              <a:rPr lang="ru-RU" sz="1600" b="1" i="1" dirty="0" err="1">
                <a:solidFill>
                  <a:srgbClr val="8D00F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овз</a:t>
            </a:r>
            <a:r>
              <a:rPr lang="ru-RU" sz="1600" b="1" i="1" dirty="0">
                <a:solidFill>
                  <a:srgbClr val="8D00F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 социально ответственные граждане, которые хотят получить уникальные продукты.</a:t>
            </a:r>
          </a:p>
        </p:txBody>
      </p:sp>
    </p:spTree>
    <p:extLst>
      <p:ext uri="{BB962C8B-B14F-4D97-AF65-F5344CB8AC3E}">
        <p14:creationId xmlns:p14="http://schemas.microsoft.com/office/powerpoint/2010/main" val="19545475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82CC6B9C-232B-E1C9-534B-79F46606B20E}"/>
              </a:ext>
            </a:extLst>
          </p:cNvPr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</p:grpSpPr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DA9D4963-DED8-B33E-05B9-6DE4E480F3EC}"/>
                </a:ext>
              </a:extLst>
            </p:cNvPr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E4F4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649EF6D-F87A-BC3A-AA3D-FCF29336C9A7}"/>
                </a:ext>
              </a:extLst>
            </p:cNvPr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solidFill>
              <a:srgbClr val="8D00FE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6DB9D94-A572-42B1-643E-177237281E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0103" y="103783"/>
            <a:ext cx="679877" cy="452897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7BF5D1D1-2002-07E7-FE8A-4C671367BE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217" y="139623"/>
            <a:ext cx="422634" cy="38121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5F4F48E-2D94-5950-41A0-9DFD103A7819}"/>
              </a:ext>
            </a:extLst>
          </p:cNvPr>
          <p:cNvSpPr txBox="1"/>
          <p:nvPr/>
        </p:nvSpPr>
        <p:spPr>
          <a:xfrm>
            <a:off x="307825" y="122482"/>
            <a:ext cx="647851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100" b="1" dirty="0">
                <a:solidFill>
                  <a:schemeClr val="bg1"/>
                </a:solidFill>
                <a:sym typeface="Raleway Medium"/>
              </a:rPr>
              <a:t>Целевая аудитория (описание клиентов)</a:t>
            </a:r>
            <a:endParaRPr lang="ru-RU" sz="2100" b="1" dirty="0">
              <a:solidFill>
                <a:schemeClr val="bg1"/>
              </a:solidFill>
              <a:sym typeface="Calibri"/>
            </a:endParaRPr>
          </a:p>
        </p:txBody>
      </p:sp>
      <p:pic>
        <p:nvPicPr>
          <p:cNvPr id="20" name="Рисунок 19" descr="Изображение выглядит как текст, Шрифт, Графика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26AB0980-9A55-2BCA-2BBF-AB44E0B0C7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112" y="96696"/>
            <a:ext cx="582898" cy="46707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FE87900-EE93-41C4-BC89-563E7D923E68}"/>
              </a:ext>
            </a:extLst>
          </p:cNvPr>
          <p:cNvSpPr/>
          <p:nvPr/>
        </p:nvSpPr>
        <p:spPr>
          <a:xfrm>
            <a:off x="307824" y="889306"/>
            <a:ext cx="8625587" cy="400109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lvl="0"/>
            <a:r>
              <a:rPr lang="ru-RU" sz="1800" b="1" dirty="0">
                <a:solidFill>
                  <a:schemeClr val="bg1"/>
                </a:solidFill>
                <a:highlight>
                  <a:srgbClr val="8D00FE"/>
                </a:highlight>
                <a:latin typeface="Calibri"/>
                <a:cs typeface="Calibri"/>
              </a:rPr>
              <a:t>Физические лица:</a:t>
            </a:r>
            <a:endParaRPr lang="ru-RU" b="1" dirty="0">
              <a:solidFill>
                <a:schemeClr val="bg1"/>
              </a:solidFill>
              <a:highlight>
                <a:srgbClr val="8D00FE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just"/>
            <a:r>
              <a:rPr lang="ru-RU" b="1" dirty="0">
                <a:solidFill>
                  <a:srgbClr val="8D00F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Семьи и опекуны: Близкие, которые поддерживают и вдохновляют людей с ОВЗ. Они ищут возможности для их адаптации и самовыражения через креативные проекты, а также возможности для социальной активности.</a:t>
            </a:r>
          </a:p>
          <a:p>
            <a:pPr lvl="0" algn="just"/>
            <a:endParaRPr lang="ru-RU" b="1" dirty="0">
              <a:solidFill>
                <a:srgbClr val="8D00F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just"/>
            <a:r>
              <a:rPr lang="ru-RU" b="1" dirty="0">
                <a:solidFill>
                  <a:srgbClr val="8D00F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Социальные активисты и волонтеры: Люди, заинтересованные в поддержке инвалидов и желающие участвовать в проектах, которые направлены на их развитие. Они могут участвовать в организации мастер-классов или обучающих программ.</a:t>
            </a:r>
          </a:p>
          <a:p>
            <a:pPr lvl="0" algn="just"/>
            <a:endParaRPr lang="ru-RU" b="1" dirty="0">
              <a:solidFill>
                <a:srgbClr val="8D00F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just"/>
            <a:r>
              <a:rPr lang="ru-RU" b="1" dirty="0">
                <a:solidFill>
                  <a:srgbClr val="8D00F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Покупатели: Люди, которые заинтересованы в уникальных, товарах, созданных с душой и заботой. Они ценят качество и оригинальность, и поддерживают социальные инициативы.</a:t>
            </a:r>
          </a:p>
          <a:p>
            <a:pPr algn="just"/>
            <a:r>
              <a:rPr lang="ru-RU" b="1" dirty="0">
                <a:solidFill>
                  <a:srgbClr val="8D00FE"/>
                </a:solidFill>
                <a:latin typeface="Calibri"/>
                <a:cs typeface="Calibri"/>
              </a:rPr>
              <a:t>Желание приобрести изделие в нашей мастерской может возникнуть:</a:t>
            </a:r>
          </a:p>
          <a:p>
            <a:pPr algn="just"/>
            <a:endParaRPr lang="ru-RU" b="1" dirty="0">
              <a:solidFill>
                <a:srgbClr val="8D00FE"/>
              </a:solidFill>
              <a:latin typeface="Calibri"/>
              <a:cs typeface="Calibri"/>
            </a:endParaRPr>
          </a:p>
          <a:p>
            <a:pPr marL="285750" indent="-285750" algn="just">
              <a:buClr>
                <a:srgbClr val="CC00CC"/>
              </a:buClr>
              <a:buSzPct val="170000"/>
              <a:buFont typeface="Wingdings" panose="05000000000000000000" pitchFamily="2" charset="2"/>
              <a:buChar char="ü"/>
            </a:pPr>
            <a:r>
              <a:rPr lang="ru-RU" b="1" i="1" dirty="0">
                <a:solidFill>
                  <a:srgbClr val="CC00CC"/>
                </a:solidFill>
                <a:latin typeface="Calibri"/>
                <a:cs typeface="Calibri"/>
              </a:rPr>
              <a:t>После просмотра остро социального ролика/рекламы в интернете или по ТВ</a:t>
            </a:r>
          </a:p>
          <a:p>
            <a:pPr marL="285750" indent="-285750" algn="just">
              <a:buClr>
                <a:srgbClr val="CC00CC"/>
              </a:buClr>
              <a:buSzPct val="170000"/>
              <a:buFont typeface="Wingdings" panose="05000000000000000000" pitchFamily="2" charset="2"/>
              <a:buChar char="ü"/>
            </a:pPr>
            <a:r>
              <a:rPr lang="ru-RU" b="1" i="1" dirty="0">
                <a:solidFill>
                  <a:srgbClr val="CC00CC"/>
                </a:solidFill>
                <a:latin typeface="Calibri"/>
                <a:cs typeface="Calibri"/>
              </a:rPr>
              <a:t>В результате непосредственного взаимодействия с людьми с ОВЗ</a:t>
            </a:r>
          </a:p>
          <a:p>
            <a:pPr marL="285750" indent="-285750" algn="just">
              <a:buClr>
                <a:srgbClr val="CC00CC"/>
              </a:buClr>
              <a:buSzPct val="170000"/>
              <a:buFont typeface="Wingdings" panose="05000000000000000000" pitchFamily="2" charset="2"/>
              <a:buChar char="ü"/>
            </a:pPr>
            <a:r>
              <a:rPr lang="ru-RU" b="1" i="1" dirty="0">
                <a:solidFill>
                  <a:srgbClr val="CC00CC"/>
                </a:solidFill>
                <a:latin typeface="Calibri"/>
                <a:cs typeface="Calibri"/>
              </a:rPr>
              <a:t>Когда человек шел по улице хотел подать милостыню бездомному, но побоялся обмана</a:t>
            </a:r>
          </a:p>
          <a:p>
            <a:pPr marL="285750" indent="-285750" algn="just">
              <a:buClr>
                <a:srgbClr val="CC00CC"/>
              </a:buClr>
              <a:buSzPct val="170000"/>
              <a:buFont typeface="Wingdings" panose="05000000000000000000" pitchFamily="2" charset="2"/>
              <a:buChar char="ü"/>
            </a:pPr>
            <a:r>
              <a:rPr lang="ru-RU" b="1" i="1" dirty="0">
                <a:solidFill>
                  <a:srgbClr val="CC00CC"/>
                </a:solidFill>
                <a:latin typeface="Calibri"/>
                <a:cs typeface="Calibri"/>
              </a:rPr>
              <a:t>При желании сделать подарок со смыслом, который запомнится и сможет впечатлить получателя</a:t>
            </a:r>
          </a:p>
          <a:p>
            <a:pPr marL="171450" indent="-171450">
              <a:buChar char="•"/>
            </a:pPr>
            <a:endParaRPr lang="ru-RU" sz="1200" b="1" dirty="0">
              <a:solidFill>
                <a:srgbClr val="0543E8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776168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82CC6B9C-232B-E1C9-534B-79F46606B20E}"/>
              </a:ext>
            </a:extLst>
          </p:cNvPr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</p:grpSpPr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DA9D4963-DED8-B33E-05B9-6DE4E480F3EC}"/>
                </a:ext>
              </a:extLst>
            </p:cNvPr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E4F4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649EF6D-F87A-BC3A-AA3D-FCF29336C9A7}"/>
                </a:ext>
              </a:extLst>
            </p:cNvPr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solidFill>
              <a:srgbClr val="8D00FE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6DB9D94-A572-42B1-643E-177237281E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0103" y="103783"/>
            <a:ext cx="679877" cy="452897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7BF5D1D1-2002-07E7-FE8A-4C671367BE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217" y="139623"/>
            <a:ext cx="422634" cy="38121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5F4F48E-2D94-5950-41A0-9DFD103A7819}"/>
              </a:ext>
            </a:extLst>
          </p:cNvPr>
          <p:cNvSpPr txBox="1"/>
          <p:nvPr/>
        </p:nvSpPr>
        <p:spPr>
          <a:xfrm>
            <a:off x="307825" y="122482"/>
            <a:ext cx="647851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100" b="1" dirty="0">
                <a:solidFill>
                  <a:schemeClr val="bg1"/>
                </a:solidFill>
                <a:sym typeface="Raleway Medium"/>
              </a:rPr>
              <a:t>Целевая аудитория (описание клиентов)</a:t>
            </a:r>
            <a:endParaRPr lang="ru-RU" sz="2100" b="1" dirty="0">
              <a:solidFill>
                <a:schemeClr val="bg1"/>
              </a:solidFill>
              <a:sym typeface="Calibri"/>
            </a:endParaRPr>
          </a:p>
        </p:txBody>
      </p:sp>
      <p:pic>
        <p:nvPicPr>
          <p:cNvPr id="20" name="Рисунок 19" descr="Изображение выглядит как текст, Шрифт, Графика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26AB0980-9A55-2BCA-2BBF-AB44E0B0C7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112" y="96696"/>
            <a:ext cx="582898" cy="46707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FE87900-EE93-41C4-BC89-563E7D923E68}"/>
              </a:ext>
            </a:extLst>
          </p:cNvPr>
          <p:cNvSpPr/>
          <p:nvPr/>
        </p:nvSpPr>
        <p:spPr>
          <a:xfrm>
            <a:off x="307824" y="767386"/>
            <a:ext cx="8466185" cy="52322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lvl="0"/>
            <a:r>
              <a:rPr lang="ru-RU" sz="1600" b="1" dirty="0">
                <a:solidFill>
                  <a:schemeClr val="bg1"/>
                </a:solidFill>
                <a:highlight>
                  <a:srgbClr val="8D00FE"/>
                </a:highlight>
                <a:latin typeface="Calibri"/>
                <a:cs typeface="Calibri"/>
              </a:rPr>
              <a:t>Юридические лица:</a:t>
            </a:r>
            <a:endParaRPr lang="ru-RU" sz="1200" b="1" dirty="0">
              <a:solidFill>
                <a:schemeClr val="bg1"/>
              </a:solidFill>
              <a:highlight>
                <a:srgbClr val="8D00FE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/>
            <a:endParaRPr lang="ru-RU" sz="1200" b="1" dirty="0">
              <a:solidFill>
                <a:srgbClr val="0543E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EDC9F77-0197-E28C-74BB-D444FD4CCF47}"/>
              </a:ext>
            </a:extLst>
          </p:cNvPr>
          <p:cNvSpPr txBox="1"/>
          <p:nvPr/>
        </p:nvSpPr>
        <p:spPr>
          <a:xfrm>
            <a:off x="304027" y="1165110"/>
            <a:ext cx="8149893" cy="370870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1300" b="1" dirty="0">
                <a:solidFill>
                  <a:srgbClr val="472773"/>
                </a:solidFill>
                <a:latin typeface="Calibri"/>
                <a:cs typeface="Times New Roman"/>
              </a:rPr>
              <a:t>1 Сфера деятельности организации:</a:t>
            </a:r>
            <a:r>
              <a:rPr lang="ru-RU" sz="1300" dirty="0">
                <a:solidFill>
                  <a:srgbClr val="472773"/>
                </a:solidFill>
                <a:latin typeface="Calibri"/>
                <a:cs typeface="Times New Roman"/>
              </a:rPr>
              <a:t> коммерческие организации из финансовой отрасли, торговли, рекламно-информационных услуг, маркетинга.</a:t>
            </a:r>
          </a:p>
          <a:p>
            <a:r>
              <a:rPr lang="ru-RU" sz="1300" b="1" dirty="0">
                <a:solidFill>
                  <a:srgbClr val="472773"/>
                </a:solidFill>
                <a:latin typeface="Calibri"/>
                <a:cs typeface="Times New Roman"/>
              </a:rPr>
              <a:t>2 География: </a:t>
            </a:r>
            <a:r>
              <a:rPr lang="ru-RU" sz="1300" dirty="0">
                <a:solidFill>
                  <a:srgbClr val="472773"/>
                </a:solidFill>
                <a:latin typeface="Calibri"/>
                <a:cs typeface="Times New Roman"/>
              </a:rPr>
              <a:t>г. </a:t>
            </a:r>
            <a:r>
              <a:rPr lang="ru-RU" sz="1300" dirty="0" err="1">
                <a:solidFill>
                  <a:srgbClr val="472773"/>
                </a:solidFill>
                <a:latin typeface="Calibri"/>
                <a:cs typeface="Times New Roman"/>
              </a:rPr>
              <a:t>Ростов</a:t>
            </a:r>
            <a:r>
              <a:rPr lang="ru-RU" sz="1300" dirty="0">
                <a:solidFill>
                  <a:srgbClr val="472773"/>
                </a:solidFill>
                <a:latin typeface="Calibri"/>
                <a:cs typeface="Times New Roman"/>
              </a:rPr>
              <a:t>-на-Дону/ Ростовская область  </a:t>
            </a:r>
          </a:p>
          <a:p>
            <a:r>
              <a:rPr lang="ru-RU" sz="1300" b="1" dirty="0">
                <a:solidFill>
                  <a:srgbClr val="472773"/>
                </a:solidFill>
                <a:latin typeface="Calibri"/>
                <a:cs typeface="Times New Roman"/>
              </a:rPr>
              <a:t>3 Масштаб компании</a:t>
            </a:r>
            <a:r>
              <a:rPr lang="ru-RU" sz="1300" dirty="0">
                <a:solidFill>
                  <a:srgbClr val="472773"/>
                </a:solidFill>
                <a:latin typeface="Calibri"/>
                <a:cs typeface="Times New Roman"/>
              </a:rPr>
              <a:t>: от малых и средних предприятий (МСП), до крупных всероссийских организаций, чьи отделения также расположены в Ростовской области. </a:t>
            </a:r>
          </a:p>
          <a:p>
            <a:r>
              <a:rPr lang="ru-RU" sz="1300" b="1" dirty="0">
                <a:solidFill>
                  <a:srgbClr val="472773"/>
                </a:solidFill>
                <a:latin typeface="Calibri"/>
                <a:cs typeface="Times New Roman"/>
              </a:rPr>
              <a:t>4 Основные потребители услуг/товаров организации:</a:t>
            </a:r>
            <a:r>
              <a:rPr lang="ru-RU" sz="1300" dirty="0">
                <a:solidFill>
                  <a:srgbClr val="472773"/>
                </a:solidFill>
                <a:latin typeface="Calibri"/>
                <a:cs typeface="Times New Roman"/>
              </a:rPr>
              <a:t> люди в возрасте от 18–45 лет, пол не имеет значения.</a:t>
            </a:r>
          </a:p>
          <a:p>
            <a:r>
              <a:rPr lang="ru-RU" sz="1300" b="1" dirty="0">
                <a:solidFill>
                  <a:srgbClr val="472773"/>
                </a:solidFill>
                <a:latin typeface="Calibri"/>
                <a:cs typeface="Times New Roman"/>
              </a:rPr>
              <a:t>5 Ценности, которых придерживается организация:</a:t>
            </a:r>
            <a:r>
              <a:rPr lang="ru-RU" sz="1300" dirty="0">
                <a:solidFill>
                  <a:srgbClr val="472773"/>
                </a:solidFill>
                <a:latin typeface="Calibri"/>
                <a:cs typeface="Times New Roman"/>
              </a:rPr>
              <a:t> экологичность, социальная ответственность, открытость, инновации, лояльность, клиентоориентированность. </a:t>
            </a:r>
          </a:p>
          <a:p>
            <a:r>
              <a:rPr lang="ru-RU" sz="1300" b="1" dirty="0">
                <a:solidFill>
                  <a:srgbClr val="472773"/>
                </a:solidFill>
                <a:latin typeface="Calibri"/>
                <a:cs typeface="Times New Roman"/>
              </a:rPr>
              <a:t>6 Репутация организации на рынке: </a:t>
            </a:r>
            <a:r>
              <a:rPr lang="ru-RU" sz="1300" dirty="0">
                <a:solidFill>
                  <a:srgbClr val="472773"/>
                </a:solidFill>
                <a:latin typeface="Calibri"/>
                <a:cs typeface="Times New Roman"/>
              </a:rPr>
              <a:t>высокая узнаваемость, сформированный значительный уровень доверия.</a:t>
            </a:r>
          </a:p>
          <a:p>
            <a:r>
              <a:rPr lang="ru-RU" sz="1300" b="1" dirty="0">
                <a:solidFill>
                  <a:srgbClr val="472773"/>
                </a:solidFill>
                <a:latin typeface="Calibri"/>
                <a:cs typeface="Times New Roman"/>
              </a:rPr>
              <a:t>7 Участие в благотворительности:</a:t>
            </a:r>
            <a:r>
              <a:rPr lang="ru-RU" sz="1300" dirty="0">
                <a:solidFill>
                  <a:srgbClr val="472773"/>
                </a:solidFill>
                <a:latin typeface="Calibri"/>
                <a:cs typeface="Times New Roman"/>
              </a:rPr>
              <a:t> регулярные отчисления в благотворительные фонды, а также сотрудничество с ними.</a:t>
            </a:r>
          </a:p>
          <a:p>
            <a:r>
              <a:rPr lang="ru-RU" sz="1300" b="1" dirty="0">
                <a:solidFill>
                  <a:srgbClr val="472773"/>
                </a:solidFill>
                <a:latin typeface="Calibri"/>
                <a:cs typeface="Times New Roman"/>
              </a:rPr>
              <a:t>8 Объем благотворительных выплат</a:t>
            </a:r>
            <a:r>
              <a:rPr lang="ru-RU" sz="1300" dirty="0">
                <a:solidFill>
                  <a:srgbClr val="472773"/>
                </a:solidFill>
                <a:latin typeface="Calibri"/>
                <a:cs typeface="Times New Roman"/>
              </a:rPr>
              <a:t>: в среднем не более 20 % от выручки </a:t>
            </a:r>
          </a:p>
          <a:p>
            <a:r>
              <a:rPr lang="ru-RU" sz="1300" b="1" dirty="0">
                <a:solidFill>
                  <a:srgbClr val="472773"/>
                </a:solidFill>
                <a:latin typeface="Calibri"/>
                <a:cs typeface="Times New Roman"/>
              </a:rPr>
              <a:t>9 Мотивация приобретения нашей продукции/сотрудничество с нашей организацией: </a:t>
            </a:r>
            <a:r>
              <a:rPr lang="ru-RU" sz="1300" dirty="0">
                <a:solidFill>
                  <a:srgbClr val="472773"/>
                </a:solidFill>
                <a:latin typeface="Calibri"/>
                <a:cs typeface="Times New Roman"/>
              </a:rPr>
              <a:t>укрепление имиджа и повышение  доверия со стороны клиентов, возможность выделяться на фоне конкурентов за счет приобретения эксклюзивных товаров, реализация новых совместных рекламных кампаний, привлечение новой аудитории, приобретение товаров в качестве </a:t>
            </a:r>
            <a:r>
              <a:rPr lang="ru-RU" sz="1300">
                <a:solidFill>
                  <a:srgbClr val="472773"/>
                </a:solidFill>
                <a:latin typeface="Calibri"/>
                <a:cs typeface="Times New Roman"/>
              </a:rPr>
              <a:t>корпоративных подарков, </a:t>
            </a:r>
            <a:r>
              <a:rPr lang="ru-RU" sz="1300" dirty="0">
                <a:solidFill>
                  <a:srgbClr val="472773"/>
                </a:solidFill>
                <a:latin typeface="Calibri"/>
                <a:cs typeface="Times New Roman"/>
              </a:rPr>
              <a:t>поддержка локального производства, установление долгосрочных партнерских отношений, возможность кастомизации приобретаемого продукта.</a:t>
            </a: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279429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CD50661B-BAFA-65DF-1A95-161CEF2AF587}"/>
              </a:ext>
            </a:extLst>
          </p:cNvPr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</p:grpSpPr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7AC42508-E240-F936-8149-FF6DA1DB28CE}"/>
                </a:ext>
              </a:extLst>
            </p:cNvPr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E4F4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7618A7F9-A0E4-9DD2-7921-A958C5D07106}"/>
                </a:ext>
              </a:extLst>
            </p:cNvPr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solidFill>
              <a:srgbClr val="8D00FE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6DB9D94-A572-42B1-643E-177237281E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0103" y="103783"/>
            <a:ext cx="679877" cy="452897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7BF5D1D1-2002-07E7-FE8A-4C671367BE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217" y="139623"/>
            <a:ext cx="422634" cy="38121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5F4F48E-2D94-5950-41A0-9DFD103A7819}"/>
              </a:ext>
            </a:extLst>
          </p:cNvPr>
          <p:cNvSpPr txBox="1"/>
          <p:nvPr/>
        </p:nvSpPr>
        <p:spPr>
          <a:xfrm>
            <a:off x="307826" y="122482"/>
            <a:ext cx="5860858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100" b="1" dirty="0">
                <a:solidFill>
                  <a:schemeClr val="bg1"/>
                </a:solidFill>
                <a:sym typeface="Raleway Medium"/>
              </a:rPr>
              <a:t>Рынок</a:t>
            </a:r>
            <a:endParaRPr lang="ru-RU" sz="2100" b="1" dirty="0">
              <a:solidFill>
                <a:schemeClr val="bg1"/>
              </a:solidFill>
              <a:sym typeface="PT Sans"/>
            </a:endParaRPr>
          </a:p>
        </p:txBody>
      </p:sp>
      <p:pic>
        <p:nvPicPr>
          <p:cNvPr id="20" name="Рисунок 19" descr="Изображение выглядит как текст, Шрифт, Графика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26AB0980-9A55-2BCA-2BBF-AB44E0B0C7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112" y="96696"/>
            <a:ext cx="582898" cy="467070"/>
          </a:xfrm>
          <a:prstGeom prst="rect">
            <a:avLst/>
          </a:prstGeom>
        </p:spPr>
      </p:pic>
      <p:sp>
        <p:nvSpPr>
          <p:cNvPr id="7" name="Google Shape;97;p8">
            <a:extLst>
              <a:ext uri="{FF2B5EF4-FFF2-40B4-BE49-F238E27FC236}">
                <a16:creationId xmlns:a16="http://schemas.microsoft.com/office/drawing/2014/main" id="{F29FE970-EFAE-39AC-09B4-A923F382E82C}"/>
              </a:ext>
            </a:extLst>
          </p:cNvPr>
          <p:cNvSpPr/>
          <p:nvPr/>
        </p:nvSpPr>
        <p:spPr>
          <a:xfrm>
            <a:off x="310198" y="1139508"/>
            <a:ext cx="8843929" cy="3481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lnSpc>
                <a:spcPct val="115000"/>
              </a:lnSpc>
              <a:buClr>
                <a:srgbClr val="6000C5"/>
              </a:buClr>
              <a:buSzPts val="1200"/>
            </a:pPr>
            <a:r>
              <a:rPr lang="ru" b="1" dirty="0">
                <a:solidFill>
                  <a:srgbClr val="F43162"/>
                </a:solidFill>
                <a:latin typeface="Calibri"/>
                <a:cs typeface="Calibri"/>
                <a:sym typeface="Raleway Medium"/>
              </a:rPr>
              <a:t>Описание рынка</a:t>
            </a:r>
            <a:r>
              <a:rPr lang="ru" dirty="0">
                <a:solidFill>
                  <a:srgbClr val="F43162"/>
                </a:solidFill>
                <a:latin typeface="Calibri"/>
                <a:cs typeface="Calibri"/>
                <a:sym typeface="Raleway Medium"/>
              </a:rPr>
              <a:t>: На данный момент мастерская "Лаванда" нацелена на два основных рынка по продаже эксклюзивных товаров с социальной миссией: B2B и B2C. Приоритетным остается рынок B2B.</a:t>
            </a:r>
            <a:endParaRPr lang="ru" dirty="0">
              <a:solidFill>
                <a:srgbClr val="F43162"/>
              </a:solidFill>
              <a:latin typeface="Calibri"/>
              <a:cs typeface="Calibri"/>
            </a:endParaRPr>
          </a:p>
          <a:p>
            <a:pPr>
              <a:lnSpc>
                <a:spcPct val="114999"/>
              </a:lnSpc>
              <a:buSzPts val="1200"/>
            </a:pPr>
            <a:r>
              <a:rPr lang="ru" dirty="0">
                <a:solidFill>
                  <a:srgbClr val="F43162"/>
                </a:solidFill>
                <a:latin typeface="Calibri"/>
                <a:cs typeface="Calibri"/>
                <a:sym typeface="Raleway Medium"/>
              </a:rPr>
              <a:t> География рынков - г. </a:t>
            </a:r>
            <a:r>
              <a:rPr lang="ru" err="1">
                <a:solidFill>
                  <a:srgbClr val="F43162"/>
                </a:solidFill>
                <a:latin typeface="Calibri"/>
                <a:cs typeface="Calibri"/>
                <a:sym typeface="Raleway Medium"/>
              </a:rPr>
              <a:t>Ростов</a:t>
            </a:r>
            <a:r>
              <a:rPr lang="ru" dirty="0">
                <a:solidFill>
                  <a:srgbClr val="F43162"/>
                </a:solidFill>
                <a:latin typeface="Calibri"/>
                <a:cs typeface="Calibri"/>
                <a:sym typeface="Raleway Medium"/>
              </a:rPr>
              <a:t>-на-Дону/ Ростовская область</a:t>
            </a:r>
            <a:endParaRPr lang="ru" dirty="0">
              <a:solidFill>
                <a:srgbClr val="F43162"/>
              </a:solidFill>
              <a:latin typeface="Calibri"/>
              <a:cs typeface="Calibri"/>
            </a:endParaRPr>
          </a:p>
          <a:p>
            <a:pPr>
              <a:lnSpc>
                <a:spcPct val="114999"/>
              </a:lnSpc>
              <a:buSzPts val="1200"/>
            </a:pPr>
            <a:endParaRPr lang="ru" dirty="0">
              <a:solidFill>
                <a:srgbClr val="F43162"/>
              </a:solidFill>
              <a:latin typeface="Calibri"/>
              <a:cs typeface="Calibri"/>
            </a:endParaRPr>
          </a:p>
          <a:p>
            <a:pPr>
              <a:lnSpc>
                <a:spcPct val="114999"/>
              </a:lnSpc>
            </a:pPr>
            <a:r>
              <a:rPr lang="ru" b="1" dirty="0">
                <a:solidFill>
                  <a:srgbClr val="7E36B4"/>
                </a:solidFill>
                <a:latin typeface="Calibri"/>
                <a:cs typeface="Calibri"/>
              </a:rPr>
              <a:t>Динамика рынка:</a:t>
            </a:r>
            <a:r>
              <a:rPr lang="ru" dirty="0">
                <a:solidFill>
                  <a:srgbClr val="7E36B4"/>
                </a:solidFill>
                <a:latin typeface="Calibri"/>
                <a:cs typeface="Calibri"/>
              </a:rPr>
              <a:t> В настоящее время по Ростовской области незначительно количество проектов, подобных мастерской "Лаванда", однако, ввиду увеличения числа регистрируемых НКО, не исключен и возможный рост конкуренции на рынке.</a:t>
            </a:r>
          </a:p>
          <a:p>
            <a:pPr>
              <a:lnSpc>
                <a:spcPct val="114999"/>
              </a:lnSpc>
            </a:pPr>
            <a:r>
              <a:rPr lang="ru" b="1" dirty="0">
                <a:solidFill>
                  <a:srgbClr val="7E36B4"/>
                </a:solidFill>
                <a:latin typeface="Calibri"/>
                <a:cs typeface="Calibri"/>
              </a:rPr>
              <a:t>Сезонность рынка</a:t>
            </a:r>
            <a:r>
              <a:rPr lang="ru" dirty="0">
                <a:solidFill>
                  <a:srgbClr val="7E36B4"/>
                </a:solidFill>
                <a:latin typeface="Calibri"/>
                <a:cs typeface="Calibri"/>
              </a:rPr>
              <a:t> проявляется в росте спроса на продукцию со стороны как физ., так и юр. Лиц в период праздников (1 сентября, 8 марта, Новый Год, Масленица, Рождество и </a:t>
            </a:r>
            <a:r>
              <a:rPr lang="ru" dirty="0" err="1">
                <a:solidFill>
                  <a:srgbClr val="7E36B4"/>
                </a:solidFill>
                <a:latin typeface="Calibri"/>
                <a:cs typeface="Calibri"/>
              </a:rPr>
              <a:t>т.д</a:t>
            </a:r>
            <a:r>
              <a:rPr lang="ru" dirty="0">
                <a:solidFill>
                  <a:srgbClr val="7E36B4"/>
                </a:solidFill>
                <a:latin typeface="Calibri"/>
                <a:cs typeface="Calibri"/>
              </a:rPr>
              <a:t>),</a:t>
            </a:r>
          </a:p>
          <a:p>
            <a:pPr>
              <a:lnSpc>
                <a:spcPct val="114999"/>
              </a:lnSpc>
              <a:buSzPts val="1200"/>
            </a:pPr>
            <a:endParaRPr lang="ru" dirty="0">
              <a:solidFill>
                <a:srgbClr val="F4316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4999"/>
              </a:lnSpc>
              <a:buSzPts val="1200"/>
            </a:pPr>
            <a:endParaRPr lang="ru" dirty="0">
              <a:solidFill>
                <a:srgbClr val="F4316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4999"/>
              </a:lnSpc>
              <a:buSzPts val="1200"/>
            </a:pPr>
            <a:endParaRPr lang="ru" dirty="0">
              <a:solidFill>
                <a:srgbClr val="F4316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4999"/>
              </a:lnSpc>
              <a:buSzPts val="1200"/>
            </a:pPr>
            <a:endParaRPr lang="ru" dirty="0">
              <a:solidFill>
                <a:srgbClr val="F4316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4999"/>
              </a:lnSpc>
              <a:buSzPts val="1200"/>
            </a:pPr>
            <a:endParaRPr lang="ru" dirty="0">
              <a:solidFill>
                <a:srgbClr val="F4316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4999"/>
              </a:lnSpc>
              <a:buSzPts val="1200"/>
            </a:pPr>
            <a:endParaRPr lang="ru" dirty="0">
              <a:solidFill>
                <a:schemeClr val="dk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26871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CD50661B-BAFA-65DF-1A95-161CEF2AF587}"/>
              </a:ext>
            </a:extLst>
          </p:cNvPr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</p:grpSpPr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7AC42508-E240-F936-8149-FF6DA1DB28CE}"/>
                </a:ext>
              </a:extLst>
            </p:cNvPr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E4F4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7618A7F9-A0E4-9DD2-7921-A958C5D07106}"/>
                </a:ext>
              </a:extLst>
            </p:cNvPr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solidFill>
              <a:srgbClr val="8D00FE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6DB9D94-A572-42B1-643E-177237281E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0103" y="103783"/>
            <a:ext cx="679877" cy="452897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7BF5D1D1-2002-07E7-FE8A-4C671367BE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217" y="139623"/>
            <a:ext cx="422634" cy="38121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5F4F48E-2D94-5950-41A0-9DFD103A7819}"/>
              </a:ext>
            </a:extLst>
          </p:cNvPr>
          <p:cNvSpPr txBox="1"/>
          <p:nvPr/>
        </p:nvSpPr>
        <p:spPr>
          <a:xfrm>
            <a:off x="307826" y="122482"/>
            <a:ext cx="5860858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100" b="1" dirty="0">
                <a:solidFill>
                  <a:schemeClr val="bg1"/>
                </a:solidFill>
                <a:sym typeface="Raleway Medium"/>
              </a:rPr>
              <a:t>Рынок</a:t>
            </a:r>
            <a:endParaRPr lang="ru-RU" sz="2100" b="1" dirty="0">
              <a:solidFill>
                <a:schemeClr val="bg1"/>
              </a:solidFill>
              <a:sym typeface="PT Sans"/>
            </a:endParaRPr>
          </a:p>
        </p:txBody>
      </p:sp>
      <p:pic>
        <p:nvPicPr>
          <p:cNvPr id="20" name="Рисунок 19" descr="Изображение выглядит как текст, Шрифт, Графика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26AB0980-9A55-2BCA-2BBF-AB44E0B0C7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112" y="96696"/>
            <a:ext cx="582898" cy="467070"/>
          </a:xfrm>
          <a:prstGeom prst="rect">
            <a:avLst/>
          </a:prstGeom>
        </p:spPr>
      </p:pic>
      <p:sp>
        <p:nvSpPr>
          <p:cNvPr id="7" name="Google Shape;97;p8">
            <a:extLst>
              <a:ext uri="{FF2B5EF4-FFF2-40B4-BE49-F238E27FC236}">
                <a16:creationId xmlns:a16="http://schemas.microsoft.com/office/drawing/2014/main" id="{F29FE970-EFAE-39AC-09B4-A923F382E82C}"/>
              </a:ext>
            </a:extLst>
          </p:cNvPr>
          <p:cNvSpPr/>
          <p:nvPr/>
        </p:nvSpPr>
        <p:spPr>
          <a:xfrm>
            <a:off x="508318" y="1512888"/>
            <a:ext cx="8645809" cy="31080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lnSpc>
                <a:spcPct val="115000"/>
              </a:lnSpc>
              <a:buClr>
                <a:srgbClr val="6000C5"/>
              </a:buClr>
              <a:buSzPts val="1200"/>
            </a:pPr>
            <a:endParaRPr lang="ru" dirty="0">
              <a:solidFill>
                <a:schemeClr val="dk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Group 28">
            <a:extLst>
              <a:ext uri="{FF2B5EF4-FFF2-40B4-BE49-F238E27FC236}">
                <a16:creationId xmlns:a16="http://schemas.microsoft.com/office/drawing/2014/main" id="{CB63B70C-8EF0-4C69-9242-BD53B207474A}"/>
              </a:ext>
            </a:extLst>
          </p:cNvPr>
          <p:cNvGrpSpPr/>
          <p:nvPr/>
        </p:nvGrpSpPr>
        <p:grpSpPr>
          <a:xfrm>
            <a:off x="1564058" y="1511877"/>
            <a:ext cx="6381644" cy="3122337"/>
            <a:chOff x="1564058" y="1511877"/>
            <a:chExt cx="9063884" cy="4562517"/>
          </a:xfrm>
        </p:grpSpPr>
        <p:grpSp>
          <p:nvGrpSpPr>
            <p:cNvPr id="3" name="Group 4">
              <a:extLst>
                <a:ext uri="{FF2B5EF4-FFF2-40B4-BE49-F238E27FC236}">
                  <a16:creationId xmlns:a16="http://schemas.microsoft.com/office/drawing/2014/main" id="{6B3EF95C-908C-46F7-B162-D03ABE426B39}"/>
                </a:ext>
              </a:extLst>
            </p:cNvPr>
            <p:cNvGrpSpPr/>
            <p:nvPr/>
          </p:nvGrpSpPr>
          <p:grpSpPr>
            <a:xfrm>
              <a:off x="1564058" y="1511877"/>
              <a:ext cx="4562517" cy="4562517"/>
              <a:chOff x="1564058" y="1511877"/>
              <a:chExt cx="4346369" cy="4346369"/>
            </a:xfrm>
          </p:grpSpPr>
          <p:sp>
            <p:nvSpPr>
              <p:cNvPr id="28" name="Oval 6">
                <a:extLst>
                  <a:ext uri="{FF2B5EF4-FFF2-40B4-BE49-F238E27FC236}">
                    <a16:creationId xmlns:a16="http://schemas.microsoft.com/office/drawing/2014/main" id="{EA6A2DE8-5CCC-4531-8372-2F674C60929F}"/>
                  </a:ext>
                </a:extLst>
              </p:cNvPr>
              <p:cNvSpPr/>
              <p:nvPr/>
            </p:nvSpPr>
            <p:spPr>
              <a:xfrm>
                <a:off x="1564058" y="1511877"/>
                <a:ext cx="4346369" cy="434636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IN"/>
              </a:p>
            </p:txBody>
          </p:sp>
          <p:sp>
            <p:nvSpPr>
              <p:cNvPr id="29" name="Oval 5">
                <a:extLst>
                  <a:ext uri="{FF2B5EF4-FFF2-40B4-BE49-F238E27FC236}">
                    <a16:creationId xmlns:a16="http://schemas.microsoft.com/office/drawing/2014/main" id="{74F265C6-776C-4E7D-AB5E-2A5EBBBC66E7}"/>
                  </a:ext>
                </a:extLst>
              </p:cNvPr>
              <p:cNvSpPr/>
              <p:nvPr/>
            </p:nvSpPr>
            <p:spPr>
              <a:xfrm>
                <a:off x="2074697" y="2533155"/>
                <a:ext cx="3325091" cy="3325091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IN"/>
              </a:p>
            </p:txBody>
          </p:sp>
          <p:sp>
            <p:nvSpPr>
              <p:cNvPr id="30" name="Oval 3">
                <a:extLst>
                  <a:ext uri="{FF2B5EF4-FFF2-40B4-BE49-F238E27FC236}">
                    <a16:creationId xmlns:a16="http://schemas.microsoft.com/office/drawing/2014/main" id="{9EDB0488-128C-4A51-A5F1-1981D96657D1}"/>
                  </a:ext>
                </a:extLst>
              </p:cNvPr>
              <p:cNvSpPr/>
              <p:nvPr/>
            </p:nvSpPr>
            <p:spPr>
              <a:xfrm>
                <a:off x="2663943" y="3711648"/>
                <a:ext cx="2146598" cy="2146598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IN"/>
              </a:p>
            </p:txBody>
          </p:sp>
        </p:grpSp>
        <p:sp>
          <p:nvSpPr>
            <p:cNvPr id="4" name="TextBox 9">
              <a:extLst>
                <a:ext uri="{FF2B5EF4-FFF2-40B4-BE49-F238E27FC236}">
                  <a16:creationId xmlns:a16="http://schemas.microsoft.com/office/drawing/2014/main" id="{2735DCF2-CD6C-4730-A6C4-D9003CE8FC89}"/>
                </a:ext>
              </a:extLst>
            </p:cNvPr>
            <p:cNvSpPr txBox="1"/>
            <p:nvPr/>
          </p:nvSpPr>
          <p:spPr>
            <a:xfrm>
              <a:off x="3257487" y="1882404"/>
              <a:ext cx="117565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eorgia" panose="02040502050405020303" pitchFamily="18" charset="0"/>
                </a:rPr>
                <a:t>TAM</a:t>
              </a:r>
              <a:endParaRPr lang="en-IN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endParaRPr>
            </a:p>
          </p:txBody>
        </p:sp>
        <p:sp>
          <p:nvSpPr>
            <p:cNvPr id="5" name="TextBox 11">
              <a:extLst>
                <a:ext uri="{FF2B5EF4-FFF2-40B4-BE49-F238E27FC236}">
                  <a16:creationId xmlns:a16="http://schemas.microsoft.com/office/drawing/2014/main" id="{160B8082-9B20-41CA-A4D0-3FBF77E098F5}"/>
                </a:ext>
              </a:extLst>
            </p:cNvPr>
            <p:cNvSpPr txBox="1"/>
            <p:nvPr/>
          </p:nvSpPr>
          <p:spPr>
            <a:xfrm>
              <a:off x="3257487" y="3070164"/>
              <a:ext cx="117565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eorgia" panose="02040502050405020303" pitchFamily="18" charset="0"/>
                </a:rPr>
                <a:t>SAM</a:t>
              </a:r>
              <a:endParaRPr lang="en-IN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endParaRPr>
            </a:p>
          </p:txBody>
        </p:sp>
        <p:sp>
          <p:nvSpPr>
            <p:cNvPr id="8" name="TextBox 12">
              <a:extLst>
                <a:ext uri="{FF2B5EF4-FFF2-40B4-BE49-F238E27FC236}">
                  <a16:creationId xmlns:a16="http://schemas.microsoft.com/office/drawing/2014/main" id="{0B1ED283-37E2-4C27-B1F6-6A2DD7D9F1A2}"/>
                </a:ext>
              </a:extLst>
            </p:cNvPr>
            <p:cNvSpPr txBox="1"/>
            <p:nvPr/>
          </p:nvSpPr>
          <p:spPr>
            <a:xfrm>
              <a:off x="3257487" y="4747664"/>
              <a:ext cx="117565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eorgia" panose="02040502050405020303" pitchFamily="18" charset="0"/>
                </a:rPr>
                <a:t>SOM</a:t>
              </a:r>
              <a:endParaRPr lang="en-IN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endParaRPr>
            </a:p>
          </p:txBody>
        </p:sp>
        <p:cxnSp>
          <p:nvCxnSpPr>
            <p:cNvPr id="9" name="Straight Connector 16">
              <a:extLst>
                <a:ext uri="{FF2B5EF4-FFF2-40B4-BE49-F238E27FC236}">
                  <a16:creationId xmlns:a16="http://schemas.microsoft.com/office/drawing/2014/main" id="{B4E35F7B-0DAF-44DB-B1CA-13E9E8EECEB7}"/>
                </a:ext>
              </a:extLst>
            </p:cNvPr>
            <p:cNvCxnSpPr>
              <a:cxnSpLocks/>
            </p:cNvCxnSpPr>
            <p:nvPr/>
          </p:nvCxnSpPr>
          <p:spPr>
            <a:xfrm>
              <a:off x="4594658" y="2114155"/>
              <a:ext cx="1915886" cy="0"/>
            </a:xfrm>
            <a:prstGeom prst="line">
              <a:avLst/>
            </a:prstGeom>
            <a:ln w="12700">
              <a:solidFill>
                <a:schemeClr val="accent3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23">
              <a:extLst>
                <a:ext uri="{FF2B5EF4-FFF2-40B4-BE49-F238E27FC236}">
                  <a16:creationId xmlns:a16="http://schemas.microsoft.com/office/drawing/2014/main" id="{CE34F0F4-A4FF-46E2-B474-6C68C896737B}"/>
                </a:ext>
              </a:extLst>
            </p:cNvPr>
            <p:cNvCxnSpPr>
              <a:cxnSpLocks/>
            </p:cNvCxnSpPr>
            <p:nvPr/>
          </p:nvCxnSpPr>
          <p:spPr>
            <a:xfrm>
              <a:off x="4594658" y="3596673"/>
              <a:ext cx="1915886" cy="0"/>
            </a:xfrm>
            <a:prstGeom prst="line">
              <a:avLst/>
            </a:prstGeom>
            <a:ln w="12700">
              <a:solidFill>
                <a:schemeClr val="accent4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27">
              <a:extLst>
                <a:ext uri="{FF2B5EF4-FFF2-40B4-BE49-F238E27FC236}">
                  <a16:creationId xmlns:a16="http://schemas.microsoft.com/office/drawing/2014/main" id="{684B739D-13CA-4539-9BA4-9B46FC4E382D}"/>
                </a:ext>
              </a:extLst>
            </p:cNvPr>
            <p:cNvCxnSpPr>
              <a:cxnSpLocks/>
            </p:cNvCxnSpPr>
            <p:nvPr/>
          </p:nvCxnSpPr>
          <p:spPr>
            <a:xfrm>
              <a:off x="4594658" y="5079192"/>
              <a:ext cx="1915886" cy="0"/>
            </a:xfrm>
            <a:prstGeom prst="line">
              <a:avLst/>
            </a:prstGeom>
            <a:ln w="12700">
              <a:solidFill>
                <a:schemeClr val="accent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" name="Group 18">
              <a:extLst>
                <a:ext uri="{FF2B5EF4-FFF2-40B4-BE49-F238E27FC236}">
                  <a16:creationId xmlns:a16="http://schemas.microsoft.com/office/drawing/2014/main" id="{A7BBCAF9-3258-4B87-B837-3645BA0705BB}"/>
                </a:ext>
              </a:extLst>
            </p:cNvPr>
            <p:cNvGrpSpPr/>
            <p:nvPr/>
          </p:nvGrpSpPr>
          <p:grpSpPr>
            <a:xfrm>
              <a:off x="6927712" y="1960267"/>
              <a:ext cx="3700230" cy="4084706"/>
              <a:chOff x="6927712" y="1960267"/>
              <a:chExt cx="3700230" cy="4084706"/>
            </a:xfrm>
          </p:grpSpPr>
          <p:sp>
            <p:nvSpPr>
              <p:cNvPr id="17" name="TextBox 14">
                <a:extLst>
                  <a:ext uri="{FF2B5EF4-FFF2-40B4-BE49-F238E27FC236}">
                    <a16:creationId xmlns:a16="http://schemas.microsoft.com/office/drawing/2014/main" id="{DBC7B2DF-0586-433E-ACFB-9A0CF8FB2A8B}"/>
                  </a:ext>
                </a:extLst>
              </p:cNvPr>
              <p:cNvSpPr txBox="1"/>
              <p:nvPr/>
            </p:nvSpPr>
            <p:spPr>
              <a:xfrm>
                <a:off x="6944420" y="2394194"/>
                <a:ext cx="3683522" cy="674608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ru-RU" sz="1200" dirty="0">
                    <a:latin typeface="Georgia Pro Light"/>
                    <a:cs typeface="Calibri"/>
                  </a:rPr>
                  <a:t>Все организации их доступных согласились сотрудничать</a:t>
                </a:r>
              </a:p>
            </p:txBody>
          </p:sp>
          <p:sp>
            <p:nvSpPr>
              <p:cNvPr id="21" name="TextBox 31">
                <a:extLst>
                  <a:ext uri="{FF2B5EF4-FFF2-40B4-BE49-F238E27FC236}">
                    <a16:creationId xmlns:a16="http://schemas.microsoft.com/office/drawing/2014/main" id="{DDA0EAFC-F675-43F3-876A-EAE0B47249FB}"/>
                  </a:ext>
                </a:extLst>
              </p:cNvPr>
              <p:cNvSpPr txBox="1"/>
              <p:nvPr/>
            </p:nvSpPr>
            <p:spPr>
              <a:xfrm>
                <a:off x="6927712" y="1960267"/>
                <a:ext cx="3694472" cy="449739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400" b="1" dirty="0">
                    <a:solidFill>
                      <a:schemeClr val="accent3"/>
                    </a:solidFill>
                    <a:latin typeface="Georgia Pro Black"/>
                  </a:rPr>
                  <a:t>90 000 000 </a:t>
                </a:r>
                <a:r>
                  <a:rPr lang="en-US" sz="1400" b="1" dirty="0" err="1">
                    <a:solidFill>
                      <a:schemeClr val="accent3"/>
                    </a:solidFill>
                    <a:latin typeface="Georgia Pro Black"/>
                  </a:rPr>
                  <a:t>руб</a:t>
                </a:r>
                <a:r>
                  <a:rPr lang="en-US" sz="1400" b="1" dirty="0">
                    <a:solidFill>
                      <a:schemeClr val="accent3"/>
                    </a:solidFill>
                    <a:latin typeface="Georgia Pro Black"/>
                  </a:rPr>
                  <a:t>.</a:t>
                </a:r>
                <a:endParaRPr lang="en-US" sz="1400" b="1" dirty="0">
                  <a:solidFill>
                    <a:schemeClr val="accent3"/>
                  </a:solidFill>
                  <a:latin typeface="Georgia Pro Black" panose="02040A02050405020203" pitchFamily="18" charset="0"/>
                </a:endParaRP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A875C66-3FF8-49D2-8326-E7AA5570AE3A}"/>
                  </a:ext>
                </a:extLst>
              </p:cNvPr>
              <p:cNvSpPr txBox="1"/>
              <p:nvPr/>
            </p:nvSpPr>
            <p:spPr>
              <a:xfrm>
                <a:off x="6933598" y="3965790"/>
                <a:ext cx="3661876" cy="944452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ru-RU" sz="1200" dirty="0">
                    <a:latin typeface="Georgia Pro Light"/>
                  </a:rPr>
                  <a:t>12% фирм из 3000 открыты для долгосрочного сотрудничества с НКО и имеют в этом опыт</a:t>
                </a:r>
                <a:endParaRPr lang="ru-RU" sz="1200" dirty="0">
                  <a:latin typeface="Georgia Pro Light" panose="02040302050405020303" pitchFamily="18" charset="0"/>
                </a:endParaRPr>
              </a:p>
            </p:txBody>
          </p:sp>
          <p:sp>
            <p:nvSpPr>
              <p:cNvPr id="24" name="TextBox 32">
                <a:extLst>
                  <a:ext uri="{FF2B5EF4-FFF2-40B4-BE49-F238E27FC236}">
                    <a16:creationId xmlns:a16="http://schemas.microsoft.com/office/drawing/2014/main" id="{43CC6E00-B4F5-4E29-B5C3-A63F1CD12B26}"/>
                  </a:ext>
                </a:extLst>
              </p:cNvPr>
              <p:cNvSpPr txBox="1"/>
              <p:nvPr/>
            </p:nvSpPr>
            <p:spPr>
              <a:xfrm>
                <a:off x="6927712" y="3442785"/>
                <a:ext cx="3694472" cy="449739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400" b="1" dirty="0">
                    <a:solidFill>
                      <a:schemeClr val="accent4"/>
                    </a:solidFill>
                    <a:latin typeface="Georgia Pro Black"/>
                  </a:rPr>
                  <a:t>10 800 000 </a:t>
                </a:r>
                <a:r>
                  <a:rPr lang="en-US" sz="1400" b="1" dirty="0" err="1">
                    <a:solidFill>
                      <a:schemeClr val="accent4"/>
                    </a:solidFill>
                    <a:latin typeface="Georgia Pro Black"/>
                  </a:rPr>
                  <a:t>руб</a:t>
                </a:r>
                <a:r>
                  <a:rPr lang="en-US" sz="1400" b="1" dirty="0">
                    <a:solidFill>
                      <a:schemeClr val="accent4"/>
                    </a:solidFill>
                    <a:latin typeface="Georgia Pro Black"/>
                  </a:rPr>
                  <a:t>.</a:t>
                </a:r>
                <a:endParaRPr lang="en-US" sz="1400" b="1" dirty="0">
                  <a:solidFill>
                    <a:schemeClr val="accent4"/>
                  </a:solidFill>
                  <a:latin typeface="Georgia Pro Black" panose="02040A02050405020203" pitchFamily="18" charset="0"/>
                </a:endParaRPr>
              </a:p>
            </p:txBody>
          </p:sp>
          <p:sp>
            <p:nvSpPr>
              <p:cNvPr id="25" name="TextBox 25">
                <a:extLst>
                  <a:ext uri="{FF2B5EF4-FFF2-40B4-BE49-F238E27FC236}">
                    <a16:creationId xmlns:a16="http://schemas.microsoft.com/office/drawing/2014/main" id="{6755AF01-D525-4A0D-9EC6-1717CA161EA5}"/>
                  </a:ext>
                </a:extLst>
              </p:cNvPr>
              <p:cNvSpPr txBox="1"/>
              <p:nvPr/>
            </p:nvSpPr>
            <p:spPr>
              <a:xfrm>
                <a:off x="6944420" y="5370365"/>
                <a:ext cx="3683522" cy="674608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ru-RU" sz="1200" dirty="0">
                    <a:latin typeface="Georgia Pro Light"/>
                  </a:rPr>
                  <a:t>Из 3000 организаций каждая 100 готова сотрудничать</a:t>
                </a:r>
              </a:p>
            </p:txBody>
          </p:sp>
          <p:sp>
            <p:nvSpPr>
              <p:cNvPr id="27" name="TextBox 33">
                <a:extLst>
                  <a:ext uri="{FF2B5EF4-FFF2-40B4-BE49-F238E27FC236}">
                    <a16:creationId xmlns:a16="http://schemas.microsoft.com/office/drawing/2014/main" id="{9AF5FA63-5885-46D9-9CF1-D170FE9D72D9}"/>
                  </a:ext>
                </a:extLst>
              </p:cNvPr>
              <p:cNvSpPr txBox="1"/>
              <p:nvPr/>
            </p:nvSpPr>
            <p:spPr>
              <a:xfrm>
                <a:off x="6927712" y="4925302"/>
                <a:ext cx="3694472" cy="449739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400" b="1" dirty="0">
                    <a:solidFill>
                      <a:schemeClr val="accent1"/>
                    </a:solidFill>
                    <a:latin typeface="Georgia Pro Black"/>
                  </a:rPr>
                  <a:t>900 000 </a:t>
                </a:r>
                <a:r>
                  <a:rPr lang="en-US" sz="1400" b="1" dirty="0" err="1">
                    <a:solidFill>
                      <a:schemeClr val="accent1"/>
                    </a:solidFill>
                    <a:latin typeface="Georgia Pro Black"/>
                  </a:rPr>
                  <a:t>руб</a:t>
                </a:r>
                <a:r>
                  <a:rPr lang="en-US" sz="1400" b="1" dirty="0">
                    <a:solidFill>
                      <a:schemeClr val="accent1"/>
                    </a:solidFill>
                    <a:latin typeface="Georgia Pro Black"/>
                  </a:rPr>
                  <a:t>.</a:t>
                </a:r>
                <a:endParaRPr lang="en-US" sz="1400" b="1" dirty="0">
                  <a:solidFill>
                    <a:schemeClr val="accent1"/>
                  </a:solidFill>
                  <a:latin typeface="Georgia Pro Black" panose="02040A02050405020203" pitchFamily="18" charset="0"/>
                </a:endParaRPr>
              </a:p>
            </p:txBody>
          </p:sp>
        </p:grp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6487D988-9F9F-EA6D-C9E1-6CF2C985EF61}"/>
              </a:ext>
            </a:extLst>
          </p:cNvPr>
          <p:cNvSpPr txBox="1"/>
          <p:nvPr/>
        </p:nvSpPr>
        <p:spPr>
          <a:xfrm>
            <a:off x="138738" y="749318"/>
            <a:ext cx="9013259" cy="9541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" b="1" dirty="0">
                <a:solidFill>
                  <a:srgbClr val="7E36B4"/>
                </a:solidFill>
                <a:latin typeface="Calibri"/>
                <a:cs typeface="Calibri"/>
              </a:rPr>
              <a:t>В Ростовской области приблизительно 3000 коммерческих организаций совершают пожертвования в фонды НКО. Средняя стоимость единицы наших изделий 1000 рублей. , как правило, компании приобретают от 30 единиц за раз.</a:t>
            </a:r>
            <a:endParaRPr lang="ru-RU" b="1" dirty="0">
              <a:solidFill>
                <a:srgbClr val="7E36B4"/>
              </a:solidFill>
              <a:latin typeface="Calibri"/>
              <a:cs typeface="Calibri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827430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>
          <a:extLst>
            <a:ext uri="{FF2B5EF4-FFF2-40B4-BE49-F238E27FC236}">
              <a16:creationId xmlns:a16="http://schemas.microsoft.com/office/drawing/2014/main" id="{1A9B7817-0F8B-404A-77D3-3275A544A8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46E3C81F-9CD8-2D39-3DD3-F4A5C613EFC7}"/>
              </a:ext>
            </a:extLst>
          </p:cNvPr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</p:grpSpPr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78141EC3-5C27-C6F8-504B-D5E5285B2EE3}"/>
                </a:ext>
              </a:extLst>
            </p:cNvPr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E4F4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81EC0726-1C73-7120-5B03-3574CAF95216}"/>
                </a:ext>
              </a:extLst>
            </p:cNvPr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solidFill>
              <a:srgbClr val="8D00FE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A51E28A-BC15-6D40-8D24-9E8CEA89E8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0103" y="103783"/>
            <a:ext cx="679877" cy="452897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D85C7588-3881-7266-3FB0-042881D4C0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217" y="139623"/>
            <a:ext cx="422634" cy="38121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C70E19D0-D41B-7032-28AD-AB904BD0C0D9}"/>
              </a:ext>
            </a:extLst>
          </p:cNvPr>
          <p:cNvSpPr txBox="1"/>
          <p:nvPr/>
        </p:nvSpPr>
        <p:spPr>
          <a:xfrm>
            <a:off x="328679" y="253122"/>
            <a:ext cx="5860858" cy="3508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80000"/>
              </a:lnSpc>
            </a:pPr>
            <a:r>
              <a:rPr lang="ru-RU" sz="2100" b="1" dirty="0">
                <a:solidFill>
                  <a:srgbClr val="FFFFFF"/>
                </a:solidFill>
                <a:sym typeface="Raleway Medium"/>
              </a:rPr>
              <a:t>Анализ конкурентов</a:t>
            </a:r>
            <a:endParaRPr lang="ru-RU" sz="2100" b="1" dirty="0">
              <a:solidFill>
                <a:schemeClr val="bg1"/>
              </a:solidFill>
              <a:sym typeface="PT Sans"/>
            </a:endParaRPr>
          </a:p>
        </p:txBody>
      </p:sp>
      <p:pic>
        <p:nvPicPr>
          <p:cNvPr id="20" name="Рисунок 19" descr="Изображение выглядит как текст, Шрифт, Графика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5D364D4D-CDA1-A8A3-79BB-67597A54E33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112" y="96696"/>
            <a:ext cx="582898" cy="467070"/>
          </a:xfrm>
          <a:prstGeom prst="rect">
            <a:avLst/>
          </a:prstGeom>
        </p:spPr>
      </p:pic>
      <p:sp>
        <p:nvSpPr>
          <p:cNvPr id="7" name="Google Shape;97;p8">
            <a:extLst>
              <a:ext uri="{FF2B5EF4-FFF2-40B4-BE49-F238E27FC236}">
                <a16:creationId xmlns:a16="http://schemas.microsoft.com/office/drawing/2014/main" id="{53459DD3-46ED-A5DB-7A91-D11AE99AB608}"/>
              </a:ext>
            </a:extLst>
          </p:cNvPr>
          <p:cNvSpPr/>
          <p:nvPr/>
        </p:nvSpPr>
        <p:spPr>
          <a:xfrm>
            <a:off x="310198" y="644208"/>
            <a:ext cx="8462929" cy="3481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lnSpc>
                <a:spcPct val="115000"/>
              </a:lnSpc>
              <a:buClr>
                <a:srgbClr val="6000C5"/>
              </a:buClr>
              <a:buSzPts val="1200"/>
            </a:pPr>
            <a:endParaRPr lang="ru" dirty="0">
              <a:solidFill>
                <a:schemeClr val="dk2"/>
              </a:solidFill>
              <a:latin typeface="Calibri"/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91F6220-CA76-B5EF-6E0A-FE47460301A9}"/>
              </a:ext>
            </a:extLst>
          </p:cNvPr>
          <p:cNvSpPr txBox="1"/>
          <p:nvPr/>
        </p:nvSpPr>
        <p:spPr>
          <a:xfrm>
            <a:off x="370873" y="787623"/>
            <a:ext cx="85259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solidFill>
                  <a:srgbClr val="8D00FE"/>
                </a:solidFill>
              </a:rPr>
              <a:t>По данным Федеральной службы государственной статистики, по состоянию на 1 января 2023 года в России насчитывается </a:t>
            </a:r>
            <a:r>
              <a:rPr lang="ru-RU" b="1" dirty="0">
                <a:solidFill>
                  <a:srgbClr val="CC00CC"/>
                </a:solidFill>
              </a:rPr>
              <a:t>около 11 млн </a:t>
            </a:r>
            <a:r>
              <a:rPr lang="ru-RU" b="1" u="sng" dirty="0">
                <a:solidFill>
                  <a:srgbClr val="CC00CC"/>
                </a:solidFill>
              </a:rPr>
              <a:t>людей с инвалидностью</a:t>
            </a:r>
            <a:r>
              <a:rPr lang="ru-RU" dirty="0">
                <a:solidFill>
                  <a:srgbClr val="8D00FE"/>
                </a:solidFill>
              </a:rPr>
              <a:t>, </a:t>
            </a:r>
            <a:r>
              <a:rPr lang="ru-RU" b="1" dirty="0">
                <a:solidFill>
                  <a:srgbClr val="CC00CC"/>
                </a:solidFill>
              </a:rPr>
              <a:t>722 тыс. из которых — </a:t>
            </a:r>
            <a:r>
              <a:rPr lang="ru-RU" b="1" u="sng" dirty="0">
                <a:solidFill>
                  <a:srgbClr val="CC00CC"/>
                </a:solidFill>
              </a:rPr>
              <a:t>дети</a:t>
            </a:r>
            <a:r>
              <a:rPr lang="ru-RU" b="1" dirty="0">
                <a:solidFill>
                  <a:srgbClr val="CC00CC"/>
                </a:solidFill>
              </a:rPr>
              <a:t>. </a:t>
            </a:r>
            <a:endParaRPr lang="ru-RU" dirty="0">
              <a:solidFill>
                <a:srgbClr val="8D00FE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2BCFE20-0DEF-6607-1C88-4DB5FED2D960}"/>
              </a:ext>
            </a:extLst>
          </p:cNvPr>
          <p:cNvSpPr txBox="1"/>
          <p:nvPr/>
        </p:nvSpPr>
        <p:spPr>
          <a:xfrm>
            <a:off x="721594" y="1406900"/>
            <a:ext cx="7700811" cy="3508653"/>
          </a:xfrm>
          <a:custGeom>
            <a:avLst/>
            <a:gdLst>
              <a:gd name="connsiteX0" fmla="*/ 0 w 7700811"/>
              <a:gd name="connsiteY0" fmla="*/ 0 h 3508653"/>
              <a:gd name="connsiteX1" fmla="*/ 410710 w 7700811"/>
              <a:gd name="connsiteY1" fmla="*/ 0 h 3508653"/>
              <a:gd name="connsiteX2" fmla="*/ 821420 w 7700811"/>
              <a:gd name="connsiteY2" fmla="*/ 0 h 3508653"/>
              <a:gd name="connsiteX3" fmla="*/ 1232130 w 7700811"/>
              <a:gd name="connsiteY3" fmla="*/ 0 h 3508653"/>
              <a:gd name="connsiteX4" fmla="*/ 1796856 w 7700811"/>
              <a:gd name="connsiteY4" fmla="*/ 0 h 3508653"/>
              <a:gd name="connsiteX5" fmla="*/ 2207566 w 7700811"/>
              <a:gd name="connsiteY5" fmla="*/ 0 h 3508653"/>
              <a:gd name="connsiteX6" fmla="*/ 2695284 w 7700811"/>
              <a:gd name="connsiteY6" fmla="*/ 0 h 3508653"/>
              <a:gd name="connsiteX7" fmla="*/ 3183002 w 7700811"/>
              <a:gd name="connsiteY7" fmla="*/ 0 h 3508653"/>
              <a:gd name="connsiteX8" fmla="*/ 3747728 w 7700811"/>
              <a:gd name="connsiteY8" fmla="*/ 0 h 3508653"/>
              <a:gd name="connsiteX9" fmla="*/ 4235446 w 7700811"/>
              <a:gd name="connsiteY9" fmla="*/ 0 h 3508653"/>
              <a:gd name="connsiteX10" fmla="*/ 4646156 w 7700811"/>
              <a:gd name="connsiteY10" fmla="*/ 0 h 3508653"/>
              <a:gd name="connsiteX11" fmla="*/ 5056866 w 7700811"/>
              <a:gd name="connsiteY11" fmla="*/ 0 h 3508653"/>
              <a:gd name="connsiteX12" fmla="*/ 5621592 w 7700811"/>
              <a:gd name="connsiteY12" fmla="*/ 0 h 3508653"/>
              <a:gd name="connsiteX13" fmla="*/ 6417343 w 7700811"/>
              <a:gd name="connsiteY13" fmla="*/ 0 h 3508653"/>
              <a:gd name="connsiteX14" fmla="*/ 6828052 w 7700811"/>
              <a:gd name="connsiteY14" fmla="*/ 0 h 3508653"/>
              <a:gd name="connsiteX15" fmla="*/ 7700811 w 7700811"/>
              <a:gd name="connsiteY15" fmla="*/ 0 h 3508653"/>
              <a:gd name="connsiteX16" fmla="*/ 7700811 w 7700811"/>
              <a:gd name="connsiteY16" fmla="*/ 584776 h 3508653"/>
              <a:gd name="connsiteX17" fmla="*/ 7700811 w 7700811"/>
              <a:gd name="connsiteY17" fmla="*/ 1064291 h 3508653"/>
              <a:gd name="connsiteX18" fmla="*/ 7700811 w 7700811"/>
              <a:gd name="connsiteY18" fmla="*/ 1719240 h 3508653"/>
              <a:gd name="connsiteX19" fmla="*/ 7700811 w 7700811"/>
              <a:gd name="connsiteY19" fmla="*/ 2339102 h 3508653"/>
              <a:gd name="connsiteX20" fmla="*/ 7700811 w 7700811"/>
              <a:gd name="connsiteY20" fmla="*/ 2958964 h 3508653"/>
              <a:gd name="connsiteX21" fmla="*/ 7700811 w 7700811"/>
              <a:gd name="connsiteY21" fmla="*/ 3508653 h 3508653"/>
              <a:gd name="connsiteX22" fmla="*/ 6982069 w 7700811"/>
              <a:gd name="connsiteY22" fmla="*/ 3508653 h 3508653"/>
              <a:gd name="connsiteX23" fmla="*/ 6340334 w 7700811"/>
              <a:gd name="connsiteY23" fmla="*/ 3508653 h 3508653"/>
              <a:gd name="connsiteX24" fmla="*/ 5544584 w 7700811"/>
              <a:gd name="connsiteY24" fmla="*/ 3508653 h 3508653"/>
              <a:gd name="connsiteX25" fmla="*/ 5056866 w 7700811"/>
              <a:gd name="connsiteY25" fmla="*/ 3508653 h 3508653"/>
              <a:gd name="connsiteX26" fmla="*/ 4646156 w 7700811"/>
              <a:gd name="connsiteY26" fmla="*/ 3508653 h 3508653"/>
              <a:gd name="connsiteX27" fmla="*/ 3850406 w 7700811"/>
              <a:gd name="connsiteY27" fmla="*/ 3508653 h 3508653"/>
              <a:gd name="connsiteX28" fmla="*/ 3208671 w 7700811"/>
              <a:gd name="connsiteY28" fmla="*/ 3508653 h 3508653"/>
              <a:gd name="connsiteX29" fmla="*/ 2797961 w 7700811"/>
              <a:gd name="connsiteY29" fmla="*/ 3508653 h 3508653"/>
              <a:gd name="connsiteX30" fmla="*/ 2233235 w 7700811"/>
              <a:gd name="connsiteY30" fmla="*/ 3508653 h 3508653"/>
              <a:gd name="connsiteX31" fmla="*/ 1668509 w 7700811"/>
              <a:gd name="connsiteY31" fmla="*/ 3508653 h 3508653"/>
              <a:gd name="connsiteX32" fmla="*/ 1180791 w 7700811"/>
              <a:gd name="connsiteY32" fmla="*/ 3508653 h 3508653"/>
              <a:gd name="connsiteX33" fmla="*/ 0 w 7700811"/>
              <a:gd name="connsiteY33" fmla="*/ 3508653 h 3508653"/>
              <a:gd name="connsiteX34" fmla="*/ 0 w 7700811"/>
              <a:gd name="connsiteY34" fmla="*/ 2994051 h 3508653"/>
              <a:gd name="connsiteX35" fmla="*/ 0 w 7700811"/>
              <a:gd name="connsiteY35" fmla="*/ 2409275 h 3508653"/>
              <a:gd name="connsiteX36" fmla="*/ 0 w 7700811"/>
              <a:gd name="connsiteY36" fmla="*/ 1894673 h 3508653"/>
              <a:gd name="connsiteX37" fmla="*/ 0 w 7700811"/>
              <a:gd name="connsiteY37" fmla="*/ 1380070 h 3508653"/>
              <a:gd name="connsiteX38" fmla="*/ 0 w 7700811"/>
              <a:gd name="connsiteY38" fmla="*/ 725122 h 3508653"/>
              <a:gd name="connsiteX39" fmla="*/ 0 w 7700811"/>
              <a:gd name="connsiteY39" fmla="*/ 0 h 35086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7700811" h="3508653" extrusionOk="0">
                <a:moveTo>
                  <a:pt x="0" y="0"/>
                </a:moveTo>
                <a:cubicBezTo>
                  <a:pt x="140913" y="-2145"/>
                  <a:pt x="313508" y="-2866"/>
                  <a:pt x="410710" y="0"/>
                </a:cubicBezTo>
                <a:cubicBezTo>
                  <a:pt x="507912" y="2866"/>
                  <a:pt x="627574" y="-10979"/>
                  <a:pt x="821420" y="0"/>
                </a:cubicBezTo>
                <a:cubicBezTo>
                  <a:pt x="1015266" y="10979"/>
                  <a:pt x="1100321" y="-19949"/>
                  <a:pt x="1232130" y="0"/>
                </a:cubicBezTo>
                <a:cubicBezTo>
                  <a:pt x="1363939" y="19949"/>
                  <a:pt x="1668952" y="-16970"/>
                  <a:pt x="1796856" y="0"/>
                </a:cubicBezTo>
                <a:cubicBezTo>
                  <a:pt x="1924760" y="16970"/>
                  <a:pt x="2019078" y="17349"/>
                  <a:pt x="2207566" y="0"/>
                </a:cubicBezTo>
                <a:cubicBezTo>
                  <a:pt x="2396054" y="-17349"/>
                  <a:pt x="2580301" y="9535"/>
                  <a:pt x="2695284" y="0"/>
                </a:cubicBezTo>
                <a:cubicBezTo>
                  <a:pt x="2810267" y="-9535"/>
                  <a:pt x="2996307" y="-12875"/>
                  <a:pt x="3183002" y="0"/>
                </a:cubicBezTo>
                <a:cubicBezTo>
                  <a:pt x="3369697" y="12875"/>
                  <a:pt x="3515156" y="20357"/>
                  <a:pt x="3747728" y="0"/>
                </a:cubicBezTo>
                <a:cubicBezTo>
                  <a:pt x="3980300" y="-20357"/>
                  <a:pt x="4017117" y="-13356"/>
                  <a:pt x="4235446" y="0"/>
                </a:cubicBezTo>
                <a:cubicBezTo>
                  <a:pt x="4453775" y="13356"/>
                  <a:pt x="4526494" y="13830"/>
                  <a:pt x="4646156" y="0"/>
                </a:cubicBezTo>
                <a:cubicBezTo>
                  <a:pt x="4765818" y="-13830"/>
                  <a:pt x="4933646" y="8659"/>
                  <a:pt x="5056866" y="0"/>
                </a:cubicBezTo>
                <a:cubicBezTo>
                  <a:pt x="5180086" y="-8659"/>
                  <a:pt x="5393880" y="-4873"/>
                  <a:pt x="5621592" y="0"/>
                </a:cubicBezTo>
                <a:cubicBezTo>
                  <a:pt x="5849304" y="4873"/>
                  <a:pt x="6242356" y="8242"/>
                  <a:pt x="6417343" y="0"/>
                </a:cubicBezTo>
                <a:cubicBezTo>
                  <a:pt x="6592330" y="-8242"/>
                  <a:pt x="6737925" y="-19023"/>
                  <a:pt x="6828052" y="0"/>
                </a:cubicBezTo>
                <a:cubicBezTo>
                  <a:pt x="6918179" y="19023"/>
                  <a:pt x="7430841" y="35586"/>
                  <a:pt x="7700811" y="0"/>
                </a:cubicBezTo>
                <a:cubicBezTo>
                  <a:pt x="7685061" y="258988"/>
                  <a:pt x="7682697" y="460190"/>
                  <a:pt x="7700811" y="584776"/>
                </a:cubicBezTo>
                <a:cubicBezTo>
                  <a:pt x="7718925" y="709362"/>
                  <a:pt x="7686207" y="916535"/>
                  <a:pt x="7700811" y="1064291"/>
                </a:cubicBezTo>
                <a:cubicBezTo>
                  <a:pt x="7715415" y="1212047"/>
                  <a:pt x="7690514" y="1563078"/>
                  <a:pt x="7700811" y="1719240"/>
                </a:cubicBezTo>
                <a:cubicBezTo>
                  <a:pt x="7711108" y="1875402"/>
                  <a:pt x="7717819" y="2032142"/>
                  <a:pt x="7700811" y="2339102"/>
                </a:cubicBezTo>
                <a:cubicBezTo>
                  <a:pt x="7683803" y="2646062"/>
                  <a:pt x="7716656" y="2751542"/>
                  <a:pt x="7700811" y="2958964"/>
                </a:cubicBezTo>
                <a:cubicBezTo>
                  <a:pt x="7684966" y="3166386"/>
                  <a:pt x="7708352" y="3356093"/>
                  <a:pt x="7700811" y="3508653"/>
                </a:cubicBezTo>
                <a:cubicBezTo>
                  <a:pt x="7462307" y="3537477"/>
                  <a:pt x="7272589" y="3480553"/>
                  <a:pt x="6982069" y="3508653"/>
                </a:cubicBezTo>
                <a:cubicBezTo>
                  <a:pt x="6691549" y="3536753"/>
                  <a:pt x="6469056" y="3480001"/>
                  <a:pt x="6340334" y="3508653"/>
                </a:cubicBezTo>
                <a:cubicBezTo>
                  <a:pt x="6211612" y="3537305"/>
                  <a:pt x="5748207" y="3541150"/>
                  <a:pt x="5544584" y="3508653"/>
                </a:cubicBezTo>
                <a:cubicBezTo>
                  <a:pt x="5340961" y="3476157"/>
                  <a:pt x="5215647" y="3524275"/>
                  <a:pt x="5056866" y="3508653"/>
                </a:cubicBezTo>
                <a:cubicBezTo>
                  <a:pt x="4898085" y="3493031"/>
                  <a:pt x="4804499" y="3504121"/>
                  <a:pt x="4646156" y="3508653"/>
                </a:cubicBezTo>
                <a:cubicBezTo>
                  <a:pt x="4487813" y="3513186"/>
                  <a:pt x="4094579" y="3527094"/>
                  <a:pt x="3850406" y="3508653"/>
                </a:cubicBezTo>
                <a:cubicBezTo>
                  <a:pt x="3606233" y="3490213"/>
                  <a:pt x="3385580" y="3537365"/>
                  <a:pt x="3208671" y="3508653"/>
                </a:cubicBezTo>
                <a:cubicBezTo>
                  <a:pt x="3031763" y="3479941"/>
                  <a:pt x="2919518" y="3507217"/>
                  <a:pt x="2797961" y="3508653"/>
                </a:cubicBezTo>
                <a:cubicBezTo>
                  <a:pt x="2676404" y="3510090"/>
                  <a:pt x="2379882" y="3522548"/>
                  <a:pt x="2233235" y="3508653"/>
                </a:cubicBezTo>
                <a:cubicBezTo>
                  <a:pt x="2086588" y="3494758"/>
                  <a:pt x="1886107" y="3497647"/>
                  <a:pt x="1668509" y="3508653"/>
                </a:cubicBezTo>
                <a:cubicBezTo>
                  <a:pt x="1450911" y="3519659"/>
                  <a:pt x="1283078" y="3507310"/>
                  <a:pt x="1180791" y="3508653"/>
                </a:cubicBezTo>
                <a:cubicBezTo>
                  <a:pt x="1078504" y="3509996"/>
                  <a:pt x="250739" y="3500943"/>
                  <a:pt x="0" y="3508653"/>
                </a:cubicBezTo>
                <a:cubicBezTo>
                  <a:pt x="3367" y="3290042"/>
                  <a:pt x="-6531" y="3215590"/>
                  <a:pt x="0" y="2994051"/>
                </a:cubicBezTo>
                <a:cubicBezTo>
                  <a:pt x="6531" y="2772512"/>
                  <a:pt x="17140" y="2620224"/>
                  <a:pt x="0" y="2409275"/>
                </a:cubicBezTo>
                <a:cubicBezTo>
                  <a:pt x="-17140" y="2198326"/>
                  <a:pt x="-14778" y="2077384"/>
                  <a:pt x="0" y="1894673"/>
                </a:cubicBezTo>
                <a:cubicBezTo>
                  <a:pt x="14778" y="1711962"/>
                  <a:pt x="16795" y="1613023"/>
                  <a:pt x="0" y="1380070"/>
                </a:cubicBezTo>
                <a:cubicBezTo>
                  <a:pt x="-16795" y="1147117"/>
                  <a:pt x="-10143" y="1016491"/>
                  <a:pt x="0" y="725122"/>
                </a:cubicBezTo>
                <a:cubicBezTo>
                  <a:pt x="10143" y="433753"/>
                  <a:pt x="-7183" y="284159"/>
                  <a:pt x="0" y="0"/>
                </a:cubicBezTo>
                <a:close/>
              </a:path>
            </a:pathLst>
          </a:custGeom>
          <a:noFill/>
          <a:ln>
            <a:solidFill>
              <a:srgbClr val="CC00CC"/>
            </a:solidFill>
            <a:extLst>
              <a:ext uri="{C807C97D-BFC1-408E-A445-0C87EB9F89A2}">
                <ask:lineSketchStyleProps xmlns:ask="http://schemas.microsoft.com/office/drawing/2018/sketchyshapes" sd="284844909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  <a:highlight>
                  <a:srgbClr val="8D00FE"/>
                </a:highlight>
              </a:rPr>
              <a:t>Крупнейшие благотворительные организации:</a:t>
            </a:r>
          </a:p>
          <a:p>
            <a:endParaRPr lang="ru-RU" sz="1600" b="1" dirty="0">
              <a:solidFill>
                <a:schemeClr val="bg1"/>
              </a:solidFill>
              <a:highlight>
                <a:srgbClr val="8D00FE"/>
              </a:highlight>
            </a:endParaRPr>
          </a:p>
          <a:p>
            <a:pPr marL="342900" indent="-342900" algn="just">
              <a:spcAft>
                <a:spcPts val="400"/>
              </a:spcAft>
              <a:buFont typeface="+mj-lt"/>
              <a:buAutoNum type="arabicPeriod"/>
            </a:pPr>
            <a:r>
              <a:rPr lang="ru-RU" sz="1600" dirty="0">
                <a:solidFill>
                  <a:srgbClr val="8D00FE"/>
                </a:solidFill>
              </a:rPr>
              <a:t>Фонд «Выход» </a:t>
            </a:r>
            <a:r>
              <a:rPr lang="ru-RU" sz="1600" b="1" i="1" dirty="0">
                <a:solidFill>
                  <a:srgbClr val="CC00CC"/>
                </a:solidFill>
              </a:rPr>
              <a:t>(Москва)</a:t>
            </a:r>
          </a:p>
          <a:p>
            <a:pPr marL="342900" indent="-342900" algn="just">
              <a:spcAft>
                <a:spcPts val="400"/>
              </a:spcAft>
              <a:buFont typeface="+mj-lt"/>
              <a:buAutoNum type="arabicPeriod"/>
            </a:pPr>
            <a:r>
              <a:rPr lang="ru-RU" sz="1600" dirty="0">
                <a:solidFill>
                  <a:srgbClr val="8D00FE"/>
                </a:solidFill>
              </a:rPr>
              <a:t>Ассоциация «Инициативы ради детей» </a:t>
            </a:r>
            <a:r>
              <a:rPr lang="ru-RU" sz="1600" b="1" i="1" dirty="0">
                <a:solidFill>
                  <a:srgbClr val="CC00CC"/>
                </a:solidFill>
              </a:rPr>
              <a:t>(Санкт-Петербург)</a:t>
            </a:r>
          </a:p>
          <a:p>
            <a:pPr marL="342900" indent="-342900" algn="just">
              <a:spcAft>
                <a:spcPts val="400"/>
              </a:spcAft>
              <a:buFont typeface="+mj-lt"/>
              <a:buAutoNum type="arabicPeriod"/>
            </a:pPr>
            <a:r>
              <a:rPr lang="ru-RU" sz="1600" dirty="0">
                <a:solidFill>
                  <a:srgbClr val="8D00FE"/>
                </a:solidFill>
              </a:rPr>
              <a:t> Фонд «Подсолнух» </a:t>
            </a:r>
            <a:r>
              <a:rPr lang="ru-RU" sz="1600" b="1" i="1" dirty="0">
                <a:solidFill>
                  <a:srgbClr val="CC00CC"/>
                </a:solidFill>
              </a:rPr>
              <a:t>(Екатеринбург)</a:t>
            </a:r>
          </a:p>
          <a:p>
            <a:pPr marL="342900" indent="-342900" algn="just">
              <a:spcAft>
                <a:spcPts val="400"/>
              </a:spcAft>
              <a:buFont typeface="+mj-lt"/>
              <a:buAutoNum type="arabicPeriod"/>
            </a:pPr>
            <a:r>
              <a:rPr lang="ru-RU" sz="1600" dirty="0">
                <a:solidFill>
                  <a:srgbClr val="8D00FE"/>
                </a:solidFill>
              </a:rPr>
              <a:t>Инклюзивный центр «Свет» </a:t>
            </a:r>
            <a:r>
              <a:rPr lang="ru-RU" sz="1600" b="1" i="1" dirty="0">
                <a:solidFill>
                  <a:srgbClr val="CC00CC"/>
                </a:solidFill>
              </a:rPr>
              <a:t>(Казань)</a:t>
            </a:r>
          </a:p>
          <a:p>
            <a:pPr marL="342900" indent="-342900" algn="just">
              <a:spcAft>
                <a:spcPts val="400"/>
              </a:spcAft>
              <a:buFont typeface="+mj-lt"/>
              <a:buAutoNum type="arabicPeriod"/>
            </a:pPr>
            <a:r>
              <a:rPr lang="ru-RU" sz="1600" dirty="0">
                <a:solidFill>
                  <a:srgbClr val="8D00FE"/>
                </a:solidFill>
              </a:rPr>
              <a:t>Фонд «Дети наши» </a:t>
            </a:r>
            <a:r>
              <a:rPr lang="ru-RU" sz="1600" b="1" i="1" dirty="0">
                <a:solidFill>
                  <a:srgbClr val="CC00CC"/>
                </a:solidFill>
              </a:rPr>
              <a:t>(Краснодар)</a:t>
            </a:r>
          </a:p>
          <a:p>
            <a:pPr marL="342900" indent="-342900" algn="just">
              <a:spcAft>
                <a:spcPts val="400"/>
              </a:spcAft>
              <a:buFont typeface="+mj-lt"/>
              <a:buAutoNum type="arabicPeriod"/>
            </a:pPr>
            <a:r>
              <a:rPr lang="ru-RU" sz="1600" dirty="0">
                <a:solidFill>
                  <a:srgbClr val="8D00FE"/>
                </a:solidFill>
              </a:rPr>
              <a:t>Институт «Тропинка» </a:t>
            </a:r>
            <a:r>
              <a:rPr lang="ru-RU" sz="1600" b="1" i="1" dirty="0">
                <a:solidFill>
                  <a:srgbClr val="CC00CC"/>
                </a:solidFill>
              </a:rPr>
              <a:t>(Тула)</a:t>
            </a:r>
          </a:p>
          <a:p>
            <a:pPr marL="342900" indent="-342900" algn="just">
              <a:spcAft>
                <a:spcPts val="400"/>
              </a:spcAft>
              <a:buFont typeface="+mj-lt"/>
              <a:buAutoNum type="arabicPeriod"/>
            </a:pPr>
            <a:r>
              <a:rPr lang="ru-RU" sz="1600" dirty="0">
                <a:solidFill>
                  <a:srgbClr val="8D00FE"/>
                </a:solidFill>
              </a:rPr>
              <a:t>Ассоциация «Открытые сердца» </a:t>
            </a:r>
            <a:r>
              <a:rPr lang="ru-RU" sz="1600" b="1" i="1" dirty="0">
                <a:solidFill>
                  <a:srgbClr val="CC00CC"/>
                </a:solidFill>
              </a:rPr>
              <a:t>(Челябинск)</a:t>
            </a:r>
          </a:p>
          <a:p>
            <a:pPr marL="342900" indent="-342900" algn="just">
              <a:spcAft>
                <a:spcPts val="400"/>
              </a:spcAft>
              <a:buFont typeface="+mj-lt"/>
              <a:buAutoNum type="arabicPeriod"/>
            </a:pPr>
            <a:r>
              <a:rPr lang="ru-RU" sz="1600" dirty="0">
                <a:solidFill>
                  <a:srgbClr val="8D00FE"/>
                </a:solidFill>
              </a:rPr>
              <a:t>Фонд «Забота» </a:t>
            </a:r>
            <a:r>
              <a:rPr lang="ru-RU" sz="1600" b="1" i="1" dirty="0">
                <a:solidFill>
                  <a:srgbClr val="CC00CC"/>
                </a:solidFill>
              </a:rPr>
              <a:t>(Владивосток)</a:t>
            </a:r>
          </a:p>
          <a:p>
            <a:pPr marL="342900" indent="-342900" algn="just">
              <a:spcAft>
                <a:spcPts val="400"/>
              </a:spcAft>
              <a:buFont typeface="+mj-lt"/>
              <a:buAutoNum type="arabicPeriod"/>
            </a:pPr>
            <a:r>
              <a:rPr lang="ru-RU" sz="1600" dirty="0">
                <a:solidFill>
                  <a:srgbClr val="8D00FE"/>
                </a:solidFill>
              </a:rPr>
              <a:t>Центр «Ступени» </a:t>
            </a:r>
            <a:r>
              <a:rPr lang="ru-RU" sz="1600" b="1" i="1" dirty="0">
                <a:solidFill>
                  <a:srgbClr val="CC00CC"/>
                </a:solidFill>
              </a:rPr>
              <a:t>(Нижний Новгород)</a:t>
            </a:r>
          </a:p>
          <a:p>
            <a:pPr marL="342900" indent="-342900" algn="just">
              <a:spcAft>
                <a:spcPts val="400"/>
              </a:spcAft>
              <a:buFont typeface="+mj-lt"/>
              <a:buAutoNum type="arabicPeriod"/>
            </a:pPr>
            <a:r>
              <a:rPr lang="ru-RU" sz="1600" dirty="0">
                <a:solidFill>
                  <a:srgbClr val="8D00FE"/>
                </a:solidFill>
              </a:rPr>
              <a:t>Фонд «Любовь в каждом мгновении» </a:t>
            </a:r>
            <a:r>
              <a:rPr lang="ru-RU" sz="1600" b="1" i="1" dirty="0">
                <a:solidFill>
                  <a:srgbClr val="CC00CC"/>
                </a:solidFill>
              </a:rPr>
              <a:t>(Москва)</a:t>
            </a:r>
          </a:p>
        </p:txBody>
      </p:sp>
    </p:spTree>
    <p:extLst>
      <p:ext uri="{BB962C8B-B14F-4D97-AF65-F5344CB8AC3E}">
        <p14:creationId xmlns:p14="http://schemas.microsoft.com/office/powerpoint/2010/main" val="24597953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>
          <a:extLst>
            <a:ext uri="{FF2B5EF4-FFF2-40B4-BE49-F238E27FC236}">
              <a16:creationId xmlns:a16="http://schemas.microsoft.com/office/drawing/2014/main" id="{8F4F1089-6115-085F-5C7F-A4701FB8B1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C55B3D8D-A714-6C51-39D2-7A45B4B15C0B}"/>
              </a:ext>
            </a:extLst>
          </p:cNvPr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</p:grpSpPr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F31807AB-8553-AD86-FBFD-12F949A3070C}"/>
                </a:ext>
              </a:extLst>
            </p:cNvPr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E4F4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1D45011A-90CC-58AD-C85A-4EE0F7C2AE0E}"/>
                </a:ext>
              </a:extLst>
            </p:cNvPr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solidFill>
              <a:srgbClr val="8D00FE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F0617ACE-048E-BA3B-030C-C0491C1CAB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0103" y="103783"/>
            <a:ext cx="679877" cy="452897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06015F09-8CA0-E6AF-E626-6C9B8CD6AC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217" y="139623"/>
            <a:ext cx="422634" cy="38121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0DA649B6-8BAE-B50B-F4C2-120F5472367B}"/>
              </a:ext>
            </a:extLst>
          </p:cNvPr>
          <p:cNvSpPr txBox="1"/>
          <p:nvPr/>
        </p:nvSpPr>
        <p:spPr>
          <a:xfrm>
            <a:off x="284104" y="205815"/>
            <a:ext cx="5994488" cy="3508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80000"/>
              </a:lnSpc>
            </a:pPr>
            <a:r>
              <a:rPr lang="ru-RU" sz="2100" b="1" dirty="0">
                <a:solidFill>
                  <a:srgbClr val="FFFFFF"/>
                </a:solidFill>
                <a:sym typeface="Raleway Medium"/>
              </a:rPr>
              <a:t>Анализ конкурентов в</a:t>
            </a:r>
            <a:r>
              <a:rPr lang="ru-RU" sz="2100" b="1" dirty="0">
                <a:solidFill>
                  <a:srgbClr val="FFFFFF"/>
                </a:solidFill>
                <a:sym typeface="PT Sans"/>
              </a:rPr>
              <a:t> </a:t>
            </a:r>
            <a:r>
              <a:rPr lang="ru-RU" sz="2100" b="1" dirty="0" err="1">
                <a:solidFill>
                  <a:schemeClr val="bg1"/>
                </a:solidFill>
                <a:sym typeface="PT Sans"/>
              </a:rPr>
              <a:t>Ростове</a:t>
            </a:r>
            <a:r>
              <a:rPr lang="ru-RU" sz="2100" b="1" dirty="0">
                <a:solidFill>
                  <a:schemeClr val="bg1"/>
                </a:solidFill>
                <a:sym typeface="PT Sans"/>
              </a:rPr>
              <a:t>-на-Дону</a:t>
            </a:r>
          </a:p>
        </p:txBody>
      </p:sp>
      <p:pic>
        <p:nvPicPr>
          <p:cNvPr id="20" name="Рисунок 19" descr="Изображение выглядит как текст, Шрифт, Графика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3CF69714-3A8F-AEB1-6037-3CEE90D69DC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112" y="96696"/>
            <a:ext cx="582898" cy="467070"/>
          </a:xfrm>
          <a:prstGeom prst="rect">
            <a:avLst/>
          </a:prstGeom>
        </p:spPr>
      </p:pic>
      <p:sp>
        <p:nvSpPr>
          <p:cNvPr id="7" name="Google Shape;97;p8">
            <a:extLst>
              <a:ext uri="{FF2B5EF4-FFF2-40B4-BE49-F238E27FC236}">
                <a16:creationId xmlns:a16="http://schemas.microsoft.com/office/drawing/2014/main" id="{0123EFB7-2A0C-B789-C60B-E1A95C5B3C60}"/>
              </a:ext>
            </a:extLst>
          </p:cNvPr>
          <p:cNvSpPr/>
          <p:nvPr/>
        </p:nvSpPr>
        <p:spPr>
          <a:xfrm>
            <a:off x="310198" y="644208"/>
            <a:ext cx="8462929" cy="3481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lnSpc>
                <a:spcPct val="115000"/>
              </a:lnSpc>
              <a:buClr>
                <a:srgbClr val="6000C5"/>
              </a:buClr>
              <a:buSzPts val="1200"/>
            </a:pPr>
            <a:endParaRPr lang="ru" dirty="0">
              <a:solidFill>
                <a:schemeClr val="dk2"/>
              </a:solidFill>
              <a:latin typeface="Calibri"/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2B1C42B-E8CF-80A5-994A-44B38CADB0CE}"/>
              </a:ext>
            </a:extLst>
          </p:cNvPr>
          <p:cNvSpPr txBox="1"/>
          <p:nvPr/>
        </p:nvSpPr>
        <p:spPr>
          <a:xfrm>
            <a:off x="307826" y="770482"/>
            <a:ext cx="87939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8D00FE"/>
                </a:solidFill>
              </a:rPr>
              <a:t>Численность детей-инвалидов в возрасте до 18 лет на 31.12.23 в Ростовской области – </a:t>
            </a:r>
            <a:r>
              <a:rPr lang="ru-RU" sz="1600" b="1" dirty="0">
                <a:solidFill>
                  <a:srgbClr val="CC00CC"/>
                </a:solidFill>
              </a:rPr>
              <a:t>15 424.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D0F30EB-2537-03A8-F6CC-8764EF5C8DF8}"/>
              </a:ext>
            </a:extLst>
          </p:cNvPr>
          <p:cNvSpPr txBox="1"/>
          <p:nvPr/>
        </p:nvSpPr>
        <p:spPr>
          <a:xfrm>
            <a:off x="370873" y="1097127"/>
            <a:ext cx="85259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u="sng" dirty="0">
                <a:solidFill>
                  <a:srgbClr val="8D00FE"/>
                </a:solidFill>
              </a:rPr>
              <a:t>Сообщество волонтеров на Дону признано лучшим в России в вопросе развития добровольчества.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B143C30-7D6A-EFD5-B2CE-444FF770EF39}"/>
              </a:ext>
            </a:extLst>
          </p:cNvPr>
          <p:cNvSpPr txBox="1"/>
          <p:nvPr/>
        </p:nvSpPr>
        <p:spPr>
          <a:xfrm>
            <a:off x="691256" y="1536261"/>
            <a:ext cx="7700811" cy="3467616"/>
          </a:xfrm>
          <a:custGeom>
            <a:avLst/>
            <a:gdLst>
              <a:gd name="connsiteX0" fmla="*/ 0 w 7700811"/>
              <a:gd name="connsiteY0" fmla="*/ 0 h 3467616"/>
              <a:gd name="connsiteX1" fmla="*/ 410710 w 7700811"/>
              <a:gd name="connsiteY1" fmla="*/ 0 h 3467616"/>
              <a:gd name="connsiteX2" fmla="*/ 821420 w 7700811"/>
              <a:gd name="connsiteY2" fmla="*/ 0 h 3467616"/>
              <a:gd name="connsiteX3" fmla="*/ 1232130 w 7700811"/>
              <a:gd name="connsiteY3" fmla="*/ 0 h 3467616"/>
              <a:gd name="connsiteX4" fmla="*/ 1796856 w 7700811"/>
              <a:gd name="connsiteY4" fmla="*/ 0 h 3467616"/>
              <a:gd name="connsiteX5" fmla="*/ 2207566 w 7700811"/>
              <a:gd name="connsiteY5" fmla="*/ 0 h 3467616"/>
              <a:gd name="connsiteX6" fmla="*/ 2695284 w 7700811"/>
              <a:gd name="connsiteY6" fmla="*/ 0 h 3467616"/>
              <a:gd name="connsiteX7" fmla="*/ 3183002 w 7700811"/>
              <a:gd name="connsiteY7" fmla="*/ 0 h 3467616"/>
              <a:gd name="connsiteX8" fmla="*/ 3747728 w 7700811"/>
              <a:gd name="connsiteY8" fmla="*/ 0 h 3467616"/>
              <a:gd name="connsiteX9" fmla="*/ 4235446 w 7700811"/>
              <a:gd name="connsiteY9" fmla="*/ 0 h 3467616"/>
              <a:gd name="connsiteX10" fmla="*/ 4646156 w 7700811"/>
              <a:gd name="connsiteY10" fmla="*/ 0 h 3467616"/>
              <a:gd name="connsiteX11" fmla="*/ 5056866 w 7700811"/>
              <a:gd name="connsiteY11" fmla="*/ 0 h 3467616"/>
              <a:gd name="connsiteX12" fmla="*/ 5621592 w 7700811"/>
              <a:gd name="connsiteY12" fmla="*/ 0 h 3467616"/>
              <a:gd name="connsiteX13" fmla="*/ 6417343 w 7700811"/>
              <a:gd name="connsiteY13" fmla="*/ 0 h 3467616"/>
              <a:gd name="connsiteX14" fmla="*/ 6828052 w 7700811"/>
              <a:gd name="connsiteY14" fmla="*/ 0 h 3467616"/>
              <a:gd name="connsiteX15" fmla="*/ 7700811 w 7700811"/>
              <a:gd name="connsiteY15" fmla="*/ 0 h 3467616"/>
              <a:gd name="connsiteX16" fmla="*/ 7700811 w 7700811"/>
              <a:gd name="connsiteY16" fmla="*/ 693523 h 3467616"/>
              <a:gd name="connsiteX17" fmla="*/ 7700811 w 7700811"/>
              <a:gd name="connsiteY17" fmla="*/ 1283018 h 3467616"/>
              <a:gd name="connsiteX18" fmla="*/ 7700811 w 7700811"/>
              <a:gd name="connsiteY18" fmla="*/ 2045893 h 3467616"/>
              <a:gd name="connsiteX19" fmla="*/ 7700811 w 7700811"/>
              <a:gd name="connsiteY19" fmla="*/ 2774093 h 3467616"/>
              <a:gd name="connsiteX20" fmla="*/ 7700811 w 7700811"/>
              <a:gd name="connsiteY20" fmla="*/ 3467616 h 3467616"/>
              <a:gd name="connsiteX21" fmla="*/ 6982069 w 7700811"/>
              <a:gd name="connsiteY21" fmla="*/ 3467616 h 3467616"/>
              <a:gd name="connsiteX22" fmla="*/ 6571359 w 7700811"/>
              <a:gd name="connsiteY22" fmla="*/ 3467616 h 3467616"/>
              <a:gd name="connsiteX23" fmla="*/ 5929624 w 7700811"/>
              <a:gd name="connsiteY23" fmla="*/ 3467616 h 3467616"/>
              <a:gd name="connsiteX24" fmla="*/ 5133874 w 7700811"/>
              <a:gd name="connsiteY24" fmla="*/ 3467616 h 3467616"/>
              <a:gd name="connsiteX25" fmla="*/ 4646156 w 7700811"/>
              <a:gd name="connsiteY25" fmla="*/ 3467616 h 3467616"/>
              <a:gd name="connsiteX26" fmla="*/ 4235446 w 7700811"/>
              <a:gd name="connsiteY26" fmla="*/ 3467616 h 3467616"/>
              <a:gd name="connsiteX27" fmla="*/ 3439696 w 7700811"/>
              <a:gd name="connsiteY27" fmla="*/ 3467616 h 3467616"/>
              <a:gd name="connsiteX28" fmla="*/ 2797961 w 7700811"/>
              <a:gd name="connsiteY28" fmla="*/ 3467616 h 3467616"/>
              <a:gd name="connsiteX29" fmla="*/ 2387251 w 7700811"/>
              <a:gd name="connsiteY29" fmla="*/ 3467616 h 3467616"/>
              <a:gd name="connsiteX30" fmla="*/ 1822525 w 7700811"/>
              <a:gd name="connsiteY30" fmla="*/ 3467616 h 3467616"/>
              <a:gd name="connsiteX31" fmla="*/ 1257799 w 7700811"/>
              <a:gd name="connsiteY31" fmla="*/ 3467616 h 3467616"/>
              <a:gd name="connsiteX32" fmla="*/ 770081 w 7700811"/>
              <a:gd name="connsiteY32" fmla="*/ 3467616 h 3467616"/>
              <a:gd name="connsiteX33" fmla="*/ 0 w 7700811"/>
              <a:gd name="connsiteY33" fmla="*/ 3467616 h 3467616"/>
              <a:gd name="connsiteX34" fmla="*/ 0 w 7700811"/>
              <a:gd name="connsiteY34" fmla="*/ 2843445 h 3467616"/>
              <a:gd name="connsiteX35" fmla="*/ 0 w 7700811"/>
              <a:gd name="connsiteY35" fmla="*/ 2149922 h 3467616"/>
              <a:gd name="connsiteX36" fmla="*/ 0 w 7700811"/>
              <a:gd name="connsiteY36" fmla="*/ 1525751 h 3467616"/>
              <a:gd name="connsiteX37" fmla="*/ 0 w 7700811"/>
              <a:gd name="connsiteY37" fmla="*/ 901580 h 3467616"/>
              <a:gd name="connsiteX38" fmla="*/ 0 w 7700811"/>
              <a:gd name="connsiteY38" fmla="*/ 0 h 3467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7700811" h="3467616" extrusionOk="0">
                <a:moveTo>
                  <a:pt x="0" y="0"/>
                </a:moveTo>
                <a:cubicBezTo>
                  <a:pt x="140913" y="-2145"/>
                  <a:pt x="313508" y="-2866"/>
                  <a:pt x="410710" y="0"/>
                </a:cubicBezTo>
                <a:cubicBezTo>
                  <a:pt x="507912" y="2866"/>
                  <a:pt x="627574" y="-10979"/>
                  <a:pt x="821420" y="0"/>
                </a:cubicBezTo>
                <a:cubicBezTo>
                  <a:pt x="1015266" y="10979"/>
                  <a:pt x="1100321" y="-19949"/>
                  <a:pt x="1232130" y="0"/>
                </a:cubicBezTo>
                <a:cubicBezTo>
                  <a:pt x="1363939" y="19949"/>
                  <a:pt x="1668952" y="-16970"/>
                  <a:pt x="1796856" y="0"/>
                </a:cubicBezTo>
                <a:cubicBezTo>
                  <a:pt x="1924760" y="16970"/>
                  <a:pt x="2019078" y="17349"/>
                  <a:pt x="2207566" y="0"/>
                </a:cubicBezTo>
                <a:cubicBezTo>
                  <a:pt x="2396054" y="-17349"/>
                  <a:pt x="2580301" y="9535"/>
                  <a:pt x="2695284" y="0"/>
                </a:cubicBezTo>
                <a:cubicBezTo>
                  <a:pt x="2810267" y="-9535"/>
                  <a:pt x="2996307" y="-12875"/>
                  <a:pt x="3183002" y="0"/>
                </a:cubicBezTo>
                <a:cubicBezTo>
                  <a:pt x="3369697" y="12875"/>
                  <a:pt x="3515156" y="20357"/>
                  <a:pt x="3747728" y="0"/>
                </a:cubicBezTo>
                <a:cubicBezTo>
                  <a:pt x="3980300" y="-20357"/>
                  <a:pt x="4017117" y="-13356"/>
                  <a:pt x="4235446" y="0"/>
                </a:cubicBezTo>
                <a:cubicBezTo>
                  <a:pt x="4453775" y="13356"/>
                  <a:pt x="4526494" y="13830"/>
                  <a:pt x="4646156" y="0"/>
                </a:cubicBezTo>
                <a:cubicBezTo>
                  <a:pt x="4765818" y="-13830"/>
                  <a:pt x="4933646" y="8659"/>
                  <a:pt x="5056866" y="0"/>
                </a:cubicBezTo>
                <a:cubicBezTo>
                  <a:pt x="5180086" y="-8659"/>
                  <a:pt x="5393880" y="-4873"/>
                  <a:pt x="5621592" y="0"/>
                </a:cubicBezTo>
                <a:cubicBezTo>
                  <a:pt x="5849304" y="4873"/>
                  <a:pt x="6242356" y="8242"/>
                  <a:pt x="6417343" y="0"/>
                </a:cubicBezTo>
                <a:cubicBezTo>
                  <a:pt x="6592330" y="-8242"/>
                  <a:pt x="6737925" y="-19023"/>
                  <a:pt x="6828052" y="0"/>
                </a:cubicBezTo>
                <a:cubicBezTo>
                  <a:pt x="6918179" y="19023"/>
                  <a:pt x="7430841" y="35586"/>
                  <a:pt x="7700811" y="0"/>
                </a:cubicBezTo>
                <a:cubicBezTo>
                  <a:pt x="7710694" y="183037"/>
                  <a:pt x="7697062" y="406280"/>
                  <a:pt x="7700811" y="693523"/>
                </a:cubicBezTo>
                <a:cubicBezTo>
                  <a:pt x="7704560" y="980766"/>
                  <a:pt x="7688443" y="998693"/>
                  <a:pt x="7700811" y="1283018"/>
                </a:cubicBezTo>
                <a:cubicBezTo>
                  <a:pt x="7713179" y="1567344"/>
                  <a:pt x="7704605" y="1768206"/>
                  <a:pt x="7700811" y="2045893"/>
                </a:cubicBezTo>
                <a:cubicBezTo>
                  <a:pt x="7697017" y="2323580"/>
                  <a:pt x="7727781" y="2581995"/>
                  <a:pt x="7700811" y="2774093"/>
                </a:cubicBezTo>
                <a:cubicBezTo>
                  <a:pt x="7673841" y="2966191"/>
                  <a:pt x="7725279" y="3182466"/>
                  <a:pt x="7700811" y="3467616"/>
                </a:cubicBezTo>
                <a:cubicBezTo>
                  <a:pt x="7538721" y="3487186"/>
                  <a:pt x="7336016" y="3473791"/>
                  <a:pt x="6982069" y="3467616"/>
                </a:cubicBezTo>
                <a:cubicBezTo>
                  <a:pt x="6628122" y="3461441"/>
                  <a:pt x="6748924" y="3477430"/>
                  <a:pt x="6571359" y="3467616"/>
                </a:cubicBezTo>
                <a:cubicBezTo>
                  <a:pt x="6393794" y="3457803"/>
                  <a:pt x="6058346" y="3438964"/>
                  <a:pt x="5929624" y="3467616"/>
                </a:cubicBezTo>
                <a:cubicBezTo>
                  <a:pt x="5800902" y="3496268"/>
                  <a:pt x="5337497" y="3500113"/>
                  <a:pt x="5133874" y="3467616"/>
                </a:cubicBezTo>
                <a:cubicBezTo>
                  <a:pt x="4930251" y="3435120"/>
                  <a:pt x="4804937" y="3483238"/>
                  <a:pt x="4646156" y="3467616"/>
                </a:cubicBezTo>
                <a:cubicBezTo>
                  <a:pt x="4487375" y="3451994"/>
                  <a:pt x="4393789" y="3463084"/>
                  <a:pt x="4235446" y="3467616"/>
                </a:cubicBezTo>
                <a:cubicBezTo>
                  <a:pt x="4077103" y="3472149"/>
                  <a:pt x="3683869" y="3486057"/>
                  <a:pt x="3439696" y="3467616"/>
                </a:cubicBezTo>
                <a:cubicBezTo>
                  <a:pt x="3195523" y="3449176"/>
                  <a:pt x="2974870" y="3496328"/>
                  <a:pt x="2797961" y="3467616"/>
                </a:cubicBezTo>
                <a:cubicBezTo>
                  <a:pt x="2621053" y="3438904"/>
                  <a:pt x="2508808" y="3466180"/>
                  <a:pt x="2387251" y="3467616"/>
                </a:cubicBezTo>
                <a:cubicBezTo>
                  <a:pt x="2265694" y="3469053"/>
                  <a:pt x="1969172" y="3481511"/>
                  <a:pt x="1822525" y="3467616"/>
                </a:cubicBezTo>
                <a:cubicBezTo>
                  <a:pt x="1675878" y="3453721"/>
                  <a:pt x="1475397" y="3456610"/>
                  <a:pt x="1257799" y="3467616"/>
                </a:cubicBezTo>
                <a:cubicBezTo>
                  <a:pt x="1040201" y="3478622"/>
                  <a:pt x="872368" y="3466273"/>
                  <a:pt x="770081" y="3467616"/>
                </a:cubicBezTo>
                <a:cubicBezTo>
                  <a:pt x="667794" y="3468959"/>
                  <a:pt x="200642" y="3490533"/>
                  <a:pt x="0" y="3467616"/>
                </a:cubicBezTo>
                <a:cubicBezTo>
                  <a:pt x="-2027" y="3333157"/>
                  <a:pt x="15433" y="2984831"/>
                  <a:pt x="0" y="2843445"/>
                </a:cubicBezTo>
                <a:cubicBezTo>
                  <a:pt x="-15433" y="2702059"/>
                  <a:pt x="6555" y="2438617"/>
                  <a:pt x="0" y="2149922"/>
                </a:cubicBezTo>
                <a:cubicBezTo>
                  <a:pt x="-6555" y="1861227"/>
                  <a:pt x="-22857" y="1834692"/>
                  <a:pt x="0" y="1525751"/>
                </a:cubicBezTo>
                <a:cubicBezTo>
                  <a:pt x="22857" y="1216810"/>
                  <a:pt x="12249" y="1028075"/>
                  <a:pt x="0" y="901580"/>
                </a:cubicBezTo>
                <a:cubicBezTo>
                  <a:pt x="-12249" y="775085"/>
                  <a:pt x="33786" y="396243"/>
                  <a:pt x="0" y="0"/>
                </a:cubicBezTo>
                <a:close/>
              </a:path>
            </a:pathLst>
          </a:custGeom>
          <a:noFill/>
          <a:ln>
            <a:solidFill>
              <a:srgbClr val="CC00CC"/>
            </a:solidFill>
            <a:extLst>
              <a:ext uri="{C807C97D-BFC1-408E-A445-0C87EB9F89A2}">
                <ask:lineSketchStyleProps xmlns:ask="http://schemas.microsoft.com/office/drawing/2018/sketchyshapes" sd="284844909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  <a:highlight>
                  <a:srgbClr val="8D00FE"/>
                </a:highlight>
              </a:rPr>
              <a:t>Крупнейшие благотворительные организации:</a:t>
            </a:r>
          </a:p>
          <a:p>
            <a:endParaRPr lang="ru-RU" sz="1600" dirty="0">
              <a:solidFill>
                <a:schemeClr val="bg1"/>
              </a:solidFill>
              <a:highlight>
                <a:srgbClr val="8D00FE"/>
              </a:highlight>
            </a:endParaRPr>
          </a:p>
          <a:p>
            <a:pPr marL="342900" indent="-342900" algn="just">
              <a:spcAft>
                <a:spcPts val="400"/>
              </a:spcAft>
              <a:buClr>
                <a:srgbClr val="8D00FE"/>
              </a:buClr>
              <a:buSzPct val="122000"/>
              <a:buFont typeface="+mj-lt"/>
              <a:buAutoNum type="arabicParenR"/>
            </a:pPr>
            <a:r>
              <a:rPr lang="ru-RU" b="1" i="1" dirty="0">
                <a:solidFill>
                  <a:srgbClr val="8D00FE"/>
                </a:solidFill>
              </a:rPr>
              <a:t>«Жизнь» </a:t>
            </a:r>
          </a:p>
          <a:p>
            <a:pPr marL="342900" indent="-342900" algn="just">
              <a:spcAft>
                <a:spcPts val="400"/>
              </a:spcAft>
              <a:buClr>
                <a:srgbClr val="8D00FE"/>
              </a:buClr>
              <a:buSzPct val="122000"/>
              <a:buFont typeface="+mj-lt"/>
              <a:buAutoNum type="arabicParenR"/>
            </a:pPr>
            <a:r>
              <a:rPr lang="ru-RU" b="1" i="1" dirty="0">
                <a:solidFill>
                  <a:srgbClr val="8D00FE"/>
                </a:solidFill>
              </a:rPr>
              <a:t>Фонд Николая Чудотворца </a:t>
            </a:r>
          </a:p>
          <a:p>
            <a:pPr marL="342900" indent="-342900" algn="just">
              <a:spcAft>
                <a:spcPts val="400"/>
              </a:spcAft>
              <a:buClr>
                <a:srgbClr val="8D00FE"/>
              </a:buClr>
              <a:buSzPct val="122000"/>
              <a:buFont typeface="+mj-lt"/>
              <a:buAutoNum type="arabicParenR"/>
            </a:pPr>
            <a:r>
              <a:rPr lang="ru-RU" b="1" i="1" dirty="0">
                <a:solidFill>
                  <a:srgbClr val="8D00FE"/>
                </a:solidFill>
              </a:rPr>
              <a:t>«Прометей»</a:t>
            </a:r>
          </a:p>
          <a:p>
            <a:pPr marL="342900" indent="-342900" algn="just">
              <a:spcAft>
                <a:spcPts val="400"/>
              </a:spcAft>
              <a:buClr>
                <a:srgbClr val="8D00FE"/>
              </a:buClr>
              <a:buSzPct val="122000"/>
              <a:buFont typeface="+mj-lt"/>
              <a:buAutoNum type="arabicParenR"/>
            </a:pPr>
            <a:r>
              <a:rPr lang="ru-RU" b="1" i="1" dirty="0">
                <a:solidFill>
                  <a:srgbClr val="8D00FE"/>
                </a:solidFill>
              </a:rPr>
              <a:t>«Доброе дело»</a:t>
            </a:r>
          </a:p>
          <a:p>
            <a:pPr marL="342900" indent="-342900" algn="just">
              <a:spcAft>
                <a:spcPts val="400"/>
              </a:spcAft>
              <a:buClr>
                <a:srgbClr val="8D00FE"/>
              </a:buClr>
              <a:buSzPct val="122000"/>
              <a:buFont typeface="+mj-lt"/>
              <a:buAutoNum type="arabicParenR"/>
            </a:pPr>
            <a:r>
              <a:rPr lang="ru-RU" b="1" i="1" dirty="0">
                <a:solidFill>
                  <a:srgbClr val="8D00FE"/>
                </a:solidFill>
              </a:rPr>
              <a:t>АНО Ресурсный центр инклюзивных практик «Содействие»</a:t>
            </a:r>
          </a:p>
          <a:p>
            <a:pPr marL="342900" indent="-342900" algn="just">
              <a:spcAft>
                <a:spcPts val="400"/>
              </a:spcAft>
              <a:buClr>
                <a:srgbClr val="8D00FE"/>
              </a:buClr>
              <a:buSzPct val="122000"/>
              <a:buFont typeface="+mj-lt"/>
              <a:buAutoNum type="arabicParenR"/>
            </a:pPr>
            <a:r>
              <a:rPr lang="ru-RU" b="1" i="1" dirty="0">
                <a:solidFill>
                  <a:srgbClr val="8D00FE"/>
                </a:solidFill>
              </a:rPr>
              <a:t>«Ветер перемен»</a:t>
            </a:r>
          </a:p>
          <a:p>
            <a:pPr marL="342900" indent="-342900" algn="just">
              <a:spcAft>
                <a:spcPts val="400"/>
              </a:spcAft>
              <a:buClr>
                <a:srgbClr val="8D00FE"/>
              </a:buClr>
              <a:buSzPct val="122000"/>
              <a:buFont typeface="+mj-lt"/>
              <a:buAutoNum type="arabicParenR"/>
            </a:pPr>
            <a:r>
              <a:rPr lang="ru-RU" b="1" i="1" dirty="0">
                <a:solidFill>
                  <a:srgbClr val="8D00FE"/>
                </a:solidFill>
              </a:rPr>
              <a:t>«Легенда жизни»</a:t>
            </a:r>
          </a:p>
          <a:p>
            <a:pPr marL="342900" indent="-342900" algn="just">
              <a:spcAft>
                <a:spcPts val="400"/>
              </a:spcAft>
              <a:buClr>
                <a:srgbClr val="8D00FE"/>
              </a:buClr>
              <a:buSzPct val="122000"/>
              <a:buFont typeface="+mj-lt"/>
              <a:buAutoNum type="arabicParenR"/>
            </a:pPr>
            <a:r>
              <a:rPr lang="ru-RU" b="1" i="1" dirty="0">
                <a:solidFill>
                  <a:srgbClr val="8D00FE"/>
                </a:solidFill>
              </a:rPr>
              <a:t>«Время добрых»</a:t>
            </a:r>
          </a:p>
          <a:p>
            <a:pPr marL="342900" indent="-342900" algn="just">
              <a:spcAft>
                <a:spcPts val="400"/>
              </a:spcAft>
              <a:buClr>
                <a:srgbClr val="8D00FE"/>
              </a:buClr>
              <a:buSzPct val="122000"/>
              <a:buFont typeface="+mj-lt"/>
              <a:buAutoNum type="arabicParenR"/>
            </a:pPr>
            <a:r>
              <a:rPr lang="ru-RU" b="1" i="1" dirty="0">
                <a:solidFill>
                  <a:srgbClr val="8D00FE"/>
                </a:solidFill>
              </a:rPr>
              <a:t>«Дарина»</a:t>
            </a:r>
          </a:p>
          <a:p>
            <a:pPr marL="342900" indent="-342900" algn="just">
              <a:spcAft>
                <a:spcPts val="400"/>
              </a:spcAft>
              <a:buClr>
                <a:srgbClr val="8D00FE"/>
              </a:buClr>
              <a:buSzPct val="122000"/>
              <a:buFont typeface="+mj-lt"/>
              <a:buAutoNum type="arabicParenR"/>
            </a:pPr>
            <a:r>
              <a:rPr lang="ru-RU" b="1" i="1" dirty="0">
                <a:solidFill>
                  <a:srgbClr val="8D00FE"/>
                </a:solidFill>
              </a:rPr>
              <a:t>«Возрождение нации»</a:t>
            </a:r>
          </a:p>
          <a:p>
            <a:r>
              <a:rPr lang="ru-RU" dirty="0">
                <a:solidFill>
                  <a:srgbClr val="8D00FE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000484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DB5F1DC7-E1F8-C560-A1D8-5A4AD6D6C284}"/>
              </a:ext>
            </a:extLst>
          </p:cNvPr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6DC2A318-F867-4217-769A-0659942C746F}"/>
                </a:ext>
              </a:extLst>
            </p:cNvPr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E4F4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1551517E-DBCC-2591-338E-BDEBECE63DC2}"/>
                </a:ext>
              </a:extLst>
            </p:cNvPr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solidFill>
              <a:srgbClr val="8D00FE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6DB9D94-A572-42B1-643E-177237281E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0103" y="103783"/>
            <a:ext cx="679877" cy="452897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7BF5D1D1-2002-07E7-FE8A-4C671367BE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217" y="139623"/>
            <a:ext cx="422634" cy="38121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5F4F48E-2D94-5950-41A0-9DFD103A7819}"/>
              </a:ext>
            </a:extLst>
          </p:cNvPr>
          <p:cNvSpPr txBox="1"/>
          <p:nvPr/>
        </p:nvSpPr>
        <p:spPr>
          <a:xfrm>
            <a:off x="307825" y="59177"/>
            <a:ext cx="6478511" cy="6093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2100" b="1" dirty="0">
                <a:solidFill>
                  <a:schemeClr val="bg1"/>
                </a:solidFill>
                <a:sym typeface="Raleway Medium"/>
              </a:rPr>
              <a:t>Анализ конкурентов, </a:t>
            </a:r>
            <a:br>
              <a:rPr lang="ru-RU" sz="2100" b="1" dirty="0">
                <a:solidFill>
                  <a:schemeClr val="bg1"/>
                </a:solidFill>
                <a:sym typeface="Raleway Medium"/>
              </a:rPr>
            </a:br>
            <a:r>
              <a:rPr lang="ru-RU" sz="2100" b="1" dirty="0">
                <a:solidFill>
                  <a:schemeClr val="bg1"/>
                </a:solidFill>
                <a:sym typeface="Raleway Medium"/>
              </a:rPr>
              <a:t>конкурентное преимущество</a:t>
            </a:r>
            <a:endParaRPr lang="ru-RU" sz="2100" b="1" dirty="0">
              <a:solidFill>
                <a:schemeClr val="bg1"/>
              </a:solidFill>
              <a:sym typeface="PT Sans"/>
            </a:endParaRPr>
          </a:p>
        </p:txBody>
      </p:sp>
      <p:pic>
        <p:nvPicPr>
          <p:cNvPr id="20" name="Рисунок 19" descr="Изображение выглядит как текст, Шрифт, Графика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26AB0980-9A55-2BCA-2BBF-AB44E0B0C7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112" y="96696"/>
            <a:ext cx="582898" cy="467070"/>
          </a:xfrm>
          <a:prstGeom prst="rect">
            <a:avLst/>
          </a:prstGeom>
        </p:spPr>
      </p:pic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204E7CCB-6AD1-4C54-9FFA-2B6705EA2E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663988"/>
              </p:ext>
            </p:extLst>
          </p:nvPr>
        </p:nvGraphicFramePr>
        <p:xfrm>
          <a:off x="0" y="751783"/>
          <a:ext cx="9144000" cy="4421499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867505">
                  <a:extLst>
                    <a:ext uri="{9D8B030D-6E8A-4147-A177-3AD203B41FA5}">
                      <a16:colId xmlns:a16="http://schemas.microsoft.com/office/drawing/2014/main" val="275629296"/>
                    </a:ext>
                  </a:extLst>
                </a:gridCol>
                <a:gridCol w="1132849">
                  <a:extLst>
                    <a:ext uri="{9D8B030D-6E8A-4147-A177-3AD203B41FA5}">
                      <a16:colId xmlns:a16="http://schemas.microsoft.com/office/drawing/2014/main" val="3671032213"/>
                    </a:ext>
                  </a:extLst>
                </a:gridCol>
                <a:gridCol w="2887414">
                  <a:extLst>
                    <a:ext uri="{9D8B030D-6E8A-4147-A177-3AD203B41FA5}">
                      <a16:colId xmlns:a16="http://schemas.microsoft.com/office/drawing/2014/main" val="438250752"/>
                    </a:ext>
                  </a:extLst>
                </a:gridCol>
                <a:gridCol w="1748929">
                  <a:extLst>
                    <a:ext uri="{9D8B030D-6E8A-4147-A177-3AD203B41FA5}">
                      <a16:colId xmlns:a16="http://schemas.microsoft.com/office/drawing/2014/main" val="2278004341"/>
                    </a:ext>
                  </a:extLst>
                </a:gridCol>
                <a:gridCol w="2507303">
                  <a:extLst>
                    <a:ext uri="{9D8B030D-6E8A-4147-A177-3AD203B41FA5}">
                      <a16:colId xmlns:a16="http://schemas.microsoft.com/office/drawing/2014/main" val="1391238183"/>
                    </a:ext>
                  </a:extLst>
                </a:gridCol>
              </a:tblGrid>
              <a:tr h="456559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Название</a:t>
                      </a:r>
                      <a:endParaRPr sz="11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Ссылка</a:t>
                      </a:r>
                      <a:endParaRPr sz="11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Преимущества</a:t>
                      </a:r>
                      <a:endParaRPr sz="11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(с точки зрения пользователя)</a:t>
                      </a:r>
                      <a:endParaRPr sz="7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Недостатки</a:t>
                      </a:r>
                      <a:endParaRPr sz="11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(с точки зрения пользователя)</a:t>
                      </a:r>
                      <a:endParaRPr sz="7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Отличия</a:t>
                      </a:r>
                      <a:endParaRPr sz="11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(от вашего решения)</a:t>
                      </a:r>
                      <a:endParaRPr sz="7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0169508"/>
                  </a:ext>
                </a:extLst>
              </a:tr>
              <a:tr h="1744478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«Антон тут рядом» </a:t>
                      </a:r>
                      <a:b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endParaRPr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sng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6"/>
                        </a:rPr>
                        <a:t>https://shop-antontutryadom.ru/</a:t>
                      </a:r>
                      <a:endParaRPr lang="en-US" sz="900" b="0" i="0" u="sng" strike="noStrike" dirty="0">
                        <a:solidFill>
                          <a:srgbClr val="0563C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228600" lvl="0" indent="-2286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eriod"/>
                      </a:pP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Крупное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производство,большое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количество товара всегда в наличии </a:t>
                      </a:r>
                    </a:p>
                    <a:p>
                      <a:pPr marL="228600" lvl="0" indent="-2286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eriod"/>
                      </a:pP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Активное участие в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коллаборациях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 известными брендами: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all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we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need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arny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prath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divan.ru,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befree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и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тд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</a:p>
                    <a:p>
                      <a:pPr marL="228600" lvl="0" indent="-2286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eriod"/>
                      </a:pP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Большое количество каналов продаж: OZON,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wildberries,личный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сайт 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228600" lvl="0" indent="-2286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eriod"/>
                      </a:pP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Фонд ориентирован исключительно на помощь детям с РАС,</a:t>
                      </a:r>
                    </a:p>
                    <a:p>
                      <a:pPr marL="228600" lvl="0" indent="-2286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eriod"/>
                      </a:pP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Недостаток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прозрачности,не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всегда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понятно,как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используются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средства,полученные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от продажи изделий 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Мастерская «Лаванда» помогает не только детям с особенностями </a:t>
                      </a:r>
                      <a:r>
                        <a:rPr lang="ru-RU" sz="1200" b="0" i="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развития,но</a:t>
                      </a: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взрослым. 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Будучи </a:t>
                      </a:r>
                      <a:r>
                        <a:rPr lang="ru-RU" sz="1200" b="0" i="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НКО,все</a:t>
                      </a: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финансовые отчеты организации остаются открытыми и прозрачными </a:t>
                      </a:r>
                      <a:endParaRPr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4263031549"/>
                  </a:ext>
                </a:extLst>
              </a:tr>
              <a:tr h="219068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Школа волшебства </a:t>
                      </a:r>
                      <a:endParaRPr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rgbClr val="E5FFF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sng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7"/>
                        </a:rPr>
                        <a:t>https://schoolvolshebstva.com/ru/gipsovie</a:t>
                      </a:r>
                      <a:endParaRPr lang="en-US" sz="900" b="0" i="0" u="sng" strike="noStrike" dirty="0">
                        <a:solidFill>
                          <a:srgbClr val="0563C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solidFill>
                      <a:srgbClr val="E5FFFD"/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eriod"/>
                      </a:pPr>
                      <a:r>
                        <a:rPr lang="ru-RU" sz="105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Наличие удобного сайта с описанием деятельности организации. </a:t>
                      </a:r>
                    </a:p>
                    <a:p>
                      <a:pPr marL="228600" lvl="0" indent="-2286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eriod"/>
                      </a:pPr>
                      <a:r>
                        <a:rPr lang="ru-RU" sz="105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Использование большого количества качественных и сложных материалов при производстве текстильных изделий. </a:t>
                      </a:r>
                    </a:p>
                    <a:p>
                      <a:pPr marL="228600" lvl="0" indent="-2286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eriod"/>
                      </a:pPr>
                      <a:r>
                        <a:rPr lang="ru-RU" sz="105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Вся </a:t>
                      </a:r>
                      <a:r>
                        <a:rPr lang="ru-RU" sz="1050" b="0" i="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выручка,полученная</a:t>
                      </a:r>
                      <a:r>
                        <a:rPr lang="ru-RU" sz="105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от продажи продукции отправляется напрямую на помощь организации. </a:t>
                      </a:r>
                      <a:endParaRPr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rgbClr val="E5FFF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1.Ассортимент ограничен только изделиями из текстиля.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2.Продажа товаров осуществляется только через </a:t>
                      </a:r>
                      <a:r>
                        <a:rPr lang="ru-RU" sz="1050" b="0" i="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</a:t>
                      </a:r>
                      <a:r>
                        <a:rPr lang="ru-RU" sz="105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сети. 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Цены на изделия не </a:t>
                      </a:r>
                      <a:r>
                        <a:rPr lang="ru-RU" sz="1050" b="0" i="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указаны,необходимо</a:t>
                      </a:r>
                      <a:r>
                        <a:rPr lang="ru-RU" sz="105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уточнять в личных сообщениях.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4. Организация ориентирована строго на людей с синдромом дауна </a:t>
                      </a:r>
                      <a:endParaRPr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rgbClr val="E5FFF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1.Ассортимент мастерской «</a:t>
                      </a:r>
                      <a:r>
                        <a:rPr lang="ru-RU" sz="1050" b="0" i="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Лаванда»дифференцированный</a:t>
                      </a:r>
                      <a:r>
                        <a:rPr lang="ru-RU" sz="105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 </a:t>
                      </a:r>
                      <a:r>
                        <a:rPr lang="ru-RU" sz="1050" b="0" i="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мыло,сааше,свечи,изделия</a:t>
                      </a:r>
                      <a:r>
                        <a:rPr lang="ru-RU" sz="105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 термопечатью. 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Для мастерской «Лаванда» создан именной сайт с удобным интерфейсом и конкретными ценами на каждое изделие 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Стать подопечным «Лаванды» беспрепятственно может любой человек с особенностями развития. </a:t>
                      </a:r>
                      <a:endParaRPr sz="10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rgbClr val="E5FF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72674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93311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DB5F1DC7-E1F8-C560-A1D8-5A4AD6D6C284}"/>
              </a:ext>
            </a:extLst>
          </p:cNvPr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6DC2A318-F867-4217-769A-0659942C746F}"/>
                </a:ext>
              </a:extLst>
            </p:cNvPr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E4F4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1551517E-DBCC-2591-338E-BDEBECE63DC2}"/>
                </a:ext>
              </a:extLst>
            </p:cNvPr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solidFill>
              <a:srgbClr val="8D00FE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6DB9D94-A572-42B1-643E-177237281E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0103" y="103783"/>
            <a:ext cx="679877" cy="452897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7BF5D1D1-2002-07E7-FE8A-4C671367BE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217" y="139623"/>
            <a:ext cx="422634" cy="38121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5F4F48E-2D94-5950-41A0-9DFD103A7819}"/>
              </a:ext>
            </a:extLst>
          </p:cNvPr>
          <p:cNvSpPr txBox="1"/>
          <p:nvPr/>
        </p:nvSpPr>
        <p:spPr>
          <a:xfrm>
            <a:off x="307825" y="59177"/>
            <a:ext cx="6478511" cy="6093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2100" b="1" dirty="0">
                <a:solidFill>
                  <a:schemeClr val="bg1"/>
                </a:solidFill>
                <a:sym typeface="Raleway Medium"/>
              </a:rPr>
              <a:t>Анализ конкурентов, </a:t>
            </a:r>
            <a:br>
              <a:rPr lang="ru-RU" sz="2100" b="1" dirty="0">
                <a:solidFill>
                  <a:schemeClr val="bg1"/>
                </a:solidFill>
                <a:sym typeface="Raleway Medium"/>
              </a:rPr>
            </a:br>
            <a:r>
              <a:rPr lang="ru-RU" sz="2100" b="1" dirty="0">
                <a:solidFill>
                  <a:schemeClr val="bg1"/>
                </a:solidFill>
                <a:sym typeface="Raleway Medium"/>
              </a:rPr>
              <a:t>конкурентное преимущество</a:t>
            </a:r>
            <a:endParaRPr lang="ru-RU" sz="2100" b="1" dirty="0">
              <a:solidFill>
                <a:schemeClr val="bg1"/>
              </a:solidFill>
              <a:sym typeface="PT Sans"/>
            </a:endParaRPr>
          </a:p>
        </p:txBody>
      </p:sp>
      <p:pic>
        <p:nvPicPr>
          <p:cNvPr id="20" name="Рисунок 19" descr="Изображение выглядит как текст, Шрифт, Графика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26AB0980-9A55-2BCA-2BBF-AB44E0B0C7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112" y="96696"/>
            <a:ext cx="582898" cy="467070"/>
          </a:xfrm>
          <a:prstGeom prst="rect">
            <a:avLst/>
          </a:prstGeom>
        </p:spPr>
      </p:pic>
      <p:graphicFrame>
        <p:nvGraphicFramePr>
          <p:cNvPr id="10" name="Google Shape;122;p27">
            <a:extLst>
              <a:ext uri="{FF2B5EF4-FFF2-40B4-BE49-F238E27FC236}">
                <a16:creationId xmlns:a16="http://schemas.microsoft.com/office/drawing/2014/main" id="{32C27928-3F8C-492E-8007-ACF6D7D2EDD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83118070"/>
              </p:ext>
            </p:extLst>
          </p:nvPr>
        </p:nvGraphicFramePr>
        <p:xfrm>
          <a:off x="74429" y="667549"/>
          <a:ext cx="8835655" cy="2628628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8623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913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816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848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41546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55708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Название</a:t>
                      </a:r>
                      <a:endParaRPr sz="11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Ссылка</a:t>
                      </a:r>
                      <a:endParaRPr sz="11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Преимущества</a:t>
                      </a:r>
                      <a:endParaRPr sz="11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(с точки зрения пользователя)</a:t>
                      </a:r>
                      <a:endParaRPr sz="7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Недостатки</a:t>
                      </a:r>
                      <a:endParaRPr sz="11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(с точки зрения пользователя)</a:t>
                      </a:r>
                      <a:endParaRPr sz="7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Отличия</a:t>
                      </a:r>
                      <a:endParaRPr sz="11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(от вашего решения)</a:t>
                      </a:r>
                      <a:endParaRPr sz="7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33106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Пространство общения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sng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6"/>
                        </a:rPr>
                        <a:t>Магазин - Пространство общения</a:t>
                      </a:r>
                      <a:endParaRPr lang="en-US" sz="1050" b="0" i="0" u="sng" strike="noStrike" dirty="0">
                        <a:solidFill>
                          <a:srgbClr val="0563C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В проекте участвуют люди всех возрастов с ментальными нарушениями. 2. Предлагает помощь для всей семьи, где есть человек с особенностями развития. </a:t>
                      </a:r>
                      <a:endParaRPr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kumimoji="0" lang="ru-RU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1.Плохая узнаваемость бренда 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kumimoji="0" lang="ru-RU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2. Ограниченность ассортимента( значки из дерева)</a:t>
                      </a: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1.Продукция мастерской отличается разнообразием. 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Мастерская лаванда представляет свои товары не только на онлайн платформах, но и на городских ярмарках, где можно непосредственно рассмотреть товар, оценить его по достоинству.</a:t>
                      </a: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052411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>
          <a:extLst>
            <a:ext uri="{FF2B5EF4-FFF2-40B4-BE49-F238E27FC236}">
              <a16:creationId xmlns:a16="http://schemas.microsoft.com/office/drawing/2014/main" id="{663D77AC-B811-1492-8018-1CF3FD09C9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FA14D058-D693-3B87-B261-14E55BA4E8B2}"/>
              </a:ext>
            </a:extLst>
          </p:cNvPr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3E652CD9-671E-833B-D30D-0E9C7B404ACF}"/>
                </a:ext>
              </a:extLst>
            </p:cNvPr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E4F4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3B5CB8EE-9309-4EC9-34AE-489DE932A8B1}"/>
                </a:ext>
              </a:extLst>
            </p:cNvPr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solidFill>
              <a:srgbClr val="8D00FE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A98A297-2C1A-944D-576E-0601150491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0103" y="103783"/>
            <a:ext cx="679877" cy="452897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90522FCB-8EF0-B445-16D4-FE5839DF17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217" y="139623"/>
            <a:ext cx="422634" cy="38121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B2A02EAD-D3C9-1285-C065-88A5C5F0C94C}"/>
              </a:ext>
            </a:extLst>
          </p:cNvPr>
          <p:cNvSpPr txBox="1"/>
          <p:nvPr/>
        </p:nvSpPr>
        <p:spPr>
          <a:xfrm>
            <a:off x="307825" y="59177"/>
            <a:ext cx="6478511" cy="6093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2100" b="1" dirty="0">
                <a:solidFill>
                  <a:schemeClr val="bg1"/>
                </a:solidFill>
                <a:sym typeface="Raleway Medium"/>
              </a:rPr>
              <a:t>Анализ конкурентов, </a:t>
            </a:r>
            <a:br>
              <a:rPr lang="ru-RU" sz="2100" b="1" dirty="0">
                <a:solidFill>
                  <a:schemeClr val="bg1"/>
                </a:solidFill>
                <a:sym typeface="Raleway Medium"/>
              </a:rPr>
            </a:br>
            <a:r>
              <a:rPr lang="ru-RU" sz="2100" b="1" dirty="0">
                <a:solidFill>
                  <a:schemeClr val="bg1"/>
                </a:solidFill>
                <a:sym typeface="Raleway Medium"/>
              </a:rPr>
              <a:t>конкурентное преимущество</a:t>
            </a:r>
            <a:endParaRPr lang="ru-RU" sz="2100" b="1" dirty="0">
              <a:solidFill>
                <a:schemeClr val="bg1"/>
              </a:solidFill>
              <a:sym typeface="PT Sans"/>
            </a:endParaRPr>
          </a:p>
        </p:txBody>
      </p:sp>
      <p:pic>
        <p:nvPicPr>
          <p:cNvPr id="20" name="Рисунок 19" descr="Изображение выглядит как текст, Шрифт, Графика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7AF95DB0-5A1F-E4CD-75C4-ACE22F828A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112" y="96696"/>
            <a:ext cx="582898" cy="467070"/>
          </a:xfrm>
          <a:prstGeom prst="rect">
            <a:avLst/>
          </a:prstGeom>
        </p:spPr>
      </p:pic>
      <p:sp>
        <p:nvSpPr>
          <p:cNvPr id="2" name="Google Shape;107;p9">
            <a:extLst>
              <a:ext uri="{FF2B5EF4-FFF2-40B4-BE49-F238E27FC236}">
                <a16:creationId xmlns:a16="http://schemas.microsoft.com/office/drawing/2014/main" id="{52BDF425-9448-7EA8-4A6F-9E11938C84C3}"/>
              </a:ext>
            </a:extLst>
          </p:cNvPr>
          <p:cNvSpPr txBox="1"/>
          <p:nvPr/>
        </p:nvSpPr>
        <p:spPr>
          <a:xfrm>
            <a:off x="426720" y="1483608"/>
            <a:ext cx="8347290" cy="27832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just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600" b="1" dirty="0">
                <a:solidFill>
                  <a:srgbClr val="8D00FE"/>
                </a:solidFill>
                <a:latin typeface="Calibri" panose="020F0502020204030204" pitchFamily="34" charset="0"/>
                <a:cs typeface="Calibri" panose="020F0502020204030204" pitchFamily="34" charset="0"/>
                <a:sym typeface="Raleway Medium"/>
              </a:rPr>
              <a:t>Приведите до 3 основных конкурентных преимуществ вашего продукта (то, что делает ваш продукт или услугу лучше, чем продукты или услуги ваших конкурентов):</a:t>
            </a:r>
            <a:endParaRPr sz="1600" b="1" dirty="0">
              <a:solidFill>
                <a:srgbClr val="8D00FE"/>
              </a:solidFill>
              <a:latin typeface="Calibri" panose="020F0502020204030204" pitchFamily="34" charset="0"/>
              <a:cs typeface="Calibri" panose="020F0502020204030204" pitchFamily="34" charset="0"/>
              <a:sym typeface="Raleway Medium"/>
            </a:endParaRPr>
          </a:p>
          <a:p>
            <a:pPr marL="342900" marR="0" lvl="0" indent="-342900" algn="l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CC00CC"/>
              </a:buClr>
              <a:buSzPct val="130000"/>
              <a:buFont typeface="+mj-lt"/>
              <a:buAutoNum type="arabicParenR"/>
            </a:pPr>
            <a:r>
              <a:rPr lang="ru" sz="1600" dirty="0">
                <a:solidFill>
                  <a:srgbClr val="8D00FE"/>
                </a:solidFill>
                <a:latin typeface="Calibri" panose="020F0502020204030204" pitchFamily="34" charset="0"/>
                <a:cs typeface="Calibri" panose="020F0502020204030204" pitchFamily="34" charset="0"/>
                <a:sym typeface="Raleway Medium"/>
              </a:rPr>
              <a:t>Преимущество 1: </a:t>
            </a:r>
            <a:r>
              <a:rPr lang="ru-RU" sz="1600" dirty="0">
                <a:solidFill>
                  <a:srgbClr val="8D00FE"/>
                </a:solidFill>
                <a:latin typeface="Calibri" panose="020F0502020204030204" pitchFamily="34" charset="0"/>
                <a:cs typeface="Calibri" panose="020F0502020204030204" pitchFamily="34" charset="0"/>
                <a:sym typeface="Raleway Medium"/>
              </a:rPr>
              <a:t>Уникальные товары, созданные детьми с ОВЗ</a:t>
            </a:r>
            <a:endParaRPr lang="ru" sz="1600" dirty="0">
              <a:solidFill>
                <a:srgbClr val="8D00F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>
              <a:lnSpc>
                <a:spcPct val="130000"/>
              </a:lnSpc>
              <a:spcBef>
                <a:spcPts val="800"/>
              </a:spcBef>
              <a:buClr>
                <a:srgbClr val="CC00CC"/>
              </a:buClr>
              <a:buSzPct val="130000"/>
              <a:buFont typeface="+mj-lt"/>
              <a:buAutoNum type="arabicParenR"/>
            </a:pPr>
            <a:r>
              <a:rPr lang="ru" sz="1600" dirty="0">
                <a:solidFill>
                  <a:srgbClr val="8D00FE"/>
                </a:solidFill>
                <a:latin typeface="Calibri" panose="020F0502020204030204" pitchFamily="34" charset="0"/>
                <a:cs typeface="Calibri" panose="020F0502020204030204" pitchFamily="34" charset="0"/>
                <a:sym typeface="Raleway Medium"/>
              </a:rPr>
              <a:t>Преимущество 2: </a:t>
            </a:r>
            <a:r>
              <a:rPr lang="ru-RU" sz="1600" dirty="0">
                <a:solidFill>
                  <a:srgbClr val="8D00FE"/>
                </a:solidFill>
                <a:latin typeface="Calibri" panose="020F0502020204030204" pitchFamily="34" charset="0"/>
                <a:cs typeface="Calibri" panose="020F0502020204030204" pitchFamily="34" charset="0"/>
                <a:sym typeface="Raleway Medium"/>
              </a:rPr>
              <a:t>Прозрачная отчетность</a:t>
            </a:r>
            <a:endParaRPr lang="ru" sz="1600" dirty="0">
              <a:solidFill>
                <a:srgbClr val="8D00F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130000"/>
              </a:lnSpc>
              <a:spcBef>
                <a:spcPts val="800"/>
              </a:spcBef>
              <a:spcAft>
                <a:spcPts val="800"/>
              </a:spcAft>
              <a:buClr>
                <a:srgbClr val="CC00CC"/>
              </a:buClr>
              <a:buSzPct val="130000"/>
              <a:buFont typeface="+mj-lt"/>
              <a:buAutoNum type="arabicParenR"/>
            </a:pPr>
            <a:r>
              <a:rPr lang="ru" sz="1600" dirty="0">
                <a:solidFill>
                  <a:srgbClr val="8D00FE"/>
                </a:solidFill>
                <a:latin typeface="Calibri"/>
                <a:cs typeface="Calibri"/>
                <a:sym typeface="Raleway Medium"/>
              </a:rPr>
              <a:t>Преимущество 3:</a:t>
            </a:r>
            <a:r>
              <a:rPr lang="ru-RU" sz="1600" dirty="0">
                <a:solidFill>
                  <a:srgbClr val="8D00FE"/>
                </a:solidFill>
                <a:latin typeface="Calibri"/>
                <a:cs typeface="Calibri"/>
                <a:sym typeface="Raleway Medium"/>
              </a:rPr>
              <a:t> Дифференцированный товар</a:t>
            </a:r>
            <a:endParaRPr lang="ru-RU" sz="1600" dirty="0">
              <a:solidFill>
                <a:srgbClr val="8D00F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82245" indent="-182245">
              <a:lnSpc>
                <a:spcPct val="130000"/>
              </a:lnSpc>
              <a:spcBef>
                <a:spcPts val="800"/>
              </a:spcBef>
              <a:spcAft>
                <a:spcPts val="800"/>
              </a:spcAft>
              <a:buClr>
                <a:srgbClr val="F43162"/>
              </a:buClr>
              <a:buSzPts val="1200"/>
              <a:buAutoNum type="arabicParenR"/>
            </a:pPr>
            <a:endParaRPr lang="ru-RU" dirty="0">
              <a:solidFill>
                <a:schemeClr val="dk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49215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011E85E9-7B9B-2414-F0CB-DBE66E5A2982}"/>
              </a:ext>
            </a:extLst>
          </p:cNvPr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</p:grpSpPr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C2BA3A21-4C3A-FE5F-4FE6-453E41150E4A}"/>
                </a:ext>
              </a:extLst>
            </p:cNvPr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E4F4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0DD048E0-4689-4AEE-0EC1-414558D853E2}"/>
                </a:ext>
              </a:extLst>
            </p:cNvPr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solidFill>
              <a:srgbClr val="8D00FE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6DB9D94-A572-42B1-643E-177237281E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0103" y="103783"/>
            <a:ext cx="679877" cy="452897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7BF5D1D1-2002-07E7-FE8A-4C671367BE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217" y="139623"/>
            <a:ext cx="422634" cy="38121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5F4F48E-2D94-5950-41A0-9DFD103A7819}"/>
              </a:ext>
            </a:extLst>
          </p:cNvPr>
          <p:cNvSpPr txBox="1"/>
          <p:nvPr/>
        </p:nvSpPr>
        <p:spPr>
          <a:xfrm>
            <a:off x="307825" y="122482"/>
            <a:ext cx="647851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100" b="1" dirty="0">
                <a:solidFill>
                  <a:schemeClr val="bg1"/>
                </a:solidFill>
              </a:rPr>
              <a:t>Ценностные предложения</a:t>
            </a:r>
            <a:endParaRPr lang="ru-RU" sz="2100" b="1" dirty="0">
              <a:solidFill>
                <a:schemeClr val="bg1"/>
              </a:solidFill>
              <a:sym typeface="PT Sans"/>
            </a:endParaRPr>
          </a:p>
        </p:txBody>
      </p:sp>
      <p:pic>
        <p:nvPicPr>
          <p:cNvPr id="20" name="Рисунок 19" descr="Изображение выглядит как текст, Шрифт, Графика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26AB0980-9A55-2BCA-2BBF-AB44E0B0C7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112" y="96696"/>
            <a:ext cx="582898" cy="467070"/>
          </a:xfrm>
          <a:prstGeom prst="rect">
            <a:avLst/>
          </a:prstGeom>
        </p:spPr>
      </p:pic>
      <p:sp>
        <p:nvSpPr>
          <p:cNvPr id="6" name="Google Shape;116;p10">
            <a:extLst>
              <a:ext uri="{FF2B5EF4-FFF2-40B4-BE49-F238E27FC236}">
                <a16:creationId xmlns:a16="http://schemas.microsoft.com/office/drawing/2014/main" id="{A680103F-4F87-5623-EAC9-E4859ED90D76}"/>
              </a:ext>
            </a:extLst>
          </p:cNvPr>
          <p:cNvSpPr/>
          <p:nvPr/>
        </p:nvSpPr>
        <p:spPr>
          <a:xfrm>
            <a:off x="454563" y="1831040"/>
            <a:ext cx="4511877" cy="22598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just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322336"/>
              </a:buClr>
              <a:buSzPts val="1100"/>
              <a:buFont typeface="Arial"/>
              <a:buNone/>
            </a:pPr>
            <a:r>
              <a:rPr lang="ru" sz="1600" i="1" dirty="0">
                <a:solidFill>
                  <a:srgbClr val="8D00FE"/>
                </a:solidFill>
                <a:latin typeface="Calibri" panose="020F0502020204030204" pitchFamily="34" charset="0"/>
                <a:cs typeface="Calibri" panose="020F0502020204030204" pitchFamily="34" charset="0"/>
                <a:sym typeface="Raleway Medium"/>
              </a:rPr>
              <a:t>Многи</a:t>
            </a:r>
            <a:r>
              <a:rPr lang="ru-RU" sz="1600" i="1" dirty="0">
                <a:solidFill>
                  <a:srgbClr val="8D00FE"/>
                </a:solidFill>
                <a:latin typeface="Calibri" panose="020F0502020204030204" pitchFamily="34" charset="0"/>
                <a:cs typeface="Calibri" panose="020F0502020204030204" pitchFamily="34" charset="0"/>
                <a:sym typeface="Raleway Medium"/>
              </a:rPr>
              <a:t>е хотят помочь людям с ОВЗ, но не всегда знают, как это сделать. Мы предлагаем удобное решение: человек может не просто перевести деньги, но и получить уникальный товар.</a:t>
            </a:r>
          </a:p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322336"/>
              </a:buClr>
              <a:buSzPts val="1100"/>
              <a:buFont typeface="Arial"/>
              <a:buNone/>
            </a:pPr>
            <a:br>
              <a:rPr lang="ru" sz="1600" dirty="0">
                <a:solidFill>
                  <a:schemeClr val="dk2"/>
                </a:solidFill>
                <a:latin typeface="Calibri" panose="020F0502020204030204" pitchFamily="34" charset="0"/>
                <a:cs typeface="Calibri" panose="020F0502020204030204" pitchFamily="34" charset="0"/>
                <a:sym typeface="Raleway Medium"/>
              </a:rPr>
            </a:br>
            <a:endParaRPr sz="1600" dirty="0">
              <a:solidFill>
                <a:schemeClr val="dk2"/>
              </a:solidFill>
              <a:latin typeface="Calibri" panose="020F0502020204030204" pitchFamily="34" charset="0"/>
              <a:cs typeface="Calibri" panose="020F0502020204030204" pitchFamily="34" charset="0"/>
              <a:sym typeface="Raleway Medium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6D465F6-CCAF-4889-80EE-7539EF27B45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79541" y="1729826"/>
            <a:ext cx="3780999" cy="2254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4285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>
          <a:extLst>
            <a:ext uri="{FF2B5EF4-FFF2-40B4-BE49-F238E27FC236}">
              <a16:creationId xmlns:a16="http://schemas.microsoft.com/office/drawing/2014/main" id="{398785B8-89A5-AB0B-63D5-79942A6FA2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FB82666B-7411-1F50-58D1-64E553708D61}"/>
              </a:ext>
            </a:extLst>
          </p:cNvPr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</p:grpSpPr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A3AAB769-E35D-C1F9-3BCD-89B5A7CF8AB1}"/>
                </a:ext>
              </a:extLst>
            </p:cNvPr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E4F4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01A7C574-D8BA-74BE-1F84-BA67BE57F49B}"/>
                </a:ext>
              </a:extLst>
            </p:cNvPr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solidFill>
              <a:srgbClr val="8D00FE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CE9B6382-6313-27BF-4D42-01457783AC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0103" y="103783"/>
            <a:ext cx="679877" cy="452897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DB7A1D59-315D-07CC-A4E8-B693CD0295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217" y="139623"/>
            <a:ext cx="422634" cy="38121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376B13C0-FA13-975E-9507-13627AFDEB41}"/>
              </a:ext>
            </a:extLst>
          </p:cNvPr>
          <p:cNvSpPr txBox="1"/>
          <p:nvPr/>
        </p:nvSpPr>
        <p:spPr>
          <a:xfrm>
            <a:off x="307825" y="122482"/>
            <a:ext cx="647851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100" b="1" dirty="0">
                <a:solidFill>
                  <a:schemeClr val="bg1"/>
                </a:solidFill>
              </a:rPr>
              <a:t>Бизнес-модель развития продукта</a:t>
            </a:r>
            <a:endParaRPr lang="ru-RU" sz="2100" b="1" dirty="0">
              <a:solidFill>
                <a:schemeClr val="bg1"/>
              </a:solidFill>
              <a:sym typeface="PT Sans"/>
            </a:endParaRPr>
          </a:p>
        </p:txBody>
      </p:sp>
      <p:pic>
        <p:nvPicPr>
          <p:cNvPr id="20" name="Рисунок 19" descr="Изображение выглядит как текст, Шрифт, Графика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773C2EB5-131F-6586-4D74-1B2ABA7EF0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112" y="96696"/>
            <a:ext cx="582898" cy="467070"/>
          </a:xfrm>
          <a:prstGeom prst="rect">
            <a:avLst/>
          </a:prstGeom>
        </p:spPr>
      </p:pic>
      <p:sp>
        <p:nvSpPr>
          <p:cNvPr id="2" name="Google Shape;131;p12">
            <a:extLst>
              <a:ext uri="{FF2B5EF4-FFF2-40B4-BE49-F238E27FC236}">
                <a16:creationId xmlns:a16="http://schemas.microsoft.com/office/drawing/2014/main" id="{6A8A1DC8-6311-77C0-974D-C5A5AB8D07F7}"/>
              </a:ext>
            </a:extLst>
          </p:cNvPr>
          <p:cNvSpPr/>
          <p:nvPr/>
        </p:nvSpPr>
        <p:spPr>
          <a:xfrm>
            <a:off x="293757" y="1028260"/>
            <a:ext cx="6367500" cy="348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Clr>
                <a:srgbClr val="322336"/>
              </a:buClr>
              <a:buSzPts val="1100"/>
              <a:buFont typeface="Arial"/>
              <a:buNone/>
            </a:pPr>
            <a:endParaRPr dirty="0">
              <a:solidFill>
                <a:schemeClr val="dk2"/>
              </a:solidFill>
              <a:latin typeface="Calibri" panose="020F0502020204030204" pitchFamily="34" charset="0"/>
              <a:cs typeface="Calibri" panose="020F0502020204030204" pitchFamily="34" charset="0"/>
              <a:sym typeface="Raleway Medium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3F49B48-9599-48FE-BC83-120D28E68AA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963"/>
          <a:stretch/>
        </p:blipFill>
        <p:spPr>
          <a:xfrm>
            <a:off x="647371" y="787623"/>
            <a:ext cx="7835190" cy="4373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3742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011E85E9-7B9B-2414-F0CB-DBE66E5A2982}"/>
              </a:ext>
            </a:extLst>
          </p:cNvPr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</p:grpSpPr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C2BA3A21-4C3A-FE5F-4FE6-453E41150E4A}"/>
                </a:ext>
              </a:extLst>
            </p:cNvPr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E4F4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0DD048E0-4689-4AEE-0EC1-414558D853E2}"/>
                </a:ext>
              </a:extLst>
            </p:cNvPr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solidFill>
              <a:srgbClr val="8D00FE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6DB9D94-A572-42B1-643E-177237281E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0103" y="103783"/>
            <a:ext cx="679877" cy="452897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7BF5D1D1-2002-07E7-FE8A-4C671367BE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217" y="139623"/>
            <a:ext cx="422634" cy="38121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5F4F48E-2D94-5950-41A0-9DFD103A7819}"/>
              </a:ext>
            </a:extLst>
          </p:cNvPr>
          <p:cNvSpPr txBox="1"/>
          <p:nvPr/>
        </p:nvSpPr>
        <p:spPr>
          <a:xfrm>
            <a:off x="307825" y="122482"/>
            <a:ext cx="647851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" sz="2100" b="1" dirty="0">
                <a:solidFill>
                  <a:schemeClr val="bg1"/>
                </a:solidFill>
                <a:sym typeface="PT Sans"/>
              </a:rPr>
              <a:t>Команда «</a:t>
            </a:r>
            <a:r>
              <a:rPr lang="ru-RU" sz="2100" b="1" dirty="0">
                <a:solidFill>
                  <a:schemeClr val="bg1"/>
                </a:solidFill>
                <a:sym typeface="PT Sans"/>
              </a:rPr>
              <a:t>Лаванда</a:t>
            </a:r>
            <a:r>
              <a:rPr lang="ru" sz="2100" b="1" dirty="0">
                <a:solidFill>
                  <a:schemeClr val="bg1"/>
                </a:solidFill>
                <a:sym typeface="PT Sans"/>
              </a:rPr>
              <a:t>»</a:t>
            </a:r>
            <a:endParaRPr lang="ru-RU" sz="2100" b="1" dirty="0">
              <a:solidFill>
                <a:schemeClr val="bg1"/>
              </a:solidFill>
              <a:sym typeface="PT Sans"/>
            </a:endParaRPr>
          </a:p>
        </p:txBody>
      </p:sp>
      <p:pic>
        <p:nvPicPr>
          <p:cNvPr id="20" name="Рисунок 19" descr="Изображение выглядит как текст, Шрифт, Графика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26AB0980-9A55-2BCA-2BBF-AB44E0B0C7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112" y="96696"/>
            <a:ext cx="582898" cy="467070"/>
          </a:xfrm>
          <a:prstGeom prst="rect">
            <a:avLst/>
          </a:prstGeom>
        </p:spPr>
      </p:pic>
      <p:sp>
        <p:nvSpPr>
          <p:cNvPr id="7" name="Google Shape;114;p26">
            <a:extLst>
              <a:ext uri="{FF2B5EF4-FFF2-40B4-BE49-F238E27FC236}">
                <a16:creationId xmlns:a16="http://schemas.microsoft.com/office/drawing/2014/main" id="{849F75B4-8653-D306-EB89-335AF2A8B99B}"/>
              </a:ext>
            </a:extLst>
          </p:cNvPr>
          <p:cNvSpPr txBox="1"/>
          <p:nvPr/>
        </p:nvSpPr>
        <p:spPr>
          <a:xfrm>
            <a:off x="498908" y="1297172"/>
            <a:ext cx="6287428" cy="3182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541338" lvl="2"/>
            <a:endParaRPr lang="ru-RU" sz="1050" b="1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PT Sans"/>
              <a:cs typeface="Calibri" panose="020F0502020204030204" pitchFamily="34" charset="0"/>
              <a:sym typeface="PT Sans"/>
            </a:endParaRPr>
          </a:p>
          <a:p>
            <a:pPr lvl="0"/>
            <a:r>
              <a:rPr lang="ru-RU" b="1" dirty="0">
                <a:solidFill>
                  <a:srgbClr val="2C2C2C"/>
                </a:solidFill>
                <a:latin typeface="Times New Roman" panose="02020603050405020304" pitchFamily="18" charset="0"/>
              </a:rPr>
              <a:t>1. Сергеева Полина Евгеньевна – лидер</a:t>
            </a:r>
          </a:p>
          <a:p>
            <a:pPr lvl="0"/>
            <a:r>
              <a:rPr lang="ru-RU" b="1" dirty="0">
                <a:solidFill>
                  <a:srgbClr val="2C2C2C"/>
                </a:solidFill>
                <a:latin typeface="Times New Roman" panose="02020603050405020304" pitchFamily="18" charset="0"/>
              </a:rPr>
              <a:t>2. Мамонова Мария Максимовна – аналитика данных</a:t>
            </a:r>
          </a:p>
          <a:p>
            <a:pPr lvl="0"/>
            <a:r>
              <a:rPr lang="ru-RU" b="1" dirty="0">
                <a:solidFill>
                  <a:srgbClr val="2C2C2C"/>
                </a:solidFill>
                <a:latin typeface="Times New Roman" panose="02020603050405020304" pitchFamily="18" charset="0"/>
              </a:rPr>
              <a:t>3. Богуславская Екатерина Дмитриевна – визуализация данных</a:t>
            </a:r>
          </a:p>
          <a:p>
            <a:pPr lvl="0"/>
            <a:r>
              <a:rPr lang="ru-RU" b="1" dirty="0">
                <a:solidFill>
                  <a:srgbClr val="2C2C2C"/>
                </a:solidFill>
                <a:latin typeface="Times New Roman" panose="02020603050405020304" pitchFamily="18" charset="0"/>
              </a:rPr>
              <a:t>4. Иващенко София Марковна – сбор данных </a:t>
            </a:r>
          </a:p>
          <a:p>
            <a:pPr lvl="0"/>
            <a:r>
              <a:rPr lang="ru-RU" b="1" dirty="0">
                <a:solidFill>
                  <a:srgbClr val="2C2C2C"/>
                </a:solidFill>
                <a:latin typeface="Times New Roman" panose="02020603050405020304" pitchFamily="18" charset="0"/>
              </a:rPr>
              <a:t>5. Дьяченко Ксения Андреевна – визуализация данных</a:t>
            </a:r>
          </a:p>
          <a:p>
            <a:pPr lvl="0"/>
            <a:r>
              <a:rPr lang="ru-RU" b="1" dirty="0">
                <a:solidFill>
                  <a:srgbClr val="2C2C2C"/>
                </a:solidFill>
                <a:latin typeface="Times New Roman" panose="02020603050405020304" pitchFamily="18" charset="0"/>
              </a:rPr>
              <a:t>6. Вакуленко Валерия Александровна – аналитика данных</a:t>
            </a:r>
          </a:p>
          <a:p>
            <a:pPr lvl="0"/>
            <a:r>
              <a:rPr lang="ru-RU" b="1" dirty="0">
                <a:solidFill>
                  <a:srgbClr val="2C2C2C"/>
                </a:solidFill>
                <a:latin typeface="Times New Roman" panose="02020603050405020304" pitchFamily="18" charset="0"/>
              </a:rPr>
              <a:t>7. </a:t>
            </a:r>
            <a:r>
              <a:rPr lang="ru-RU" b="1" dirty="0" err="1">
                <a:solidFill>
                  <a:srgbClr val="2C2C2C"/>
                </a:solidFill>
                <a:latin typeface="Times New Roman" panose="02020603050405020304" pitchFamily="18" charset="0"/>
              </a:rPr>
              <a:t>Бобоева</a:t>
            </a:r>
            <a:r>
              <a:rPr lang="ru-RU" b="1" dirty="0">
                <a:solidFill>
                  <a:srgbClr val="2C2C2C"/>
                </a:solidFill>
                <a:latin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2C2C2C"/>
                </a:solidFill>
                <a:latin typeface="Times New Roman" panose="02020603050405020304" pitchFamily="18" charset="0"/>
              </a:rPr>
              <a:t>Мухаррамхон</a:t>
            </a:r>
            <a:r>
              <a:rPr lang="ru-RU" b="1" dirty="0">
                <a:solidFill>
                  <a:srgbClr val="2C2C2C"/>
                </a:solidFill>
                <a:latin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2C2C2C"/>
                </a:solidFill>
                <a:latin typeface="Times New Roman" panose="02020603050405020304" pitchFamily="18" charset="0"/>
              </a:rPr>
              <a:t>Абдуразоковна</a:t>
            </a:r>
            <a:r>
              <a:rPr lang="ru-RU" b="1" dirty="0">
                <a:solidFill>
                  <a:srgbClr val="2C2C2C"/>
                </a:solidFill>
                <a:latin typeface="Times New Roman" panose="02020603050405020304" pitchFamily="18" charset="0"/>
              </a:rPr>
              <a:t> – сбор данных</a:t>
            </a:r>
          </a:p>
          <a:p>
            <a:pPr lvl="0"/>
            <a:r>
              <a:rPr lang="ru-RU" b="1" dirty="0">
                <a:solidFill>
                  <a:srgbClr val="2C2C2C"/>
                </a:solidFill>
                <a:latin typeface="Times New Roman" panose="02020603050405020304" pitchFamily="18" charset="0"/>
              </a:rPr>
              <a:t>8. </a:t>
            </a:r>
            <a:r>
              <a:rPr lang="ru-RU" b="1" dirty="0" err="1">
                <a:solidFill>
                  <a:srgbClr val="2C2C2C"/>
                </a:solidFill>
                <a:latin typeface="Times New Roman" panose="02020603050405020304" pitchFamily="18" charset="0"/>
              </a:rPr>
              <a:t>Золотовская</a:t>
            </a:r>
            <a:r>
              <a:rPr lang="ru-RU" b="1" dirty="0">
                <a:solidFill>
                  <a:srgbClr val="2C2C2C"/>
                </a:solidFill>
                <a:latin typeface="Times New Roman" panose="02020603050405020304" pitchFamily="18" charset="0"/>
              </a:rPr>
              <a:t> Маргарита – сбор данных </a:t>
            </a:r>
          </a:p>
          <a:p>
            <a:pPr lvl="0"/>
            <a:r>
              <a:rPr lang="ru-RU" b="1" dirty="0">
                <a:solidFill>
                  <a:srgbClr val="2C2C2C"/>
                </a:solidFill>
                <a:latin typeface="Times New Roman" panose="02020603050405020304" pitchFamily="18" charset="0"/>
              </a:rPr>
              <a:t>9. Черкасова Анастасия Сергеевна – сбор данных</a:t>
            </a:r>
          </a:p>
          <a:p>
            <a:pPr lvl="0"/>
            <a:r>
              <a:rPr lang="ru-RU" b="1" dirty="0">
                <a:solidFill>
                  <a:srgbClr val="2C2C2C"/>
                </a:solidFill>
                <a:latin typeface="Times New Roman" panose="02020603050405020304" pitchFamily="18" charset="0"/>
              </a:rPr>
              <a:t>10. Алпатов Александр Алексеевич – аналитика данных</a:t>
            </a:r>
          </a:p>
          <a:p>
            <a:pPr lvl="0"/>
            <a:r>
              <a:rPr lang="ru-RU" b="1" dirty="0">
                <a:solidFill>
                  <a:srgbClr val="2C2C2C"/>
                </a:solidFill>
                <a:latin typeface="Times New Roman" panose="02020603050405020304" pitchFamily="18" charset="0"/>
                <a:ea typeface="PT Sans"/>
                <a:cs typeface="Calibri" panose="020F0502020204030204" pitchFamily="34" charset="0"/>
                <a:sym typeface="PT Sans"/>
              </a:rPr>
              <a:t>11. </a:t>
            </a:r>
            <a:r>
              <a:rPr lang="ru-RU" b="1" dirty="0" err="1">
                <a:solidFill>
                  <a:srgbClr val="2C2C2C"/>
                </a:solidFill>
                <a:latin typeface="Times New Roman" panose="02020603050405020304" pitchFamily="18" charset="0"/>
                <a:ea typeface="PT Sans"/>
                <a:cs typeface="Calibri" panose="020F0502020204030204" pitchFamily="34" charset="0"/>
                <a:sym typeface="PT Sans"/>
              </a:rPr>
              <a:t>Масыч</a:t>
            </a:r>
            <a:r>
              <a:rPr lang="ru-RU" b="1" dirty="0">
                <a:solidFill>
                  <a:srgbClr val="2C2C2C"/>
                </a:solidFill>
                <a:latin typeface="Times New Roman" panose="02020603050405020304" pitchFamily="18" charset="0"/>
                <a:ea typeface="PT Sans"/>
                <a:cs typeface="Calibri" panose="020F0502020204030204" pitchFamily="34" charset="0"/>
                <a:sym typeface="PT Sans"/>
              </a:rPr>
              <a:t> Марина Анатольевна - наставник</a:t>
            </a:r>
            <a:endParaRPr lang="ru-RU" b="1" dirty="0">
              <a:solidFill>
                <a:srgbClr val="000000">
                  <a:lumMod val="50000"/>
                  <a:lumOff val="50000"/>
                </a:srgbClr>
              </a:solidFill>
              <a:latin typeface="Calibri" panose="020F0502020204030204" pitchFamily="34" charset="0"/>
              <a:ea typeface="PT Sans"/>
              <a:cs typeface="Calibri" panose="020F0502020204030204" pitchFamily="34" charset="0"/>
              <a:sym typeface="PT Sans"/>
            </a:endParaRPr>
          </a:p>
          <a:p>
            <a:pPr marL="541338" lvl="2"/>
            <a:endParaRPr lang="ru-RU" sz="1050" b="1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PT Sans"/>
              <a:cs typeface="Calibri" panose="020F0502020204030204" pitchFamily="34" charset="0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1050" b="1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PT Sans"/>
              <a:cs typeface="Calibri" panose="020F0502020204030204" pitchFamily="34" charset="0"/>
              <a:sym typeface="PT Sans"/>
            </a:endParaRPr>
          </a:p>
          <a:p>
            <a:endParaRPr lang="ru-RU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  <a:sym typeface="Raleway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1050" b="1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PT Sans"/>
              <a:cs typeface="Calibri" panose="020F0502020204030204" pitchFamily="34" charset="0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1050" b="1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PT Sans"/>
              <a:cs typeface="Calibri" panose="020F0502020204030204" pitchFamily="34" charset="0"/>
              <a:sym typeface="PT Sans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1050" b="1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PT Sans"/>
              <a:cs typeface="Calibri" panose="020F0502020204030204" pitchFamily="34" charset="0"/>
              <a:sym typeface="PT Sans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1050" b="1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PT Sans"/>
              <a:cs typeface="Calibri" panose="020F0502020204030204" pitchFamily="34" charset="0"/>
              <a:sym typeface="PT Sans"/>
            </a:endParaRPr>
          </a:p>
        </p:txBody>
      </p:sp>
    </p:spTree>
    <p:extLst>
      <p:ext uri="{BB962C8B-B14F-4D97-AF65-F5344CB8AC3E}">
        <p14:creationId xmlns:p14="http://schemas.microsoft.com/office/powerpoint/2010/main" val="22270016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011E85E9-7B9B-2414-F0CB-DBE66E5A2982}"/>
              </a:ext>
            </a:extLst>
          </p:cNvPr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</p:grpSpPr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C2BA3A21-4C3A-FE5F-4FE6-453E41150E4A}"/>
                </a:ext>
              </a:extLst>
            </p:cNvPr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E4F4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0DD048E0-4689-4AEE-0EC1-414558D853E2}"/>
                </a:ext>
              </a:extLst>
            </p:cNvPr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solidFill>
              <a:srgbClr val="8D00FE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6DB9D94-A572-42B1-643E-177237281E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0103" y="103783"/>
            <a:ext cx="679877" cy="452897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7BF5D1D1-2002-07E7-FE8A-4C671367BE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217" y="139623"/>
            <a:ext cx="422634" cy="38121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5F4F48E-2D94-5950-41A0-9DFD103A7819}"/>
              </a:ext>
            </a:extLst>
          </p:cNvPr>
          <p:cNvSpPr txBox="1"/>
          <p:nvPr/>
        </p:nvSpPr>
        <p:spPr>
          <a:xfrm>
            <a:off x="307825" y="122482"/>
            <a:ext cx="647851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100" b="1" dirty="0">
                <a:solidFill>
                  <a:schemeClr val="bg1"/>
                </a:solidFill>
                <a:sym typeface="Raleway Medium"/>
              </a:rPr>
              <a:t>Текущие результаты</a:t>
            </a:r>
            <a:endParaRPr lang="ru-RU" sz="2100" b="1" dirty="0">
              <a:solidFill>
                <a:schemeClr val="bg1"/>
              </a:solidFill>
              <a:sym typeface="Calibri"/>
            </a:endParaRPr>
          </a:p>
        </p:txBody>
      </p:sp>
      <p:pic>
        <p:nvPicPr>
          <p:cNvPr id="20" name="Рисунок 19" descr="Изображение выглядит как текст, Шрифт, Графика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26AB0980-9A55-2BCA-2BBF-AB44E0B0C7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112" y="96696"/>
            <a:ext cx="582898" cy="467070"/>
          </a:xfrm>
          <a:prstGeom prst="rect">
            <a:avLst/>
          </a:prstGeom>
        </p:spPr>
      </p:pic>
      <p:sp>
        <p:nvSpPr>
          <p:cNvPr id="7" name="Google Shape;128;p28">
            <a:extLst>
              <a:ext uri="{FF2B5EF4-FFF2-40B4-BE49-F238E27FC236}">
                <a16:creationId xmlns:a16="http://schemas.microsoft.com/office/drawing/2014/main" id="{E510D2AA-4B2B-3033-62FA-473956E77503}"/>
              </a:ext>
            </a:extLst>
          </p:cNvPr>
          <p:cNvSpPr txBox="1">
            <a:spLocks/>
          </p:cNvSpPr>
          <p:nvPr/>
        </p:nvSpPr>
        <p:spPr>
          <a:xfrm>
            <a:off x="2768392" y="1357522"/>
            <a:ext cx="4264175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l">
              <a:spcAft>
                <a:spcPts val="1200"/>
              </a:spcAft>
            </a:pPr>
            <a:r>
              <a:rPr lang="ru-RU" sz="1800" b="1" i="1" dirty="0">
                <a:solidFill>
                  <a:schemeClr val="bg1"/>
                </a:solidFill>
                <a:highlight>
                  <a:srgbClr val="8D00FE"/>
                </a:highlight>
                <a:latin typeface="Calibri"/>
                <a:cs typeface="Calibri"/>
                <a:sym typeface="Raleway Medium"/>
              </a:rPr>
              <a:t>Сотрудничество с организациями</a:t>
            </a:r>
          </a:p>
          <a:p>
            <a:pPr marL="0" indent="0" algn="l">
              <a:spcAft>
                <a:spcPts val="1200"/>
              </a:spcAft>
            </a:pPr>
            <a:endParaRPr lang="ru-RU" sz="1800" b="1" i="1" dirty="0">
              <a:solidFill>
                <a:schemeClr val="bg1"/>
              </a:solidFill>
              <a:highlight>
                <a:srgbClr val="8D00FE"/>
              </a:highlight>
              <a:latin typeface="Calibri"/>
              <a:cs typeface="Calibri"/>
              <a:sym typeface="Raleway Medium"/>
            </a:endParaRPr>
          </a:p>
          <a:p>
            <a:pPr marL="342900" algn="l">
              <a:spcAft>
                <a:spcPts val="1200"/>
              </a:spcAft>
              <a:buClr>
                <a:srgbClr val="8D00FE"/>
              </a:buClr>
              <a:buAutoNum type="arabicPeriod"/>
            </a:pPr>
            <a:r>
              <a:rPr lang="ru-RU" sz="1600" dirty="0">
                <a:solidFill>
                  <a:srgbClr val="8D00FE"/>
                </a:solidFill>
                <a:latin typeface="Calibri"/>
                <a:cs typeface="Calibri"/>
                <a:sym typeface="Raleway Medium"/>
              </a:rPr>
              <a:t>Центр-Инвест</a:t>
            </a:r>
          </a:p>
          <a:p>
            <a:pPr marL="342900" algn="l">
              <a:spcAft>
                <a:spcPts val="1200"/>
              </a:spcAft>
              <a:buClr>
                <a:srgbClr val="8D00FE"/>
              </a:buClr>
              <a:buAutoNum type="arabicPeriod"/>
            </a:pPr>
            <a:r>
              <a:rPr lang="ru-RU" sz="1600" dirty="0" err="1">
                <a:solidFill>
                  <a:srgbClr val="8D00FE"/>
                </a:solidFill>
                <a:latin typeface="Calibri"/>
                <a:cs typeface="Calibri"/>
                <a:sym typeface="Raleway Medium"/>
              </a:rPr>
              <a:t>Вкусвилл</a:t>
            </a:r>
            <a:endParaRPr lang="ru-RU" sz="1600" dirty="0">
              <a:solidFill>
                <a:srgbClr val="8D00FE"/>
              </a:solidFill>
              <a:latin typeface="Calibri"/>
              <a:cs typeface="Calibri"/>
              <a:sym typeface="Raleway Medium"/>
            </a:endParaRPr>
          </a:p>
          <a:p>
            <a:pPr marL="342900" algn="l">
              <a:spcAft>
                <a:spcPts val="1200"/>
              </a:spcAft>
              <a:buClr>
                <a:srgbClr val="8D00FE"/>
              </a:buClr>
              <a:buAutoNum type="arabicPeriod"/>
            </a:pPr>
            <a:r>
              <a:rPr lang="ru-RU" sz="1600" dirty="0">
                <a:solidFill>
                  <a:srgbClr val="8D00FE"/>
                </a:solidFill>
                <a:latin typeface="Calibri"/>
                <a:cs typeface="Calibri"/>
                <a:sym typeface="Raleway Medium"/>
              </a:rPr>
              <a:t>Водоканал </a:t>
            </a:r>
            <a:r>
              <a:rPr lang="ru-RU" sz="1600" dirty="0" err="1">
                <a:solidFill>
                  <a:srgbClr val="8D00FE"/>
                </a:solidFill>
                <a:latin typeface="Calibri"/>
                <a:cs typeface="Calibri"/>
                <a:sym typeface="Raleway Medium"/>
              </a:rPr>
              <a:t>г.Ростов</a:t>
            </a:r>
            <a:r>
              <a:rPr lang="ru-RU" sz="1600" dirty="0">
                <a:solidFill>
                  <a:srgbClr val="8D00FE"/>
                </a:solidFill>
                <a:latin typeface="Calibri"/>
                <a:cs typeface="Calibri"/>
                <a:sym typeface="Raleway Medium"/>
              </a:rPr>
              <a:t>-на-Дону</a:t>
            </a:r>
          </a:p>
          <a:p>
            <a:pPr marL="342900" algn="l">
              <a:spcAft>
                <a:spcPts val="1200"/>
              </a:spcAft>
              <a:buClr>
                <a:srgbClr val="8D00FE"/>
              </a:buClr>
              <a:buAutoNum type="arabicPeriod"/>
            </a:pPr>
            <a:r>
              <a:rPr lang="ru-RU" sz="1600" dirty="0">
                <a:solidFill>
                  <a:srgbClr val="8D00FE"/>
                </a:solidFill>
                <a:latin typeface="Calibri"/>
                <a:cs typeface="Calibri"/>
                <a:sym typeface="Raleway Medium"/>
              </a:rPr>
              <a:t>Кофе ателье </a:t>
            </a:r>
          </a:p>
          <a:p>
            <a:pPr marL="342900" algn="l">
              <a:spcAft>
                <a:spcPts val="1200"/>
              </a:spcAft>
              <a:buClr>
                <a:srgbClr val="8D00FE"/>
              </a:buClr>
              <a:buAutoNum type="arabicPeriod"/>
            </a:pPr>
            <a:r>
              <a:rPr lang="ru-RU" sz="1600" dirty="0">
                <a:solidFill>
                  <a:srgbClr val="8D00FE"/>
                </a:solidFill>
                <a:latin typeface="Calibri"/>
                <a:cs typeface="Calibri"/>
                <a:sym typeface="Raleway Medium"/>
              </a:rPr>
              <a:t>ООО «Галактика»</a:t>
            </a:r>
          </a:p>
          <a:p>
            <a:pPr marL="342900" algn="l">
              <a:spcAft>
                <a:spcPts val="1200"/>
              </a:spcAft>
              <a:buClr>
                <a:srgbClr val="8D00FE"/>
              </a:buClr>
              <a:buAutoNum type="arabicPeriod"/>
            </a:pPr>
            <a:r>
              <a:rPr lang="ru-RU" sz="1600" dirty="0" err="1">
                <a:solidFill>
                  <a:srgbClr val="8D00FE"/>
                </a:solidFill>
                <a:latin typeface="Calibri"/>
                <a:cs typeface="Calibri"/>
              </a:rPr>
              <a:t>СберБанк</a:t>
            </a:r>
          </a:p>
          <a:p>
            <a:pPr marL="342900" algn="l">
              <a:spcAft>
                <a:spcPts val="1200"/>
              </a:spcAft>
              <a:buAutoNum type="arabicPeriod"/>
            </a:pPr>
            <a:endParaRPr lang="ru-RU" sz="1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233280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82CC6B9C-232B-E1C9-534B-79F46606B20E}"/>
              </a:ext>
            </a:extLst>
          </p:cNvPr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</p:grpSpPr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DA9D4963-DED8-B33E-05B9-6DE4E480F3EC}"/>
                </a:ext>
              </a:extLst>
            </p:cNvPr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E4F4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649EF6D-F87A-BC3A-AA3D-FCF29336C9A7}"/>
                </a:ext>
              </a:extLst>
            </p:cNvPr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solidFill>
              <a:srgbClr val="8D00FE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6DB9D94-A572-42B1-643E-177237281E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0103" y="103783"/>
            <a:ext cx="679877" cy="452897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7BF5D1D1-2002-07E7-FE8A-4C671367BE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217" y="139623"/>
            <a:ext cx="422634" cy="38121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5F4F48E-2D94-5950-41A0-9DFD103A7819}"/>
              </a:ext>
            </a:extLst>
          </p:cNvPr>
          <p:cNvSpPr txBox="1"/>
          <p:nvPr/>
        </p:nvSpPr>
        <p:spPr>
          <a:xfrm>
            <a:off x="307825" y="122482"/>
            <a:ext cx="647851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100" b="1" dirty="0">
                <a:solidFill>
                  <a:schemeClr val="bg1"/>
                </a:solidFill>
                <a:sym typeface="Calibri"/>
              </a:rPr>
              <a:t>Проблемное интервью для юр. лиц</a:t>
            </a:r>
          </a:p>
        </p:txBody>
      </p:sp>
      <p:pic>
        <p:nvPicPr>
          <p:cNvPr id="20" name="Рисунок 19" descr="Изображение выглядит как текст, Шрифт, Графика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26AB0980-9A55-2BCA-2BBF-AB44E0B0C7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112" y="96696"/>
            <a:ext cx="582898" cy="467070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6145129-28EA-4E71-956A-5055863B752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499" y="690467"/>
            <a:ext cx="3221665" cy="369509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FA36A82-A29D-4443-B158-BB9048A59DE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74001" y="913657"/>
            <a:ext cx="3089457" cy="347190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D914EDB-0DD3-42E9-9F04-CE85C7C7425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63458" y="707301"/>
            <a:ext cx="3288060" cy="3695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57261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82CC6B9C-232B-E1C9-534B-79F46606B20E}"/>
              </a:ext>
            </a:extLst>
          </p:cNvPr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</p:grpSpPr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DA9D4963-DED8-B33E-05B9-6DE4E480F3EC}"/>
                </a:ext>
              </a:extLst>
            </p:cNvPr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E4F4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649EF6D-F87A-BC3A-AA3D-FCF29336C9A7}"/>
                </a:ext>
              </a:extLst>
            </p:cNvPr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solidFill>
              <a:srgbClr val="8D00FE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6DB9D94-A572-42B1-643E-177237281E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0103" y="103783"/>
            <a:ext cx="679877" cy="452897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7BF5D1D1-2002-07E7-FE8A-4C671367BE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217" y="139623"/>
            <a:ext cx="422634" cy="38121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5F4F48E-2D94-5950-41A0-9DFD103A7819}"/>
              </a:ext>
            </a:extLst>
          </p:cNvPr>
          <p:cNvSpPr txBox="1"/>
          <p:nvPr/>
        </p:nvSpPr>
        <p:spPr>
          <a:xfrm>
            <a:off x="307825" y="122482"/>
            <a:ext cx="647851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100" b="1" dirty="0">
                <a:solidFill>
                  <a:schemeClr val="bg1"/>
                </a:solidFill>
                <a:sym typeface="Calibri"/>
              </a:rPr>
              <a:t>Проблемное интервью для юр. лиц</a:t>
            </a:r>
          </a:p>
        </p:txBody>
      </p:sp>
      <p:pic>
        <p:nvPicPr>
          <p:cNvPr id="20" name="Рисунок 19" descr="Изображение выглядит как текст, Шрифт, Графика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26AB0980-9A55-2BCA-2BBF-AB44E0B0C7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112" y="96696"/>
            <a:ext cx="582898" cy="46707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5F6C3CD-EC26-4BEE-B815-0FC2FC01CB5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59213" y="759021"/>
            <a:ext cx="2817538" cy="325491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846D64D-953D-4666-9177-E81D07827CD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249" y="702538"/>
            <a:ext cx="2844829" cy="328052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7EB1542-4F2F-48AD-9595-7EC2DEE7EB1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88361" y="702538"/>
            <a:ext cx="3167277" cy="3632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702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82CC6B9C-232B-E1C9-534B-79F46606B20E}"/>
              </a:ext>
            </a:extLst>
          </p:cNvPr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</p:grpSpPr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DA9D4963-DED8-B33E-05B9-6DE4E480F3EC}"/>
                </a:ext>
              </a:extLst>
            </p:cNvPr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E4F4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649EF6D-F87A-BC3A-AA3D-FCF29336C9A7}"/>
                </a:ext>
              </a:extLst>
            </p:cNvPr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solidFill>
              <a:srgbClr val="8D00FE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6DB9D94-A572-42B1-643E-177237281E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0103" y="103783"/>
            <a:ext cx="679877" cy="452897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7BF5D1D1-2002-07E7-FE8A-4C671367BE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217" y="139623"/>
            <a:ext cx="422634" cy="38121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5F4F48E-2D94-5950-41A0-9DFD103A7819}"/>
              </a:ext>
            </a:extLst>
          </p:cNvPr>
          <p:cNvSpPr txBox="1"/>
          <p:nvPr/>
        </p:nvSpPr>
        <p:spPr>
          <a:xfrm>
            <a:off x="307825" y="122482"/>
            <a:ext cx="647851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100" b="1" dirty="0">
                <a:solidFill>
                  <a:schemeClr val="bg1"/>
                </a:solidFill>
                <a:sym typeface="Calibri"/>
              </a:rPr>
              <a:t>Проблемное интервью для физ. лиц</a:t>
            </a:r>
          </a:p>
        </p:txBody>
      </p:sp>
      <p:pic>
        <p:nvPicPr>
          <p:cNvPr id="20" name="Рисунок 19" descr="Изображение выглядит как текст, Шрифт, Графика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26AB0980-9A55-2BCA-2BBF-AB44E0B0C7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112" y="96696"/>
            <a:ext cx="582898" cy="467070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D1C16C1-DD46-45B8-BA57-391C8265EF8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69" y="660462"/>
            <a:ext cx="2851640" cy="3333423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0E4FE66-8995-48BC-83E6-584CCE08D16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65409" y="660462"/>
            <a:ext cx="3208249" cy="3333423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4E55E5B-A15F-4341-9F52-5036D83CE4D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51214" y="677603"/>
            <a:ext cx="3079017" cy="3612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4682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82CC6B9C-232B-E1C9-534B-79F46606B20E}"/>
              </a:ext>
            </a:extLst>
          </p:cNvPr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</p:grpSpPr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DA9D4963-DED8-B33E-05B9-6DE4E480F3EC}"/>
                </a:ext>
              </a:extLst>
            </p:cNvPr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E4F4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649EF6D-F87A-BC3A-AA3D-FCF29336C9A7}"/>
                </a:ext>
              </a:extLst>
            </p:cNvPr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solidFill>
              <a:srgbClr val="8D00FE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6DB9D94-A572-42B1-643E-177237281E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0103" y="103783"/>
            <a:ext cx="679877" cy="452897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7BF5D1D1-2002-07E7-FE8A-4C671367BE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217" y="139623"/>
            <a:ext cx="422634" cy="38121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5F4F48E-2D94-5950-41A0-9DFD103A7819}"/>
              </a:ext>
            </a:extLst>
          </p:cNvPr>
          <p:cNvSpPr txBox="1"/>
          <p:nvPr/>
        </p:nvSpPr>
        <p:spPr>
          <a:xfrm>
            <a:off x="307825" y="122482"/>
            <a:ext cx="647851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100" b="1" dirty="0">
                <a:solidFill>
                  <a:schemeClr val="bg1"/>
                </a:solidFill>
                <a:sym typeface="Calibri"/>
              </a:rPr>
              <a:t>Проблемное интервью для физ. лиц</a:t>
            </a:r>
          </a:p>
        </p:txBody>
      </p:sp>
      <p:pic>
        <p:nvPicPr>
          <p:cNvPr id="20" name="Рисунок 19" descr="Изображение выглядит как текст, Шрифт, Графика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26AB0980-9A55-2BCA-2BBF-AB44E0B0C7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112" y="96696"/>
            <a:ext cx="582898" cy="46707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110DBED-A915-4167-95C0-6E71A9A6621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30965" y="660462"/>
            <a:ext cx="3249419" cy="383341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151D3F0-C45D-4E78-9A64-FCEAD4A3078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92135" y="648000"/>
            <a:ext cx="3229256" cy="3845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8053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>
          <a:extLst>
            <a:ext uri="{FF2B5EF4-FFF2-40B4-BE49-F238E27FC236}">
              <a16:creationId xmlns:a16="http://schemas.microsoft.com/office/drawing/2014/main" id="{6A6E6F12-AF2F-72E2-A45C-43E0DCF7DF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EE8C0086-8D38-49F1-C6C1-6D75160EC2CD}"/>
              </a:ext>
            </a:extLst>
          </p:cNvPr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</p:grpSpPr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30783139-9A14-34E4-AB13-8CD559D1A93C}"/>
                </a:ext>
              </a:extLst>
            </p:cNvPr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E4F4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C59B4366-E4E6-B3D7-9461-68FC46FBC489}"/>
                </a:ext>
              </a:extLst>
            </p:cNvPr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solidFill>
              <a:srgbClr val="8D00FE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84859407-8911-57F7-6CBB-9E1C572E0C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0103" y="103783"/>
            <a:ext cx="679877" cy="452897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BBFE6A12-10ED-ED83-4148-A29C55EDE4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217" y="139623"/>
            <a:ext cx="422634" cy="38121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AAB77613-BA45-7A1F-5CB4-D87FA2938B39}"/>
              </a:ext>
            </a:extLst>
          </p:cNvPr>
          <p:cNvSpPr txBox="1"/>
          <p:nvPr/>
        </p:nvSpPr>
        <p:spPr>
          <a:xfrm>
            <a:off x="307825" y="122482"/>
            <a:ext cx="647851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100" b="1" dirty="0">
                <a:solidFill>
                  <a:schemeClr val="bg1"/>
                </a:solidFill>
                <a:sym typeface="Raleway Medium"/>
              </a:rPr>
              <a:t>Планы развития</a:t>
            </a:r>
          </a:p>
        </p:txBody>
      </p:sp>
      <p:pic>
        <p:nvPicPr>
          <p:cNvPr id="20" name="Рисунок 19" descr="Изображение выглядит как текст, Шрифт, Графика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EDC9A1FE-2C6B-409A-C00C-2CEF3DCA087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112" y="96696"/>
            <a:ext cx="582898" cy="467070"/>
          </a:xfrm>
          <a:prstGeom prst="rect">
            <a:avLst/>
          </a:prstGeom>
        </p:spPr>
      </p:pic>
      <p:sp>
        <p:nvSpPr>
          <p:cNvPr id="7" name="Google Shape;128;p28">
            <a:extLst>
              <a:ext uri="{FF2B5EF4-FFF2-40B4-BE49-F238E27FC236}">
                <a16:creationId xmlns:a16="http://schemas.microsoft.com/office/drawing/2014/main" id="{0CB65B71-B4B7-C7BC-9D8E-4EDD4A63C1BC}"/>
              </a:ext>
            </a:extLst>
          </p:cNvPr>
          <p:cNvSpPr txBox="1">
            <a:spLocks/>
          </p:cNvSpPr>
          <p:nvPr/>
        </p:nvSpPr>
        <p:spPr>
          <a:xfrm>
            <a:off x="1061258" y="1435108"/>
            <a:ext cx="7021484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42900" algn="just">
              <a:spcAft>
                <a:spcPts val="1200"/>
              </a:spcAft>
              <a:buClr>
                <a:srgbClr val="7E36B4"/>
              </a:buClr>
              <a:buAutoNum type="arabicPeriod"/>
            </a:pPr>
            <a:r>
              <a:rPr lang="ru-RU" sz="1600" dirty="0">
                <a:solidFill>
                  <a:srgbClr val="8D00FE"/>
                </a:solidFill>
                <a:latin typeface="Calibri"/>
                <a:cs typeface="Calibri"/>
                <a:sym typeface="Raleway Medium"/>
              </a:rPr>
              <a:t>Определение проблемы, целевой аудитории, </a:t>
            </a:r>
            <a:r>
              <a:rPr lang="ru-RU" sz="1600" dirty="0" err="1">
                <a:solidFill>
                  <a:srgbClr val="8D00FE"/>
                </a:solidFill>
                <a:latin typeface="Calibri"/>
                <a:cs typeface="Calibri"/>
                <a:sym typeface="Raleway Medium"/>
              </a:rPr>
              <a:t>конкурентоспосбности</a:t>
            </a:r>
            <a:r>
              <a:rPr lang="ru-RU" sz="1600" dirty="0">
                <a:solidFill>
                  <a:srgbClr val="8D00FE"/>
                </a:solidFill>
                <a:latin typeface="Calibri"/>
                <a:cs typeface="Calibri"/>
                <a:sym typeface="Raleway Medium"/>
              </a:rPr>
              <a:t>, преимуществ, проведение проблемного интервью. </a:t>
            </a:r>
          </a:p>
          <a:p>
            <a:pPr marL="342900" algn="just">
              <a:spcAft>
                <a:spcPts val="1200"/>
              </a:spcAft>
              <a:buClr>
                <a:srgbClr val="7E36B4"/>
              </a:buClr>
              <a:buAutoNum type="arabicPeriod"/>
            </a:pPr>
            <a:r>
              <a:rPr lang="ru-RU" sz="1600" dirty="0">
                <a:solidFill>
                  <a:srgbClr val="8D00FE"/>
                </a:solidFill>
                <a:latin typeface="Calibri"/>
                <a:cs typeface="Calibri"/>
                <a:sym typeface="Raleway Medium"/>
              </a:rPr>
              <a:t>Создание бренда</a:t>
            </a:r>
          </a:p>
          <a:p>
            <a:pPr marL="342900" algn="just">
              <a:spcAft>
                <a:spcPts val="1200"/>
              </a:spcAft>
              <a:buClr>
                <a:srgbClr val="7E36B4"/>
              </a:buClr>
              <a:buAutoNum type="arabicPeriod"/>
            </a:pPr>
            <a:r>
              <a:rPr lang="ru-RU" sz="1600" dirty="0">
                <a:solidFill>
                  <a:srgbClr val="8D00FE"/>
                </a:solidFill>
                <a:latin typeface="Calibri"/>
                <a:cs typeface="Calibri"/>
                <a:sym typeface="Raleway Medium"/>
              </a:rPr>
              <a:t>Маркетинг и реклама, привлечение потребителей</a:t>
            </a:r>
          </a:p>
          <a:p>
            <a:pPr marL="342900" algn="just">
              <a:spcAft>
                <a:spcPts val="1200"/>
              </a:spcAft>
              <a:buClr>
                <a:srgbClr val="7E36B4"/>
              </a:buClr>
              <a:buAutoNum type="arabicPeriod"/>
            </a:pPr>
            <a:r>
              <a:rPr lang="ru-RU" sz="1600" dirty="0">
                <a:solidFill>
                  <a:srgbClr val="8D00FE"/>
                </a:solidFill>
                <a:latin typeface="Calibri"/>
                <a:cs typeface="Calibri"/>
                <a:sym typeface="Raleway Medium"/>
              </a:rPr>
              <a:t>Повышение узнаваемости </a:t>
            </a:r>
          </a:p>
          <a:p>
            <a:pPr marL="342900" algn="just">
              <a:spcAft>
                <a:spcPts val="1200"/>
              </a:spcAft>
              <a:buClr>
                <a:srgbClr val="7E36B4"/>
              </a:buClr>
              <a:buAutoNum type="arabicPeriod"/>
            </a:pPr>
            <a:r>
              <a:rPr lang="ru-RU" sz="1600" dirty="0">
                <a:solidFill>
                  <a:srgbClr val="8D00FE"/>
                </a:solidFill>
                <a:latin typeface="Calibri"/>
                <a:cs typeface="Calibri"/>
                <a:sym typeface="Raleway Medium"/>
              </a:rPr>
              <a:t>Упаковка бренда</a:t>
            </a:r>
          </a:p>
          <a:p>
            <a:pPr marL="0" indent="0" algn="l">
              <a:spcAft>
                <a:spcPts val="1200"/>
              </a:spcAft>
            </a:pPr>
            <a:endParaRPr lang="ru-RU" sz="1600" dirty="0">
              <a:latin typeface="Calibri"/>
              <a:cs typeface="Calibri"/>
              <a:sym typeface="Raleway Medium"/>
            </a:endParaRPr>
          </a:p>
        </p:txBody>
      </p:sp>
    </p:spTree>
    <p:extLst>
      <p:ext uri="{BB962C8B-B14F-4D97-AF65-F5344CB8AC3E}">
        <p14:creationId xmlns:p14="http://schemas.microsoft.com/office/powerpoint/2010/main" val="5848682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>
          <a:extLst>
            <a:ext uri="{FF2B5EF4-FFF2-40B4-BE49-F238E27FC236}">
              <a16:creationId xmlns:a16="http://schemas.microsoft.com/office/drawing/2014/main" id="{45478265-2DB1-D825-6F0B-C2CA2C6282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25E9EE71-7804-2905-35A1-5CD8CD1AD43E}"/>
              </a:ext>
            </a:extLst>
          </p:cNvPr>
          <p:cNvGrpSpPr/>
          <p:nvPr/>
        </p:nvGrpSpPr>
        <p:grpSpPr>
          <a:xfrm>
            <a:off x="0" y="0"/>
            <a:ext cx="9155353" cy="648000"/>
            <a:chOff x="0" y="0"/>
            <a:chExt cx="9155353" cy="648000"/>
          </a:xfrm>
        </p:grpSpPr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38250CCB-8A19-284E-94F7-D4081277A250}"/>
                </a:ext>
              </a:extLst>
            </p:cNvPr>
            <p:cNvSpPr/>
            <p:nvPr/>
          </p:nvSpPr>
          <p:spPr>
            <a:xfrm>
              <a:off x="6278592" y="0"/>
              <a:ext cx="2876761" cy="648000"/>
            </a:xfrm>
            <a:prstGeom prst="rect">
              <a:avLst/>
            </a:prstGeom>
            <a:solidFill>
              <a:srgbClr val="FE4F4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118B311E-997A-489E-C33F-EEAA453493C4}"/>
                </a:ext>
              </a:extLst>
            </p:cNvPr>
            <p:cNvSpPr/>
            <p:nvPr/>
          </p:nvSpPr>
          <p:spPr>
            <a:xfrm>
              <a:off x="0" y="0"/>
              <a:ext cx="6287428" cy="648000"/>
            </a:xfrm>
            <a:prstGeom prst="rect">
              <a:avLst/>
            </a:prstGeom>
            <a:solidFill>
              <a:srgbClr val="8D00FE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defTabSz="685800" hangingPunct="0">
                <a:buClrTx/>
              </a:pPr>
              <a:endParaRPr lang="ru-RU" sz="1350"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3DEEE31C-0FCC-ACEB-075D-883490B7AB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0103" y="103783"/>
            <a:ext cx="679877" cy="452897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5C801E85-94EA-6989-9188-4189A2EA5F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217" y="139623"/>
            <a:ext cx="422634" cy="38121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C07A23B2-7E56-B1B8-27FC-E1AD118BF04F}"/>
              </a:ext>
            </a:extLst>
          </p:cNvPr>
          <p:cNvSpPr txBox="1"/>
          <p:nvPr/>
        </p:nvSpPr>
        <p:spPr>
          <a:xfrm>
            <a:off x="307825" y="122482"/>
            <a:ext cx="647851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" sz="2100" b="1" dirty="0">
                <a:solidFill>
                  <a:schemeClr val="bg1"/>
                </a:solidFill>
                <a:sym typeface="Raleway Medium"/>
              </a:rPr>
              <a:t>Контакты</a:t>
            </a:r>
            <a:endParaRPr lang="ru-RU" sz="2100" b="1" dirty="0">
              <a:solidFill>
                <a:schemeClr val="bg1"/>
              </a:solidFill>
              <a:sym typeface="Raleway Medium"/>
            </a:endParaRPr>
          </a:p>
        </p:txBody>
      </p:sp>
      <p:pic>
        <p:nvPicPr>
          <p:cNvPr id="20" name="Рисунок 19" descr="Изображение выглядит как текст, Шрифт, Графика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0A321C6B-BB6B-BCED-B3C7-9CCF5664C8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112" y="96696"/>
            <a:ext cx="582898" cy="467070"/>
          </a:xfrm>
          <a:prstGeom prst="rect">
            <a:avLst/>
          </a:prstGeom>
        </p:spPr>
      </p:pic>
      <p:sp>
        <p:nvSpPr>
          <p:cNvPr id="8" name="Google Shape;174;p17">
            <a:extLst>
              <a:ext uri="{FF2B5EF4-FFF2-40B4-BE49-F238E27FC236}">
                <a16:creationId xmlns:a16="http://schemas.microsoft.com/office/drawing/2014/main" id="{D267C6AC-9254-EBBC-77BD-290EA98AFF25}"/>
              </a:ext>
            </a:extLst>
          </p:cNvPr>
          <p:cNvSpPr/>
          <p:nvPr/>
        </p:nvSpPr>
        <p:spPr>
          <a:xfrm>
            <a:off x="842401" y="2367403"/>
            <a:ext cx="2995952" cy="11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Aft>
                <a:spcPts val="0"/>
              </a:spcAft>
              <a:buClr>
                <a:srgbClr val="322336"/>
              </a:buClr>
              <a:buSzPts val="1100"/>
              <a:buFont typeface="Arial"/>
              <a:buNone/>
            </a:pPr>
            <a:r>
              <a:rPr lang="ru-RU" dirty="0">
                <a:solidFill>
                  <a:schemeClr val="dk2"/>
                </a:solidFill>
                <a:latin typeface="Calibri"/>
                <a:cs typeface="Calibri"/>
                <a:sym typeface="Raleway Medium"/>
              </a:rPr>
              <a:t>Полина Сергеева</a:t>
            </a:r>
          </a:p>
          <a:p>
            <a:pPr marL="0" marR="0" lvl="0" indent="0" algn="l" rtl="0">
              <a:spcAft>
                <a:spcPts val="0"/>
              </a:spcAft>
              <a:buClr>
                <a:srgbClr val="322336"/>
              </a:buClr>
              <a:buSzPts val="1100"/>
              <a:buFont typeface="Arial"/>
              <a:buNone/>
            </a:pPr>
            <a:r>
              <a:rPr lang="en-US" dirty="0">
                <a:solidFill>
                  <a:schemeClr val="dk2"/>
                </a:solidFill>
                <a:latin typeface="Calibri"/>
                <a:cs typeface="Calibri"/>
                <a:sym typeface="Raleway Medium"/>
              </a:rPr>
              <a:t>polya.sergeevapolina2004@yandex.ru</a:t>
            </a:r>
          </a:p>
          <a:p>
            <a:pPr marL="0" marR="0" lvl="0" indent="0" algn="l" rtl="0">
              <a:spcAft>
                <a:spcPts val="0"/>
              </a:spcAft>
              <a:buClr>
                <a:srgbClr val="322336"/>
              </a:buClr>
              <a:buSzPts val="1100"/>
              <a:buFont typeface="Arial"/>
              <a:buNone/>
            </a:pPr>
            <a:r>
              <a:rPr lang="en-US" dirty="0">
                <a:solidFill>
                  <a:schemeClr val="dk2"/>
                </a:solidFill>
                <a:latin typeface="Calibri"/>
                <a:cs typeface="Calibri"/>
                <a:sym typeface="Raleway Medium"/>
              </a:rPr>
              <a:t>89181421995</a:t>
            </a:r>
          </a:p>
          <a:p>
            <a:pPr lvl="0">
              <a:buClr>
                <a:srgbClr val="322336"/>
              </a:buClr>
              <a:buSzPts val="1100"/>
            </a:pPr>
            <a:r>
              <a:rPr lang="en-US" dirty="0">
                <a:solidFill>
                  <a:schemeClr val="dk2"/>
                </a:solidFill>
                <a:latin typeface="Calibri"/>
                <a:cs typeface="Calibri"/>
                <a:sym typeface="Raleway Medium"/>
              </a:rPr>
              <a:t>@</a:t>
            </a:r>
            <a:r>
              <a:rPr lang="en-US" dirty="0" err="1">
                <a:solidFill>
                  <a:schemeClr val="dk2"/>
                </a:solidFill>
                <a:latin typeface="Calibri"/>
                <a:cs typeface="Calibri"/>
                <a:sym typeface="Raleway Medium"/>
              </a:rPr>
              <a:t>ppolyyyy</a:t>
            </a:r>
            <a:endParaRPr dirty="0">
              <a:solidFill>
                <a:schemeClr val="dk2"/>
              </a:solidFill>
              <a:latin typeface="Calibri"/>
              <a:cs typeface="Calibri"/>
              <a:sym typeface="Raleway Medium"/>
            </a:endParaRPr>
          </a:p>
        </p:txBody>
      </p:sp>
      <p:sp>
        <p:nvSpPr>
          <p:cNvPr id="9" name="Google Shape;175;p17">
            <a:extLst>
              <a:ext uri="{FF2B5EF4-FFF2-40B4-BE49-F238E27FC236}">
                <a16:creationId xmlns:a16="http://schemas.microsoft.com/office/drawing/2014/main" id="{D33ACDEF-6C48-53C2-FA65-33864E9F2F8A}"/>
              </a:ext>
            </a:extLst>
          </p:cNvPr>
          <p:cNvSpPr/>
          <p:nvPr/>
        </p:nvSpPr>
        <p:spPr>
          <a:xfrm>
            <a:off x="842401" y="1438715"/>
            <a:ext cx="714371" cy="714375"/>
          </a:xfrm>
          <a:prstGeom prst="ellipse">
            <a:avLst/>
          </a:prstGeom>
          <a:solidFill>
            <a:srgbClr val="C59EE2"/>
          </a:solidFill>
          <a:ln w="28575">
            <a:solidFill>
              <a:srgbClr val="7E36B4"/>
            </a:solidFill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174;p17">
            <a:extLst>
              <a:ext uri="{FF2B5EF4-FFF2-40B4-BE49-F238E27FC236}">
                <a16:creationId xmlns:a16="http://schemas.microsoft.com/office/drawing/2014/main" id="{70AD97CE-E339-18E6-16EF-894664B151DD}"/>
              </a:ext>
            </a:extLst>
          </p:cNvPr>
          <p:cNvSpPr/>
          <p:nvPr/>
        </p:nvSpPr>
        <p:spPr>
          <a:xfrm>
            <a:off x="3817087" y="2395061"/>
            <a:ext cx="2137023" cy="11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Aft>
                <a:spcPts val="0"/>
              </a:spcAft>
              <a:buClr>
                <a:srgbClr val="322336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2"/>
                </a:solidFill>
                <a:latin typeface="Calibri"/>
                <a:cs typeface="Calibri"/>
                <a:sym typeface="Raleway Medium"/>
              </a:rPr>
              <a:t>Ссылки на демо решения/</a:t>
            </a:r>
            <a:endParaRPr lang="en-US" dirty="0">
              <a:solidFill>
                <a:schemeClr val="dk2"/>
              </a:solidFill>
              <a:latin typeface="Calibri"/>
              <a:cs typeface="Calibri"/>
              <a:sym typeface="Raleway Medium"/>
            </a:endParaRPr>
          </a:p>
          <a:p>
            <a:pPr lvl="0">
              <a:buClr>
                <a:srgbClr val="322336"/>
              </a:buClr>
              <a:buSzPts val="1100"/>
            </a:pPr>
            <a:r>
              <a:rPr lang="en-US" dirty="0">
                <a:solidFill>
                  <a:schemeClr val="dk2"/>
                </a:solidFill>
                <a:latin typeface="Calibri"/>
                <a:cs typeface="Calibri"/>
                <a:sym typeface="Raleway Medium"/>
              </a:rPr>
              <a:t>https://rgooi-nadezhda.ru/lavanda/</a:t>
            </a:r>
          </a:p>
          <a:p>
            <a:pPr marL="0" marR="0" lvl="0" indent="0" algn="l" rtl="0">
              <a:spcAft>
                <a:spcPts val="0"/>
              </a:spcAft>
              <a:buClr>
                <a:srgbClr val="322336"/>
              </a:buClr>
              <a:buSzPts val="1100"/>
              <a:buFont typeface="Arial"/>
              <a:buNone/>
            </a:pPr>
            <a:endParaRPr sz="1600" dirty="0">
              <a:solidFill>
                <a:schemeClr val="dk2"/>
              </a:solidFill>
              <a:latin typeface="Calibri"/>
              <a:cs typeface="Calibri"/>
              <a:sym typeface="Raleway Medium"/>
            </a:endParaRPr>
          </a:p>
        </p:txBody>
      </p:sp>
      <p:sp>
        <p:nvSpPr>
          <p:cNvPr id="13" name="Google Shape;175;p17">
            <a:extLst>
              <a:ext uri="{FF2B5EF4-FFF2-40B4-BE49-F238E27FC236}">
                <a16:creationId xmlns:a16="http://schemas.microsoft.com/office/drawing/2014/main" id="{696C6F78-7F81-309F-0FF0-D8A725B91A29}"/>
              </a:ext>
            </a:extLst>
          </p:cNvPr>
          <p:cNvSpPr/>
          <p:nvPr/>
        </p:nvSpPr>
        <p:spPr>
          <a:xfrm>
            <a:off x="3977841" y="1438715"/>
            <a:ext cx="714371" cy="714375"/>
          </a:xfrm>
          <a:prstGeom prst="roundRect">
            <a:avLst/>
          </a:prstGeom>
          <a:solidFill>
            <a:srgbClr val="C59EE2"/>
          </a:solidFill>
          <a:ln w="28575">
            <a:solidFill>
              <a:srgbClr val="7E36B4"/>
            </a:solidFill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21258638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 2007 - 20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C26873517DB2E744B5A975D146193E88" ma:contentTypeVersion="10" ma:contentTypeDescription="Создание документа." ma:contentTypeScope="" ma:versionID="030d353d4ccc06566e1bf17ac3638c46">
  <xsd:schema xmlns:xsd="http://www.w3.org/2001/XMLSchema" xmlns:xs="http://www.w3.org/2001/XMLSchema" xmlns:p="http://schemas.microsoft.com/office/2006/metadata/properties" xmlns:ns2="1cfccc0c-9394-48fd-a069-91e59a4312bb" xmlns:ns3="9a71a08f-077a-41a9-aad3-034e276f8716" targetNamespace="http://schemas.microsoft.com/office/2006/metadata/properties" ma:root="true" ma:fieldsID="8d6a4533b425dab61dda04e61ad6e699" ns2:_="" ns3:_="">
    <xsd:import namespace="1cfccc0c-9394-48fd-a069-91e59a4312bb"/>
    <xsd:import namespace="9a71a08f-077a-41a9-aad3-034e276f871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cfccc0c-9394-48fd-a069-91e59a4312b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71a08f-077a-41a9-aad3-034e276f8716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9a71a08f-077a-41a9-aad3-034e276f8716">
      <UserInfo>
        <DisplayName>Перепелкина Злата Игоревна</DisplayName>
        <AccountId>276</AccountId>
        <AccountType/>
      </UserInfo>
    </SharedWithUser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CCCD091-034A-4133-936B-DC04714641FB}">
  <ds:schemaRefs>
    <ds:schemaRef ds:uri="1cfccc0c-9394-48fd-a069-91e59a4312bb"/>
    <ds:schemaRef ds:uri="9a71a08f-077a-41a9-aad3-034e276f871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88C63379-C0B8-4BD9-83F1-45D66B269D31}">
  <ds:schemaRefs>
    <ds:schemaRef ds:uri="9a71a08f-077a-41a9-aad3-034e276f8716"/>
    <ds:schemaRef ds:uri="cf1cf5ab-44f6-41ec-b5c9-7f9911316a2c"/>
    <ds:schemaRef ds:uri="f78255e9-3bc1-4538-ae62-1ed3673d350f"/>
    <ds:schemaRef ds:uri="http://schemas.microsoft.com/office/2006/metadata/properties"/>
    <ds:schemaRef ds:uri="http://schemas.microsoft.com/office/infopath/2007/PartnerControls"/>
    <ds:schemaRef ds:uri="http://www.w3.org/2000/xmlns/"/>
    <ds:schemaRef ds:uri="http://www.w3.org/2001/XMLSchema-instance"/>
  </ds:schemaRefs>
</ds:datastoreItem>
</file>

<file path=customXml/itemProps3.xml><?xml version="1.0" encoding="utf-8"?>
<ds:datastoreItem xmlns:ds="http://schemas.openxmlformats.org/officeDocument/2006/customXml" ds:itemID="{124C7113-676B-4FFF-8F97-49F8BF46CEC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520</TotalTime>
  <Words>1632</Words>
  <Application>Microsoft Office PowerPoint</Application>
  <PresentationFormat>Экран (16:9)</PresentationFormat>
  <Paragraphs>200</Paragraphs>
  <Slides>23</Slides>
  <Notes>23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23</vt:i4>
      </vt:variant>
    </vt:vector>
  </HeadingPairs>
  <TitlesOfParts>
    <vt:vector size="34" baseType="lpstr">
      <vt:lpstr>Georgia Pro Black</vt:lpstr>
      <vt:lpstr>Calibri</vt:lpstr>
      <vt:lpstr>Raleway Medium</vt:lpstr>
      <vt:lpstr>Wingdings</vt:lpstr>
      <vt:lpstr>Arial</vt:lpstr>
      <vt:lpstr>Georgia Pro Light</vt:lpstr>
      <vt:lpstr>Georgia</vt:lpstr>
      <vt:lpstr>Calibri Light</vt:lpstr>
      <vt:lpstr>Times New Roman</vt:lpstr>
      <vt:lpstr>Simple Light</vt:lpstr>
      <vt:lpstr>Simple Light</vt:lpstr>
      <vt:lpstr>SBS-24 а44 Разработка стратегии продвижения бренда мастерской «Лаванда»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проекта</dc:title>
  <dc:creator>Tata</dc:creator>
  <cp:lastModifiedBy>User</cp:lastModifiedBy>
  <cp:revision>608</cp:revision>
  <dcterms:modified xsi:type="dcterms:W3CDTF">2024-11-01T13:45:15Z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0x010100C26873517DB2E744B5A975D146193E88</vt:lpwstr>
  </property>
  <property fmtid="{D5CDD505-2E9C-101B-9397-08002B2CF9AE}" pid="3" name="MediaServiceImageTags">
    <vt:lpwstr/>
  </property>
</Properties>
</file>