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евченко Иван" initials="ШИ" lastIdx="1" clrIdx="0">
    <p:extLst>
      <p:ext uri="{19B8F6BF-5375-455C-9EA6-DF929625EA0E}">
        <p15:presenceInfo xmlns:p15="http://schemas.microsoft.com/office/powerpoint/2012/main" userId="8114737155ffa3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18B8"/>
    <a:srgbClr val="8F00FF"/>
    <a:srgbClr val="B5D8E1"/>
    <a:srgbClr val="FCAF17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8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3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9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4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1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9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5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  <a:latin typeface="Montserrat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02549" y="2821492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0532" y="5173809"/>
            <a:ext cx="2072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-52"/>
              </a:rPr>
              <a:t>EHCT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Montserrat" pitchFamily="2" charset="-52"/>
              </a:rPr>
              <a:t>ПРЕЗЕНТАЦИЯ</a:t>
            </a:r>
          </a:p>
          <a:p>
            <a:r>
              <a:rPr lang="ru-RU" sz="4800" b="1" dirty="0">
                <a:solidFill>
                  <a:schemeClr val="bg1"/>
                </a:solidFill>
                <a:latin typeface="Montserrat" pitchFamily="2" charset="-52"/>
              </a:rPr>
              <a:t>СТАРТАП-ПРОЕКТОВ</a:t>
            </a:r>
            <a:endParaRPr lang="ru-RU" sz="48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2256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АКСЕЛЕРАЦИОННАЯ</a:t>
            </a:r>
          </a:p>
          <a:p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ПРОГРАММА</a:t>
            </a:r>
          </a:p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CREATIVE.TECH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4316" y="5709362"/>
            <a:ext cx="3794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Telegram </a:t>
            </a:r>
            <a:r>
              <a:rPr lang="ru-RU" dirty="0" err="1">
                <a:solidFill>
                  <a:schemeClr val="bg1"/>
                </a:solidFill>
                <a:latin typeface="Montserrat" pitchFamily="2" charset="-52"/>
              </a:rPr>
              <a:t>Bot</a:t>
            </a:r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 - для регистрации посещения студентов, созданный на базе нейронной сети.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6468773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ontserrat" pitchFamily="2" charset="-52"/>
              </a:rPr>
              <a:t>ПРЕДСТАВЛЕНИЕ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6497348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Montserrat" pitchFamily="2" charset="-52"/>
              </a:rPr>
              <a:t>РЕШАЕМАЯ ПРОБЛЕМА И КЛЮЧЕВАЯ ПОЛЬЗА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6490998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ЧТО УЖЕ СДЕЛАНО ПО ПРОЕКТУ</a:t>
            </a: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6506873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1400" b="1" dirty="0">
                <a:solidFill>
                  <a:schemeClr val="bg1"/>
                </a:solidFill>
                <a:latin typeface="Montserrat" pitchFamily="2" charset="-52"/>
              </a:rPr>
              <a:t>ПЛАНЫ И РЕСУРСЫ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ontserrat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84559" y="4403342"/>
            <a:ext cx="43252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КОНТАКТЫ ПРОЕКТА</a:t>
            </a:r>
          </a:p>
          <a:p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Волков Максим</a:t>
            </a:r>
          </a:p>
          <a:p>
            <a:endParaRPr lang="en-US" sz="2400" dirty="0">
              <a:solidFill>
                <a:schemeClr val="bg1"/>
              </a:solidFill>
              <a:latin typeface="Montserrat" pitchFamily="2" charset="-52"/>
            </a:endParaRPr>
          </a:p>
          <a:p>
            <a:r>
              <a:rPr lang="en-US" sz="2400" dirty="0">
                <a:solidFill>
                  <a:schemeClr val="bg1"/>
                </a:solidFill>
                <a:latin typeface="Montserrat" pitchFamily="2" charset="-52"/>
              </a:rPr>
              <a:t>	</a:t>
            </a:r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89022966789</a:t>
            </a:r>
          </a:p>
          <a:p>
            <a:endParaRPr lang="ru-RU" sz="2400" dirty="0">
              <a:solidFill>
                <a:schemeClr val="bg1"/>
              </a:solidFill>
              <a:latin typeface="Montserrat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	maks.63.volkov@gmail.com</a:t>
            </a:r>
          </a:p>
          <a:p>
            <a:endParaRPr lang="ru-RU" sz="2400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18" name="Picture 2" descr="Active, answer, call, phone icon - Download on Iconfinder">
            <a:extLst>
              <a:ext uri="{FF2B5EF4-FFF2-40B4-BE49-F238E27FC236}">
                <a16:creationId xmlns:a16="http://schemas.microsoft.com/office/drawing/2014/main" id="{E7F01B96-2797-46A9-B5EE-48D6EC665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447" y="5431762"/>
            <a:ext cx="603470" cy="60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@, email icon - Download on Iconfinder on Iconfinder">
            <a:extLst>
              <a:ext uri="{FF2B5EF4-FFF2-40B4-BE49-F238E27FC236}">
                <a16:creationId xmlns:a16="http://schemas.microsoft.com/office/drawing/2014/main" id="{802C9176-771D-4F59-A08D-05FCAFF27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546" y="6128202"/>
            <a:ext cx="603470" cy="60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77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усеченные противолежащие углы 20">
            <a:extLst>
              <a:ext uri="{FF2B5EF4-FFF2-40B4-BE49-F238E27FC236}">
                <a16:creationId xmlns:a16="http://schemas.microsoft.com/office/drawing/2014/main" id="{64A71A50-F532-4E1D-AF95-7AF757201D8D}"/>
              </a:ext>
            </a:extLst>
          </p:cNvPr>
          <p:cNvSpPr/>
          <p:nvPr/>
        </p:nvSpPr>
        <p:spPr>
          <a:xfrm>
            <a:off x="8857018" y="5394477"/>
            <a:ext cx="2925498" cy="1261884"/>
          </a:xfrm>
          <a:prstGeom prst="snip2DiagRect">
            <a:avLst>
              <a:gd name="adj1" fmla="val 8483"/>
              <a:gd name="adj2" fmla="val 16667"/>
            </a:avLst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itchFamily="2" charset="-52"/>
            </a:endParaRPr>
          </a:p>
        </p:txBody>
      </p:sp>
      <p:sp>
        <p:nvSpPr>
          <p:cNvPr id="19" name="Прямоугольник: усеченные противолежащие углы 18">
            <a:extLst>
              <a:ext uri="{FF2B5EF4-FFF2-40B4-BE49-F238E27FC236}">
                <a16:creationId xmlns:a16="http://schemas.microsoft.com/office/drawing/2014/main" id="{94C61A52-0C75-447B-BBA5-84DD863D176C}"/>
              </a:ext>
            </a:extLst>
          </p:cNvPr>
          <p:cNvSpPr/>
          <p:nvPr/>
        </p:nvSpPr>
        <p:spPr>
          <a:xfrm>
            <a:off x="5141134" y="5394477"/>
            <a:ext cx="2925498" cy="1261884"/>
          </a:xfrm>
          <a:prstGeom prst="snip2DiagRect">
            <a:avLst>
              <a:gd name="adj1" fmla="val 8483"/>
              <a:gd name="adj2" fmla="val 16667"/>
            </a:avLst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itchFamily="2" charset="-52"/>
            </a:endParaRPr>
          </a:p>
        </p:txBody>
      </p:sp>
      <p:sp>
        <p:nvSpPr>
          <p:cNvPr id="18" name="Прямоугольник: усеченные противолежащие углы 17">
            <a:extLst>
              <a:ext uri="{FF2B5EF4-FFF2-40B4-BE49-F238E27FC236}">
                <a16:creationId xmlns:a16="http://schemas.microsoft.com/office/drawing/2014/main" id="{228C81D3-A870-4A7F-9953-0F4CBA5A47CF}"/>
              </a:ext>
            </a:extLst>
          </p:cNvPr>
          <p:cNvSpPr/>
          <p:nvPr/>
        </p:nvSpPr>
        <p:spPr>
          <a:xfrm>
            <a:off x="1301301" y="5394477"/>
            <a:ext cx="2925498" cy="1261884"/>
          </a:xfrm>
          <a:prstGeom prst="snip2DiagRect">
            <a:avLst>
              <a:gd name="adj1" fmla="val 8483"/>
              <a:gd name="adj2" fmla="val 16667"/>
            </a:avLst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0871" y="505100"/>
            <a:ext cx="5101129" cy="1200329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CREATIVE.TECH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0140" y="3442902"/>
            <a:ext cx="3229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ЦЕЛЕВАЯ АУДИТОРИЯ: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Преподаватели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Студенты</a:t>
            </a:r>
          </a:p>
          <a:p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9889" y="3442902"/>
            <a:ext cx="280092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ПРОБЛЕМА: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Отслеживание посещаемости в вузах и </a:t>
            </a:r>
            <a:r>
              <a:rPr lang="ru-RU" dirty="0" err="1">
                <a:latin typeface="Montserrat" pitchFamily="2" charset="-52"/>
              </a:rPr>
              <a:t>ссузах</a:t>
            </a:r>
            <a:endParaRPr lang="ru-RU" dirty="0">
              <a:latin typeface="Montserrat" pitchFamily="2" charset="-52"/>
            </a:endParaRPr>
          </a:p>
          <a:p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80968" y="3429000"/>
            <a:ext cx="341592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ПОЛЬЗА: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Избежание излишней информации и простота в использовании</a:t>
            </a:r>
            <a:endParaRPr lang="ru-RU" sz="2000" b="1" dirty="0">
              <a:solidFill>
                <a:srgbClr val="8F00FF"/>
              </a:solidFill>
              <a:latin typeface="Montserrat" pitchFamily="2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45713" y="5425255"/>
            <a:ext cx="39112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ПОКАЗАТЕЛИ РЫНКА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Российский рынок</a:t>
            </a:r>
            <a:endParaRPr lang="en-US" sz="1600" dirty="0">
              <a:solidFill>
                <a:schemeClr val="bg1"/>
              </a:solidFill>
              <a:latin typeface="Montserrat" pitchFamily="2" charset="-52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чат-ботов</a:t>
            </a:r>
            <a:endParaRPr lang="en-US" sz="1600" dirty="0">
              <a:solidFill>
                <a:schemeClr val="bg1"/>
              </a:solidFill>
              <a:latin typeface="Montserrat" pitchFamily="2" charset="-52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5,5 млрд рублей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3998" y="5425255"/>
            <a:ext cx="2654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" pitchFamily="2" charset="-52"/>
              </a:rPr>
              <a:t>ЕМКОСТЬ РЫНКА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Емкость рынка чат-ботов в РФ составляет около 75% от общего объема рынка в 2022 году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35088" y="5415654"/>
            <a:ext cx="39112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КОНКУРЕНТЫ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БРСО</a:t>
            </a:r>
            <a:endParaRPr lang="en-US" sz="1600" dirty="0">
              <a:solidFill>
                <a:schemeClr val="bg1"/>
              </a:solidFill>
              <a:latin typeface="Montserrat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Montserrat" pitchFamily="2" charset="-52"/>
              </a:rPr>
              <a:t>RFID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Montserrat" pitchFamily="2" charset="-52"/>
              </a:rPr>
              <a:t>SpotterEdu</a:t>
            </a:r>
            <a:endParaRPr lang="ru-RU" sz="16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2777" y="2202815"/>
            <a:ext cx="795413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ЧТО ДЕЛАЕМ?</a:t>
            </a:r>
          </a:p>
          <a:p>
            <a:r>
              <a:rPr lang="ru-RU" i="1" dirty="0">
                <a:latin typeface="Montserrat" pitchFamily="2" charset="-52"/>
              </a:rPr>
              <a:t>Продукт, который будет продаваться пользователям – это бот с возможностью регистрации посещения студентов, созданный в Telegram.</a:t>
            </a:r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7" y="324749"/>
            <a:ext cx="5101129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ЦЕЛЕВАЯ АУДИТОРИЯ,</a:t>
            </a:r>
          </a:p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РЕШАЕМАЯ ПРОБЛЕМА И КЛЮЧЕВАЯ ПОЛЬЗА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1026" name="Picture 2" descr="Approval, audience, endorsement icon - Download on Iconfinder">
            <a:extLst>
              <a:ext uri="{FF2B5EF4-FFF2-40B4-BE49-F238E27FC236}">
                <a16:creationId xmlns:a16="http://schemas.microsoft.com/office/drawing/2014/main" id="{D758FB7F-2BA8-47C8-B7D6-7EC57C9E4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269" y="3363538"/>
            <a:ext cx="710699" cy="7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fluencer, megaphone, voice icon - Download on Iconfinder">
            <a:extLst>
              <a:ext uri="{FF2B5EF4-FFF2-40B4-BE49-F238E27FC236}">
                <a16:creationId xmlns:a16="http://schemas.microsoft.com/office/drawing/2014/main" id="{B0BCACFC-A048-4587-9886-011C4F8BB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501" y="3363537"/>
            <a:ext cx="710699" cy="7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fluencer, leader, talk icon - Download on Iconfinder">
            <a:extLst>
              <a:ext uri="{FF2B5EF4-FFF2-40B4-BE49-F238E27FC236}">
                <a16:creationId xmlns:a16="http://schemas.microsoft.com/office/drawing/2014/main" id="{38004EC8-2F25-47D2-BF4E-3D13082A4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33" y="3363536"/>
            <a:ext cx="710699" cy="7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3D385D-D8DB-4EB1-8F0E-8B8FA6835DE4}"/>
              </a:ext>
            </a:extLst>
          </p:cNvPr>
          <p:cNvSpPr txBox="1"/>
          <p:nvPr/>
        </p:nvSpPr>
        <p:spPr>
          <a:xfrm>
            <a:off x="10319767" y="5677264"/>
            <a:ext cx="1107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ЭИОС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СКУД</a:t>
            </a:r>
          </a:p>
        </p:txBody>
      </p:sp>
    </p:spTree>
    <p:extLst>
      <p:ext uri="{BB962C8B-B14F-4D97-AF65-F5344CB8AC3E}">
        <p14:creationId xmlns:p14="http://schemas.microsoft.com/office/powerpoint/2010/main" val="158890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4827" y="504058"/>
            <a:ext cx="5477173" cy="1200329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7335" y="755362"/>
            <a:ext cx="4296535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ЧТО УЖЕ СДЕЛАНО ПО ПРОЕКТУ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26690" y="2311073"/>
            <a:ext cx="21553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КОНКУРЕНТЫ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БРСО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ЭИОС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Montserrat" pitchFamily="2" charset="-52"/>
              </a:rPr>
              <a:t>RFID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СКУД</a:t>
            </a:r>
          </a:p>
          <a:p>
            <a:pPr marL="342900" indent="-342900">
              <a:buFontTx/>
              <a:buChar char="-"/>
            </a:pPr>
            <a:r>
              <a:rPr lang="en-US" dirty="0" err="1">
                <a:latin typeface="Montserrat" pitchFamily="2" charset="-52"/>
              </a:rPr>
              <a:t>SpotterEDU</a:t>
            </a:r>
            <a:endParaRPr lang="en-US" dirty="0">
              <a:latin typeface="Montserrat" pitchFamily="2" charset="-52"/>
            </a:endParaRPr>
          </a:p>
          <a:p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78448" y="2334895"/>
            <a:ext cx="40240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КОНКУРЕНТНЫЕ ПРЕИМУЩЕСТВА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Простота использования и внедрения.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Montserrat" pitchFamily="2" charset="-52"/>
              </a:rPr>
              <a:t>Возможность добавлять неограниченное количество функций.</a:t>
            </a:r>
          </a:p>
          <a:p>
            <a:endParaRPr lang="ru-RU" sz="20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1892" y="2299281"/>
            <a:ext cx="42576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F00FF"/>
                </a:solidFill>
                <a:latin typeface="Montserrat" pitchFamily="2" charset="-52"/>
              </a:rPr>
              <a:t>ДОСТИЖЕНИЯ В РАМКАХ ПРОЕКТА</a:t>
            </a:r>
          </a:p>
          <a:p>
            <a:r>
              <a:rPr lang="ru-RU" dirty="0">
                <a:latin typeface="Montserrat" pitchFamily="2" charset="-52"/>
              </a:rPr>
              <a:t>Создан функциональный чат-бот,  способный выполнять задачи и отвечать на вопросы пользователей. Уровень готовности составляет 50%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8663" y="4951541"/>
            <a:ext cx="3851350" cy="70788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ontserrat" pitchFamily="2" charset="-52"/>
              </a:rPr>
              <a:t>ДОРОЖНАЯ КАРТА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3861" y="5693018"/>
            <a:ext cx="4180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8F00FF"/>
                </a:solidFill>
                <a:latin typeface="Montserrat" pitchFamily="2" charset="-52"/>
              </a:rPr>
              <a:t>A.</a:t>
            </a:r>
            <a:r>
              <a:rPr lang="en-US" sz="1400" dirty="0">
                <a:solidFill>
                  <a:schemeClr val="tx1"/>
                </a:solidFill>
                <a:latin typeface="Montserrat" pitchFamily="2" charset="-52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Начало работы над проектом </a:t>
            </a:r>
            <a:r>
              <a:rPr lang="en-US" sz="1400" dirty="0">
                <a:solidFill>
                  <a:schemeClr val="tx1"/>
                </a:solidFill>
                <a:latin typeface="Montserrat" pitchFamily="2" charset="-52"/>
              </a:rPr>
              <a:t>10</a:t>
            </a:r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.</a:t>
            </a:r>
            <a:r>
              <a:rPr lang="en-US" sz="1400" dirty="0">
                <a:solidFill>
                  <a:schemeClr val="tx1"/>
                </a:solidFill>
                <a:latin typeface="Montserrat" pitchFamily="2" charset="-52"/>
              </a:rPr>
              <a:t>10</a:t>
            </a:r>
            <a:r>
              <a:rPr lang="en-US" sz="1400" dirty="0">
                <a:latin typeface="Montserrat" pitchFamily="2" charset="-52"/>
              </a:rPr>
              <a:t>.</a:t>
            </a:r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202</a:t>
            </a:r>
            <a:r>
              <a:rPr lang="en-US" sz="1400" dirty="0">
                <a:solidFill>
                  <a:schemeClr val="tx1"/>
                </a:solidFill>
                <a:latin typeface="Montserrat" pitchFamily="2" charset="-52"/>
              </a:rPr>
              <a:t>3</a:t>
            </a:r>
            <a:endParaRPr lang="ru-RU" sz="1400" dirty="0">
              <a:solidFill>
                <a:schemeClr val="tx1"/>
              </a:solidFill>
              <a:latin typeface="Montserrat" pitchFamily="2" charset="-52"/>
            </a:endParaRPr>
          </a:p>
        </p:txBody>
      </p:sp>
      <p:grpSp>
        <p:nvGrpSpPr>
          <p:cNvPr id="12" name="Группа">
            <a:extLst>
              <a:ext uri="{FF2B5EF4-FFF2-40B4-BE49-F238E27FC236}">
                <a16:creationId xmlns:a16="http://schemas.microsoft.com/office/drawing/2014/main" id="{8CCCB293-591F-42A4-8F15-578C75980B2D}"/>
              </a:ext>
            </a:extLst>
          </p:cNvPr>
          <p:cNvGrpSpPr/>
          <p:nvPr/>
        </p:nvGrpSpPr>
        <p:grpSpPr>
          <a:xfrm>
            <a:off x="9762911" y="4689389"/>
            <a:ext cx="1909074" cy="1908573"/>
            <a:chOff x="0" y="-1"/>
            <a:chExt cx="9544688" cy="9542186"/>
          </a:xfrm>
        </p:grpSpPr>
        <p:sp>
          <p:nvSpPr>
            <p:cNvPr id="18" name="Фигура">
              <a:extLst>
                <a:ext uri="{FF2B5EF4-FFF2-40B4-BE49-F238E27FC236}">
                  <a16:creationId xmlns:a16="http://schemas.microsoft.com/office/drawing/2014/main" id="{A864D334-9D48-420D-AC17-4DAC1B17A971}"/>
                </a:ext>
              </a:extLst>
            </p:cNvPr>
            <p:cNvSpPr/>
            <p:nvPr/>
          </p:nvSpPr>
          <p:spPr>
            <a:xfrm>
              <a:off x="394524" y="6412114"/>
              <a:ext cx="8745207" cy="313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extrusionOk="0">
                  <a:moveTo>
                    <a:pt x="1615" y="0"/>
                  </a:moveTo>
                  <a:lnTo>
                    <a:pt x="0" y="1886"/>
                  </a:lnTo>
                  <a:cubicBezTo>
                    <a:pt x="1863" y="13728"/>
                    <a:pt x="6055" y="21414"/>
                    <a:pt x="10701" y="21506"/>
                  </a:cubicBezTo>
                  <a:cubicBezTo>
                    <a:pt x="15427" y="21600"/>
                    <a:pt x="19716" y="13838"/>
                    <a:pt x="21600" y="1783"/>
                  </a:cubicBezTo>
                  <a:lnTo>
                    <a:pt x="20007" y="8"/>
                  </a:lnTo>
                  <a:cubicBezTo>
                    <a:pt x="18422" y="9989"/>
                    <a:pt x="14893" y="16490"/>
                    <a:pt x="10970" y="16652"/>
                  </a:cubicBezTo>
                  <a:cubicBezTo>
                    <a:pt x="6934" y="16819"/>
                    <a:pt x="3252" y="10265"/>
                    <a:pt x="1615" y="0"/>
                  </a:cubicBezTo>
                  <a:close/>
                </a:path>
              </a:pathLst>
            </a:custGeom>
            <a:solidFill>
              <a:srgbClr val="B818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-52"/>
                <a:sym typeface="Helvetica Neue Medium"/>
              </a:endParaRPr>
            </a:p>
          </p:txBody>
        </p:sp>
        <p:sp>
          <p:nvSpPr>
            <p:cNvPr id="19" name="Фигура">
              <a:extLst>
                <a:ext uri="{FF2B5EF4-FFF2-40B4-BE49-F238E27FC236}">
                  <a16:creationId xmlns:a16="http://schemas.microsoft.com/office/drawing/2014/main" id="{84FD7095-F797-424E-BC6E-2012DEE01208}"/>
                </a:ext>
              </a:extLst>
            </p:cNvPr>
            <p:cNvSpPr/>
            <p:nvPr/>
          </p:nvSpPr>
          <p:spPr>
            <a:xfrm>
              <a:off x="0" y="-1"/>
              <a:ext cx="9544688" cy="6533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8" extrusionOk="0">
                  <a:moveTo>
                    <a:pt x="10820" y="0"/>
                  </a:moveTo>
                  <a:cubicBezTo>
                    <a:pt x="9445" y="-2"/>
                    <a:pt x="8082" y="377"/>
                    <a:pt x="6804" y="1119"/>
                  </a:cubicBezTo>
                  <a:lnTo>
                    <a:pt x="7449" y="3251"/>
                  </a:lnTo>
                  <a:cubicBezTo>
                    <a:pt x="7565" y="3182"/>
                    <a:pt x="7682" y="3119"/>
                    <a:pt x="7800" y="3059"/>
                  </a:cubicBezTo>
                  <a:cubicBezTo>
                    <a:pt x="7928" y="2995"/>
                    <a:pt x="8058" y="2937"/>
                    <a:pt x="8188" y="2885"/>
                  </a:cubicBezTo>
                  <a:cubicBezTo>
                    <a:pt x="7534" y="5606"/>
                    <a:pt x="8944" y="8444"/>
                    <a:pt x="10917" y="8373"/>
                  </a:cubicBezTo>
                  <a:cubicBezTo>
                    <a:pt x="12816" y="8305"/>
                    <a:pt x="14117" y="5547"/>
                    <a:pt x="13485" y="2927"/>
                  </a:cubicBezTo>
                  <a:cubicBezTo>
                    <a:pt x="13603" y="2981"/>
                    <a:pt x="13721" y="3038"/>
                    <a:pt x="13837" y="3098"/>
                  </a:cubicBezTo>
                  <a:cubicBezTo>
                    <a:pt x="13941" y="3150"/>
                    <a:pt x="14043" y="3205"/>
                    <a:pt x="14146" y="3262"/>
                  </a:cubicBezTo>
                  <a:lnTo>
                    <a:pt x="14745" y="1080"/>
                  </a:lnTo>
                  <a:cubicBezTo>
                    <a:pt x="13494" y="368"/>
                    <a:pt x="12163" y="2"/>
                    <a:pt x="10820" y="0"/>
                  </a:cubicBezTo>
                  <a:close/>
                  <a:moveTo>
                    <a:pt x="10836" y="908"/>
                  </a:moveTo>
                  <a:cubicBezTo>
                    <a:pt x="11423" y="908"/>
                    <a:pt x="12010" y="1237"/>
                    <a:pt x="12458" y="1892"/>
                  </a:cubicBezTo>
                  <a:cubicBezTo>
                    <a:pt x="13354" y="3202"/>
                    <a:pt x="13354" y="5325"/>
                    <a:pt x="12458" y="6635"/>
                  </a:cubicBezTo>
                  <a:cubicBezTo>
                    <a:pt x="11561" y="7945"/>
                    <a:pt x="10109" y="7945"/>
                    <a:pt x="9213" y="6635"/>
                  </a:cubicBezTo>
                  <a:cubicBezTo>
                    <a:pt x="8317" y="5325"/>
                    <a:pt x="8317" y="3202"/>
                    <a:pt x="9213" y="1892"/>
                  </a:cubicBezTo>
                  <a:cubicBezTo>
                    <a:pt x="9661" y="1237"/>
                    <a:pt x="10249" y="908"/>
                    <a:pt x="10836" y="908"/>
                  </a:cubicBezTo>
                  <a:close/>
                  <a:moveTo>
                    <a:pt x="15096" y="1303"/>
                  </a:moveTo>
                  <a:lnTo>
                    <a:pt x="14502" y="3483"/>
                  </a:lnTo>
                  <a:cubicBezTo>
                    <a:pt x="14628" y="3565"/>
                    <a:pt x="14752" y="3650"/>
                    <a:pt x="14876" y="3739"/>
                  </a:cubicBezTo>
                  <a:cubicBezTo>
                    <a:pt x="14984" y="3817"/>
                    <a:pt x="15091" y="3899"/>
                    <a:pt x="15197" y="3983"/>
                  </a:cubicBezTo>
                  <a:cubicBezTo>
                    <a:pt x="14364" y="4558"/>
                    <a:pt x="13830" y="5627"/>
                    <a:pt x="13650" y="6812"/>
                  </a:cubicBezTo>
                  <a:cubicBezTo>
                    <a:pt x="13469" y="8006"/>
                    <a:pt x="13648" y="9319"/>
                    <a:pt x="14251" y="10350"/>
                  </a:cubicBezTo>
                  <a:cubicBezTo>
                    <a:pt x="15566" y="12598"/>
                    <a:pt x="18024" y="12157"/>
                    <a:pt x="18928" y="9511"/>
                  </a:cubicBezTo>
                  <a:lnTo>
                    <a:pt x="19227" y="10421"/>
                  </a:lnTo>
                  <a:lnTo>
                    <a:pt x="20700" y="9512"/>
                  </a:lnTo>
                  <a:cubicBezTo>
                    <a:pt x="20184" y="7777"/>
                    <a:pt x="19460" y="6191"/>
                    <a:pt x="18562" y="4829"/>
                  </a:cubicBezTo>
                  <a:cubicBezTo>
                    <a:pt x="17576" y="3334"/>
                    <a:pt x="16398" y="2136"/>
                    <a:pt x="15096" y="1303"/>
                  </a:cubicBezTo>
                  <a:close/>
                  <a:moveTo>
                    <a:pt x="6451" y="1317"/>
                  </a:moveTo>
                  <a:cubicBezTo>
                    <a:pt x="5145" y="2159"/>
                    <a:pt x="3965" y="3370"/>
                    <a:pt x="2980" y="4881"/>
                  </a:cubicBezTo>
                  <a:cubicBezTo>
                    <a:pt x="2095" y="6238"/>
                    <a:pt x="1383" y="7814"/>
                    <a:pt x="875" y="9536"/>
                  </a:cubicBezTo>
                  <a:lnTo>
                    <a:pt x="2347" y="10415"/>
                  </a:lnTo>
                  <a:cubicBezTo>
                    <a:pt x="2407" y="10224"/>
                    <a:pt x="2469" y="10033"/>
                    <a:pt x="2533" y="9845"/>
                  </a:cubicBezTo>
                  <a:cubicBezTo>
                    <a:pt x="2595" y="9661"/>
                    <a:pt x="2660" y="9479"/>
                    <a:pt x="2727" y="9298"/>
                  </a:cubicBezTo>
                  <a:cubicBezTo>
                    <a:pt x="3124" y="10655"/>
                    <a:pt x="3934" y="11492"/>
                    <a:pt x="4818" y="11719"/>
                  </a:cubicBezTo>
                  <a:cubicBezTo>
                    <a:pt x="5730" y="11952"/>
                    <a:pt x="6715" y="11535"/>
                    <a:pt x="7407" y="10396"/>
                  </a:cubicBezTo>
                  <a:cubicBezTo>
                    <a:pt x="8040" y="9356"/>
                    <a:pt x="8230" y="8016"/>
                    <a:pt x="8048" y="6796"/>
                  </a:cubicBezTo>
                  <a:cubicBezTo>
                    <a:pt x="7867" y="5580"/>
                    <a:pt x="7316" y="4481"/>
                    <a:pt x="6453" y="3906"/>
                  </a:cubicBezTo>
                  <a:lnTo>
                    <a:pt x="7084" y="3470"/>
                  </a:lnTo>
                  <a:lnTo>
                    <a:pt x="6451" y="1317"/>
                  </a:lnTo>
                  <a:close/>
                  <a:moveTo>
                    <a:pt x="5304" y="4320"/>
                  </a:moveTo>
                  <a:cubicBezTo>
                    <a:pt x="5892" y="4320"/>
                    <a:pt x="6479" y="4648"/>
                    <a:pt x="6927" y="5303"/>
                  </a:cubicBezTo>
                  <a:cubicBezTo>
                    <a:pt x="7823" y="6613"/>
                    <a:pt x="7823" y="8737"/>
                    <a:pt x="6927" y="10047"/>
                  </a:cubicBezTo>
                  <a:cubicBezTo>
                    <a:pt x="6031" y="11357"/>
                    <a:pt x="4578" y="11357"/>
                    <a:pt x="3682" y="10047"/>
                  </a:cubicBezTo>
                  <a:cubicBezTo>
                    <a:pt x="2785" y="8737"/>
                    <a:pt x="2785" y="6613"/>
                    <a:pt x="3682" y="5303"/>
                  </a:cubicBezTo>
                  <a:cubicBezTo>
                    <a:pt x="4130" y="4648"/>
                    <a:pt x="4717" y="4320"/>
                    <a:pt x="5304" y="4320"/>
                  </a:cubicBezTo>
                  <a:close/>
                  <a:moveTo>
                    <a:pt x="16401" y="4336"/>
                  </a:moveTo>
                  <a:cubicBezTo>
                    <a:pt x="16988" y="4336"/>
                    <a:pt x="17575" y="4662"/>
                    <a:pt x="18023" y="5317"/>
                  </a:cubicBezTo>
                  <a:cubicBezTo>
                    <a:pt x="18919" y="6628"/>
                    <a:pt x="18919" y="8753"/>
                    <a:pt x="18023" y="10063"/>
                  </a:cubicBezTo>
                  <a:cubicBezTo>
                    <a:pt x="17127" y="11373"/>
                    <a:pt x="15674" y="11373"/>
                    <a:pt x="14778" y="10063"/>
                  </a:cubicBezTo>
                  <a:cubicBezTo>
                    <a:pt x="13882" y="8753"/>
                    <a:pt x="13882" y="6628"/>
                    <a:pt x="14778" y="5317"/>
                  </a:cubicBezTo>
                  <a:cubicBezTo>
                    <a:pt x="15226" y="4662"/>
                    <a:pt x="15813" y="4336"/>
                    <a:pt x="16401" y="4336"/>
                  </a:cubicBezTo>
                  <a:close/>
                  <a:moveTo>
                    <a:pt x="20848" y="10026"/>
                  </a:moveTo>
                  <a:lnTo>
                    <a:pt x="19368" y="10926"/>
                  </a:lnTo>
                  <a:lnTo>
                    <a:pt x="19604" y="11934"/>
                  </a:lnTo>
                  <a:cubicBezTo>
                    <a:pt x="17787" y="10994"/>
                    <a:pt x="15878" y="12949"/>
                    <a:pt x="15862" y="15766"/>
                  </a:cubicBezTo>
                  <a:cubicBezTo>
                    <a:pt x="15854" y="17178"/>
                    <a:pt x="16323" y="18385"/>
                    <a:pt x="17022" y="19130"/>
                  </a:cubicBezTo>
                  <a:cubicBezTo>
                    <a:pt x="17720" y="19875"/>
                    <a:pt x="18648" y="20159"/>
                    <a:pt x="19566" y="19724"/>
                  </a:cubicBezTo>
                  <a:cubicBezTo>
                    <a:pt x="19535" y="19885"/>
                    <a:pt x="19501" y="20044"/>
                    <a:pt x="19465" y="20202"/>
                  </a:cubicBezTo>
                  <a:cubicBezTo>
                    <a:pt x="19429" y="20357"/>
                    <a:pt x="19390" y="20511"/>
                    <a:pt x="19348" y="20663"/>
                  </a:cubicBezTo>
                  <a:lnTo>
                    <a:pt x="20842" y="21548"/>
                  </a:lnTo>
                  <a:cubicBezTo>
                    <a:pt x="21335" y="19703"/>
                    <a:pt x="21587" y="17739"/>
                    <a:pt x="21586" y="15758"/>
                  </a:cubicBezTo>
                  <a:cubicBezTo>
                    <a:pt x="21584" y="13797"/>
                    <a:pt x="21334" y="11854"/>
                    <a:pt x="20848" y="10026"/>
                  </a:cubicBezTo>
                  <a:close/>
                  <a:moveTo>
                    <a:pt x="722" y="10064"/>
                  </a:moveTo>
                  <a:cubicBezTo>
                    <a:pt x="258" y="11837"/>
                    <a:pt x="14" y="13718"/>
                    <a:pt x="1" y="15617"/>
                  </a:cubicBezTo>
                  <a:cubicBezTo>
                    <a:pt x="-13" y="17662"/>
                    <a:pt x="242" y="19693"/>
                    <a:pt x="752" y="21598"/>
                  </a:cubicBezTo>
                  <a:lnTo>
                    <a:pt x="2232" y="20687"/>
                  </a:lnTo>
                  <a:cubicBezTo>
                    <a:pt x="2187" y="20528"/>
                    <a:pt x="2146" y="20365"/>
                    <a:pt x="2107" y="20202"/>
                  </a:cubicBezTo>
                  <a:cubicBezTo>
                    <a:pt x="2068" y="20035"/>
                    <a:pt x="2032" y="19867"/>
                    <a:pt x="2000" y="19697"/>
                  </a:cubicBezTo>
                  <a:cubicBezTo>
                    <a:pt x="3885" y="20642"/>
                    <a:pt x="5828" y="18507"/>
                    <a:pt x="5732" y="15597"/>
                  </a:cubicBezTo>
                  <a:cubicBezTo>
                    <a:pt x="5686" y="14224"/>
                    <a:pt x="5194" y="13081"/>
                    <a:pt x="4492" y="12394"/>
                  </a:cubicBezTo>
                  <a:cubicBezTo>
                    <a:pt x="3786" y="11702"/>
                    <a:pt x="2866" y="11472"/>
                    <a:pt x="1975" y="11938"/>
                  </a:cubicBezTo>
                  <a:cubicBezTo>
                    <a:pt x="2008" y="11775"/>
                    <a:pt x="2045" y="11613"/>
                    <a:pt x="2083" y="11452"/>
                  </a:cubicBezTo>
                  <a:cubicBezTo>
                    <a:pt x="2125" y="11279"/>
                    <a:pt x="2169" y="11108"/>
                    <a:pt x="2216" y="10938"/>
                  </a:cubicBezTo>
                  <a:lnTo>
                    <a:pt x="722" y="10064"/>
                  </a:lnTo>
                  <a:close/>
                  <a:moveTo>
                    <a:pt x="2924" y="12455"/>
                  </a:moveTo>
                  <a:cubicBezTo>
                    <a:pt x="3511" y="12455"/>
                    <a:pt x="4099" y="12782"/>
                    <a:pt x="4547" y="13437"/>
                  </a:cubicBezTo>
                  <a:cubicBezTo>
                    <a:pt x="5443" y="14747"/>
                    <a:pt x="5443" y="16871"/>
                    <a:pt x="4547" y="18182"/>
                  </a:cubicBezTo>
                  <a:cubicBezTo>
                    <a:pt x="3651" y="19492"/>
                    <a:pt x="2198" y="19492"/>
                    <a:pt x="1301" y="18182"/>
                  </a:cubicBezTo>
                  <a:cubicBezTo>
                    <a:pt x="405" y="16871"/>
                    <a:pt x="405" y="14747"/>
                    <a:pt x="1301" y="13437"/>
                  </a:cubicBezTo>
                  <a:cubicBezTo>
                    <a:pt x="1750" y="12782"/>
                    <a:pt x="2337" y="12455"/>
                    <a:pt x="2924" y="12455"/>
                  </a:cubicBezTo>
                  <a:close/>
                  <a:moveTo>
                    <a:pt x="18675" y="12455"/>
                  </a:moveTo>
                  <a:cubicBezTo>
                    <a:pt x="19262" y="12455"/>
                    <a:pt x="19850" y="12782"/>
                    <a:pt x="20298" y="13437"/>
                  </a:cubicBezTo>
                  <a:cubicBezTo>
                    <a:pt x="21195" y="14747"/>
                    <a:pt x="21195" y="16871"/>
                    <a:pt x="20298" y="18182"/>
                  </a:cubicBezTo>
                  <a:cubicBezTo>
                    <a:pt x="19402" y="19492"/>
                    <a:pt x="17949" y="19492"/>
                    <a:pt x="17053" y="18182"/>
                  </a:cubicBezTo>
                  <a:cubicBezTo>
                    <a:pt x="16157" y="16871"/>
                    <a:pt x="16157" y="14747"/>
                    <a:pt x="17053" y="13437"/>
                  </a:cubicBezTo>
                  <a:cubicBezTo>
                    <a:pt x="17501" y="12782"/>
                    <a:pt x="18088" y="12455"/>
                    <a:pt x="18675" y="12455"/>
                  </a:cubicBezTo>
                  <a:close/>
                </a:path>
              </a:pathLst>
            </a:cu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-52"/>
                <a:sym typeface="Helvetica Neue Medium"/>
              </a:endParaRPr>
            </a:p>
          </p:txBody>
        </p:sp>
        <p:sp>
          <p:nvSpPr>
            <p:cNvPr id="20" name="A">
              <a:extLst>
                <a:ext uri="{FF2B5EF4-FFF2-40B4-BE49-F238E27FC236}">
                  <a16:creationId xmlns:a16="http://schemas.microsoft.com/office/drawing/2014/main" id="{F3B9FFF1-476A-4026-85E4-A02A82E170FE}"/>
                </a:ext>
              </a:extLst>
            </p:cNvPr>
            <p:cNvSpPr txBox="1"/>
            <p:nvPr/>
          </p:nvSpPr>
          <p:spPr>
            <a:xfrm>
              <a:off x="828995" y="3812194"/>
              <a:ext cx="865689" cy="19177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ontserrat" pitchFamily="2" charset="-52"/>
                  <a:sym typeface="Maven Pro Medium"/>
                </a:rPr>
                <a:t>A</a:t>
              </a:r>
            </a:p>
          </p:txBody>
        </p:sp>
        <p:sp>
          <p:nvSpPr>
            <p:cNvPr id="21" name="E">
              <a:extLst>
                <a:ext uri="{FF2B5EF4-FFF2-40B4-BE49-F238E27FC236}">
                  <a16:creationId xmlns:a16="http://schemas.microsoft.com/office/drawing/2014/main" id="{2332141A-E24D-4E59-95B7-D71A957DDE80}"/>
                </a:ext>
              </a:extLst>
            </p:cNvPr>
            <p:cNvSpPr txBox="1"/>
            <p:nvPr/>
          </p:nvSpPr>
          <p:spPr>
            <a:xfrm>
              <a:off x="7868720" y="3861827"/>
              <a:ext cx="865689" cy="19177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1333D"/>
                  </a:solidFill>
                  <a:effectLst/>
                  <a:uLnTx/>
                  <a:uFillTx/>
                  <a:latin typeface="Montserrat" pitchFamily="2" charset="-52"/>
                  <a:sym typeface="Maven Pro Medium"/>
                </a:rPr>
                <a:t>E</a:t>
              </a:r>
            </a:p>
          </p:txBody>
        </p:sp>
        <p:sp>
          <p:nvSpPr>
            <p:cNvPr id="22" name="B">
              <a:extLst>
                <a:ext uri="{FF2B5EF4-FFF2-40B4-BE49-F238E27FC236}">
                  <a16:creationId xmlns:a16="http://schemas.microsoft.com/office/drawing/2014/main" id="{F3356203-5446-4D92-B01A-78FBD8FDECFE}"/>
                </a:ext>
              </a:extLst>
            </p:cNvPr>
            <p:cNvSpPr txBox="1"/>
            <p:nvPr/>
          </p:nvSpPr>
          <p:spPr>
            <a:xfrm>
              <a:off x="1891316" y="1349344"/>
              <a:ext cx="865689" cy="19177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1333D"/>
                  </a:solidFill>
                  <a:effectLst/>
                  <a:uLnTx/>
                  <a:uFillTx/>
                  <a:latin typeface="Montserrat" pitchFamily="2" charset="-52"/>
                  <a:sym typeface="Maven Pro Medium"/>
                </a:rPr>
                <a:t>B</a:t>
              </a:r>
            </a:p>
          </p:txBody>
        </p:sp>
        <p:sp>
          <p:nvSpPr>
            <p:cNvPr id="23" name="C">
              <a:extLst>
                <a:ext uri="{FF2B5EF4-FFF2-40B4-BE49-F238E27FC236}">
                  <a16:creationId xmlns:a16="http://schemas.microsoft.com/office/drawing/2014/main" id="{602F133F-4449-4D19-BF90-5C2B59C89DF7}"/>
                </a:ext>
              </a:extLst>
            </p:cNvPr>
            <p:cNvSpPr txBox="1"/>
            <p:nvPr/>
          </p:nvSpPr>
          <p:spPr>
            <a:xfrm>
              <a:off x="4334281" y="327507"/>
              <a:ext cx="865689" cy="19177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1333D"/>
                  </a:solidFill>
                  <a:effectLst/>
                  <a:uLnTx/>
                  <a:uFillTx/>
                  <a:latin typeface="Montserrat" pitchFamily="2" charset="-52"/>
                  <a:sym typeface="Maven Pro Medium"/>
                </a:rPr>
                <a:t>C</a:t>
              </a:r>
            </a:p>
          </p:txBody>
        </p:sp>
        <p:sp>
          <p:nvSpPr>
            <p:cNvPr id="24" name="D">
              <a:extLst>
                <a:ext uri="{FF2B5EF4-FFF2-40B4-BE49-F238E27FC236}">
                  <a16:creationId xmlns:a16="http://schemas.microsoft.com/office/drawing/2014/main" id="{C10863BE-B913-4067-923E-CFC03D009C54}"/>
                </a:ext>
              </a:extLst>
            </p:cNvPr>
            <p:cNvSpPr txBox="1"/>
            <p:nvPr/>
          </p:nvSpPr>
          <p:spPr>
            <a:xfrm>
              <a:off x="6787697" y="1349344"/>
              <a:ext cx="865689" cy="19177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45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1333D"/>
                  </a:solidFill>
                  <a:effectLst/>
                  <a:uLnTx/>
                  <a:uFillTx/>
                  <a:latin typeface="Montserrat" pitchFamily="2" charset="-52"/>
                  <a:sym typeface="Maven Pro Medium"/>
                </a:rPr>
                <a:t>D</a:t>
              </a:r>
            </a:p>
          </p:txBody>
        </p:sp>
        <p:sp>
          <p:nvSpPr>
            <p:cNvPr id="25" name="PROCESS">
              <a:extLst>
                <a:ext uri="{FF2B5EF4-FFF2-40B4-BE49-F238E27FC236}">
                  <a16:creationId xmlns:a16="http://schemas.microsoft.com/office/drawing/2014/main" id="{AD5860BD-D57B-41DA-B831-0274289A0A43}"/>
                </a:ext>
              </a:extLst>
            </p:cNvPr>
            <p:cNvSpPr txBox="1"/>
            <p:nvPr/>
          </p:nvSpPr>
          <p:spPr>
            <a:xfrm>
              <a:off x="2502086" y="6568212"/>
              <a:ext cx="4641953" cy="1179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>
                <a:defRPr sz="5000" b="0">
                  <a:solidFill>
                    <a:srgbClr val="31333D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ontserrat" pitchFamily="2" charset="-52"/>
                  <a:sym typeface="Maven Pro Medium"/>
                </a:rPr>
                <a:t>Прогресс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-52"/>
                <a:sym typeface="Maven Pro Medium"/>
              </a:endParaRPr>
            </a:p>
          </p:txBody>
        </p:sp>
        <p:sp>
          <p:nvSpPr>
            <p:cNvPr id="26" name="Фигура">
              <a:extLst>
                <a:ext uri="{FF2B5EF4-FFF2-40B4-BE49-F238E27FC236}">
                  <a16:creationId xmlns:a16="http://schemas.microsoft.com/office/drawing/2014/main" id="{657EABA7-96D5-4325-BA51-994434F8AE91}"/>
                </a:ext>
              </a:extLst>
            </p:cNvPr>
            <p:cNvSpPr/>
            <p:nvPr/>
          </p:nvSpPr>
          <p:spPr>
            <a:xfrm>
              <a:off x="4034604" y="3685360"/>
              <a:ext cx="1576918" cy="560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310" extrusionOk="0">
                  <a:moveTo>
                    <a:pt x="10829" y="4"/>
                  </a:moveTo>
                  <a:cubicBezTo>
                    <a:pt x="8668" y="-147"/>
                    <a:pt x="6864" y="4633"/>
                    <a:pt x="6858" y="10653"/>
                  </a:cubicBezTo>
                  <a:cubicBezTo>
                    <a:pt x="6852" y="16420"/>
                    <a:pt x="8513" y="21087"/>
                    <a:pt x="10581" y="21303"/>
                  </a:cubicBezTo>
                  <a:cubicBezTo>
                    <a:pt x="12027" y="21453"/>
                    <a:pt x="13378" y="19280"/>
                    <a:pt x="14063" y="15706"/>
                  </a:cubicBezTo>
                  <a:cubicBezTo>
                    <a:pt x="14350" y="14244"/>
                    <a:pt x="14842" y="13182"/>
                    <a:pt x="15419" y="12765"/>
                  </a:cubicBezTo>
                  <a:cubicBezTo>
                    <a:pt x="16212" y="12191"/>
                    <a:pt x="17052" y="12890"/>
                    <a:pt x="17603" y="14590"/>
                  </a:cubicBezTo>
                  <a:cubicBezTo>
                    <a:pt x="18900" y="18813"/>
                    <a:pt x="21371" y="16270"/>
                    <a:pt x="21381" y="10698"/>
                  </a:cubicBezTo>
                  <a:cubicBezTo>
                    <a:pt x="21390" y="5071"/>
                    <a:pt x="18891" y="2453"/>
                    <a:pt x="17587" y="6731"/>
                  </a:cubicBezTo>
                  <a:cubicBezTo>
                    <a:pt x="17150" y="8044"/>
                    <a:pt x="16527" y="8760"/>
                    <a:pt x="15887" y="8692"/>
                  </a:cubicBezTo>
                  <a:cubicBezTo>
                    <a:pt x="15103" y="8610"/>
                    <a:pt x="14394" y="7388"/>
                    <a:pt x="14014" y="5464"/>
                  </a:cubicBezTo>
                  <a:cubicBezTo>
                    <a:pt x="13376" y="2181"/>
                    <a:pt x="12162" y="97"/>
                    <a:pt x="10829" y="4"/>
                  </a:cubicBezTo>
                  <a:close/>
                  <a:moveTo>
                    <a:pt x="2155" y="4559"/>
                  </a:moveTo>
                  <a:cubicBezTo>
                    <a:pt x="1603" y="4559"/>
                    <a:pt x="1053" y="5159"/>
                    <a:pt x="632" y="6339"/>
                  </a:cubicBezTo>
                  <a:cubicBezTo>
                    <a:pt x="-210" y="8699"/>
                    <a:pt x="-210" y="12517"/>
                    <a:pt x="632" y="14877"/>
                  </a:cubicBezTo>
                  <a:cubicBezTo>
                    <a:pt x="1474" y="17237"/>
                    <a:pt x="2836" y="17237"/>
                    <a:pt x="3677" y="14877"/>
                  </a:cubicBezTo>
                  <a:cubicBezTo>
                    <a:pt x="4519" y="12517"/>
                    <a:pt x="4519" y="8699"/>
                    <a:pt x="3677" y="6339"/>
                  </a:cubicBezTo>
                  <a:cubicBezTo>
                    <a:pt x="3257" y="5159"/>
                    <a:pt x="2706" y="4559"/>
                    <a:pt x="2155" y="4559"/>
                  </a:cubicBezTo>
                  <a:close/>
                </a:path>
              </a:pathLst>
            </a:cu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-52"/>
                <a:sym typeface="Helvetica Neue Medium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6709629-E203-4153-BEAE-56DBF8F6148C}"/>
              </a:ext>
            </a:extLst>
          </p:cNvPr>
          <p:cNvSpPr txBox="1"/>
          <p:nvPr/>
        </p:nvSpPr>
        <p:spPr>
          <a:xfrm>
            <a:off x="1328511" y="6054062"/>
            <a:ext cx="4180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Образование команды, разработка плана и начало реализации первых макетов</a:t>
            </a:r>
          </a:p>
        </p:txBody>
      </p:sp>
      <p:sp>
        <p:nvSpPr>
          <p:cNvPr id="31" name="A.">
            <a:extLst>
              <a:ext uri="{FF2B5EF4-FFF2-40B4-BE49-F238E27FC236}">
                <a16:creationId xmlns:a16="http://schemas.microsoft.com/office/drawing/2014/main" id="{6863E425-43BF-4FCB-8A31-737CDCE062B3}"/>
              </a:ext>
            </a:extLst>
          </p:cNvPr>
          <p:cNvSpPr txBox="1"/>
          <p:nvPr/>
        </p:nvSpPr>
        <p:spPr>
          <a:xfrm>
            <a:off x="990048" y="6042283"/>
            <a:ext cx="394574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en-US" sz="2000" b="1" dirty="0">
                <a:solidFill>
                  <a:srgbClr val="8F00FF"/>
                </a:solidFill>
                <a:latin typeface="Montserrat" pitchFamily="2" charset="-52"/>
              </a:rPr>
              <a:t>B.</a:t>
            </a:r>
          </a:p>
        </p:txBody>
      </p:sp>
      <p:sp>
        <p:nvSpPr>
          <p:cNvPr id="32" name="A.">
            <a:extLst>
              <a:ext uri="{FF2B5EF4-FFF2-40B4-BE49-F238E27FC236}">
                <a16:creationId xmlns:a16="http://schemas.microsoft.com/office/drawing/2014/main" id="{2F1615E8-7F78-4519-84AA-3B83EE4C6CB8}"/>
              </a:ext>
            </a:extLst>
          </p:cNvPr>
          <p:cNvSpPr txBox="1"/>
          <p:nvPr/>
        </p:nvSpPr>
        <p:spPr>
          <a:xfrm>
            <a:off x="5481518" y="5329499"/>
            <a:ext cx="37625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en-US" sz="2000" b="1" dirty="0">
                <a:solidFill>
                  <a:srgbClr val="8F00FF"/>
                </a:solidFill>
                <a:latin typeface="Montserrat" pitchFamily="2" charset="-52"/>
              </a:rPr>
              <a:t>C.</a:t>
            </a:r>
          </a:p>
        </p:txBody>
      </p:sp>
      <p:sp>
        <p:nvSpPr>
          <p:cNvPr id="33" name="Lorem ipsum dolor sit amet, consectetur adipisg elit, sed do eiusmod tempor incididunt ut labore et dolore magna aliqua.">
            <a:extLst>
              <a:ext uri="{FF2B5EF4-FFF2-40B4-BE49-F238E27FC236}">
                <a16:creationId xmlns:a16="http://schemas.microsoft.com/office/drawing/2014/main" id="{1A9821EC-0A57-47D9-B153-30E8FED722AA}"/>
              </a:ext>
            </a:extLst>
          </p:cNvPr>
          <p:cNvSpPr txBox="1"/>
          <p:nvPr/>
        </p:nvSpPr>
        <p:spPr>
          <a:xfrm>
            <a:off x="5816627" y="5364253"/>
            <a:ext cx="3351784" cy="3408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Разработка первой версии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86AB6BD-81F7-4AE1-8846-47BDC582DF5D}"/>
              </a:ext>
            </a:extLst>
          </p:cNvPr>
          <p:cNvSpPr txBox="1"/>
          <p:nvPr/>
        </p:nvSpPr>
        <p:spPr>
          <a:xfrm>
            <a:off x="5816627" y="5707783"/>
            <a:ext cx="4158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-52"/>
              </a:rPr>
              <a:t>Анализ и разбор текущего макета</a:t>
            </a:r>
            <a:endParaRPr lang="ru-RU" sz="1400" dirty="0"/>
          </a:p>
        </p:txBody>
      </p:sp>
      <p:sp>
        <p:nvSpPr>
          <p:cNvPr id="35" name="Lorem ipsum dolor sit amet, consectetur adipisg elit, sed do eiusmod tempor incididunt ut labore et dolore magna aliqua.">
            <a:extLst>
              <a:ext uri="{FF2B5EF4-FFF2-40B4-BE49-F238E27FC236}">
                <a16:creationId xmlns:a16="http://schemas.microsoft.com/office/drawing/2014/main" id="{A694F06A-EA0B-4606-887E-F66156FF53C1}"/>
              </a:ext>
            </a:extLst>
          </p:cNvPr>
          <p:cNvSpPr txBox="1"/>
          <p:nvPr/>
        </p:nvSpPr>
        <p:spPr>
          <a:xfrm>
            <a:off x="5839064" y="6034778"/>
            <a:ext cx="3755836" cy="5993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lnSpc>
                <a:spcPct val="120000"/>
              </a:lnSpc>
              <a:spcBef>
                <a:spcPts val="2000"/>
              </a:spcBef>
              <a:defRPr sz="2600" b="0">
                <a:solidFill>
                  <a:srgbClr val="64697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u-RU" sz="1400" dirty="0">
                <a:solidFill>
                  <a:schemeClr val="tx1"/>
                </a:solidFill>
                <a:latin typeface="Montserrat" pitchFamily="2" charset="-52"/>
              </a:rPr>
              <a:t>Разработка окончательной версии и разбор окончательного макета </a:t>
            </a:r>
          </a:p>
        </p:txBody>
      </p:sp>
      <p:sp>
        <p:nvSpPr>
          <p:cNvPr id="36" name="A.">
            <a:extLst>
              <a:ext uri="{FF2B5EF4-FFF2-40B4-BE49-F238E27FC236}">
                <a16:creationId xmlns:a16="http://schemas.microsoft.com/office/drawing/2014/main" id="{F5E16176-911D-470C-8D67-F1C4DC54E3E2}"/>
              </a:ext>
            </a:extLst>
          </p:cNvPr>
          <p:cNvSpPr txBox="1"/>
          <p:nvPr/>
        </p:nvSpPr>
        <p:spPr>
          <a:xfrm>
            <a:off x="5481741" y="5654687"/>
            <a:ext cx="431699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en-US" sz="2000" b="1" dirty="0">
                <a:solidFill>
                  <a:srgbClr val="8F00FF"/>
                </a:solidFill>
                <a:latin typeface="Montserrat" pitchFamily="2" charset="-52"/>
              </a:rPr>
              <a:t>D.</a:t>
            </a:r>
          </a:p>
        </p:txBody>
      </p:sp>
      <p:sp>
        <p:nvSpPr>
          <p:cNvPr id="37" name="A.">
            <a:extLst>
              <a:ext uri="{FF2B5EF4-FFF2-40B4-BE49-F238E27FC236}">
                <a16:creationId xmlns:a16="http://schemas.microsoft.com/office/drawing/2014/main" id="{FF938FDB-6755-4264-914D-0512F3131814}"/>
              </a:ext>
            </a:extLst>
          </p:cNvPr>
          <p:cNvSpPr txBox="1"/>
          <p:nvPr/>
        </p:nvSpPr>
        <p:spPr>
          <a:xfrm>
            <a:off x="5509464" y="5990065"/>
            <a:ext cx="37625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200" b="0">
                <a:solidFill>
                  <a:srgbClr val="6362CD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rPr lang="en-US" sz="2000" b="1" dirty="0">
                <a:solidFill>
                  <a:srgbClr val="8F00FF"/>
                </a:solidFill>
                <a:latin typeface="Montserrat" pitchFamily="2" charset="-52"/>
              </a:rPr>
              <a:t>E.</a:t>
            </a:r>
          </a:p>
        </p:txBody>
      </p:sp>
      <p:pic>
        <p:nvPicPr>
          <p:cNvPr id="2050" name="Picture 2" descr="Connection, network, people icon - Download on Iconfinder">
            <a:extLst>
              <a:ext uri="{FF2B5EF4-FFF2-40B4-BE49-F238E27FC236}">
                <a16:creationId xmlns:a16="http://schemas.microsoft.com/office/drawing/2014/main" id="{2FD1D24C-15DF-49DB-ADE2-A872126D3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49" y="2399641"/>
            <a:ext cx="721063" cy="72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dience, followers, growth icon - Download on Iconfinder">
            <a:extLst>
              <a:ext uri="{FF2B5EF4-FFF2-40B4-BE49-F238E27FC236}">
                <a16:creationId xmlns:a16="http://schemas.microsoft.com/office/drawing/2014/main" id="{21E102A5-5037-4804-BDB9-D80970E25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799" y="2399642"/>
            <a:ext cx="721062" cy="7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usiness, growth, man icon - Download on Iconfinder">
            <a:extLst>
              <a:ext uri="{FF2B5EF4-FFF2-40B4-BE49-F238E27FC236}">
                <a16:creationId xmlns:a16="http://schemas.microsoft.com/office/drawing/2014/main" id="{1A1003E3-1C82-4D08-9D32-3D59CD5FA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137" y="2347069"/>
            <a:ext cx="721062" cy="7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29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0871" y="510159"/>
            <a:ext cx="5101129" cy="1200329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CREATIVE.TECH 2.0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228" y="320434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ПЛАНЫ И НЕОБХОДИМЫЕ РЕСУРСЫ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9161" y="3172252"/>
            <a:ext cx="30190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Montserrat" pitchFamily="2" charset="-52"/>
              </a:rPr>
              <a:t>ЧТО УЖЕ ЕСТЬ: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Для проекта были разработаны первые две версии чат-бота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Провели исследование  рынка чат-ботов в РФ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1154" y="3172092"/>
            <a:ext cx="33161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Montserrat" pitchFamily="2" charset="-52"/>
              </a:rPr>
              <a:t>ЧТО НАМ НЕОБХОДИМО: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Оценка стоимости реализации проекта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Более детальный анализ рынка и затрат на рекламу</a:t>
            </a:r>
          </a:p>
          <a:p>
            <a:endParaRPr lang="ru-RU" sz="2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7270" y="3172092"/>
            <a:ext cx="42053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Montserrat" pitchFamily="2" charset="-52"/>
              </a:rPr>
              <a:t>КОММЕРЦИАЛИЗАЦИЯ: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Размещение рекламы в чат-боте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Предоставление платных услуг или контента через чат-бота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Montserrat" pitchFamily="2" charset="-52"/>
              </a:rPr>
              <a:t>Интеграция с платежными системами для принятия платежей через чат-бота</a:t>
            </a:r>
          </a:p>
          <a:p>
            <a:endParaRPr lang="ru-RU" sz="2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3074" name="Picture 2" descr="Business, man, presentation icon - Download on Iconfinder">
            <a:extLst>
              <a:ext uri="{FF2B5EF4-FFF2-40B4-BE49-F238E27FC236}">
                <a16:creationId xmlns:a16="http://schemas.microsoft.com/office/drawing/2014/main" id="{8DB74F76-45E4-4CAA-9C36-CC988655F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8" y="1989667"/>
            <a:ext cx="1297714" cy="12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usiness, man, presentation icon - Download on Iconfinder">
            <a:extLst>
              <a:ext uri="{FF2B5EF4-FFF2-40B4-BE49-F238E27FC236}">
                <a16:creationId xmlns:a16="http://schemas.microsoft.com/office/drawing/2014/main" id="{90931D7B-BA41-4A9C-9331-25DF089C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299" y="1989667"/>
            <a:ext cx="1297714" cy="12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usiness, man, presentation icon - Download on Iconfinder">
            <a:extLst>
              <a:ext uri="{FF2B5EF4-FFF2-40B4-BE49-F238E27FC236}">
                <a16:creationId xmlns:a16="http://schemas.microsoft.com/office/drawing/2014/main" id="{3D539B38-7A88-4900-98DA-71FD9612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B818B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133" y="1989667"/>
            <a:ext cx="1297714" cy="12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42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435478" y="2357420"/>
            <a:ext cx="4105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" pitchFamily="2" charset="-52"/>
              </a:rPr>
              <a:t>Волков Максим Павлович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Лидер команды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8178" y="3513120"/>
            <a:ext cx="43268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" pitchFamily="2" charset="-52"/>
              </a:rPr>
              <a:t>Шевченко Иван Андреевич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Системный архитектор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2778" y="4605320"/>
            <a:ext cx="4490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latin typeface="Montserrat" pitchFamily="2" charset="-52"/>
              </a:rPr>
              <a:t>Мокеев</a:t>
            </a:r>
            <a:r>
              <a:rPr lang="ru-RU" sz="2000" b="1" dirty="0">
                <a:latin typeface="Montserrat" pitchFamily="2" charset="-52"/>
              </a:rPr>
              <a:t> Владимир Павлович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</a:rPr>
              <a:t>Менеджер</a:t>
            </a:r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разработки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22778" y="5735620"/>
            <a:ext cx="4665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" pitchFamily="2" charset="-52"/>
              </a:rPr>
              <a:t>Ширшиков Алексей Юрьевич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Программист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16998" y="2357420"/>
            <a:ext cx="4086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" pitchFamily="2" charset="-52"/>
              </a:rPr>
              <a:t>Юсупов Артем Сергеевич </a:t>
            </a:r>
            <a:r>
              <a:rPr lang="ru-RU" sz="2000" dirty="0">
                <a:latin typeface="Montserrat" pitchFamily="2" charset="-52"/>
              </a:rPr>
              <a:t>– </a:t>
            </a: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Бизнес-аналитик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16998" y="3513120"/>
            <a:ext cx="5931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latin typeface="Montserrat" pitchFamily="2" charset="-52"/>
              </a:rPr>
              <a:t>Моруженков</a:t>
            </a:r>
            <a:r>
              <a:rPr lang="ru-RU" sz="2000" b="1" dirty="0">
                <a:latin typeface="Montserrat" pitchFamily="2" charset="-52"/>
              </a:rPr>
              <a:t> Дмитрий Александрович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</a:rPr>
              <a:t>Программист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16998" y="4605319"/>
            <a:ext cx="5623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" pitchFamily="2" charset="-52"/>
              </a:rPr>
              <a:t>Милославский Алексей Николаевич </a:t>
            </a:r>
            <a:r>
              <a:rPr lang="ru-RU" sz="2000" dirty="0">
                <a:latin typeface="Montserrat" pitchFamily="2" charset="-52"/>
              </a:rPr>
              <a:t>–</a:t>
            </a:r>
            <a:r>
              <a:rPr lang="ru-RU" sz="2000" b="1" dirty="0">
                <a:latin typeface="Montserrat" pitchFamily="2" charset="-52"/>
              </a:rPr>
              <a:t> </a:t>
            </a:r>
            <a:endParaRPr lang="ru-RU" sz="2000" dirty="0">
              <a:latin typeface="Montserrat" pitchFamily="2" charset="-52"/>
            </a:endParaRPr>
          </a:p>
          <a:p>
            <a:r>
              <a:rPr lang="ru-RU" sz="20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Тестировщик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itchFamily="2" charset="-5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0871" y="505100"/>
            <a:ext cx="5101129" cy="1200329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itchFamily="2" charset="-52"/>
              </a:rPr>
              <a:t>ПРЕЗЕНТАЦИЯ СТАРТАП-ПРОЕКТОВ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CREATIVE.TECH 2.0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614293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359</Words>
  <Application>Microsoft Office PowerPoint</Application>
  <PresentationFormat>Широкоэкранный</PresentationFormat>
  <Paragraphs>102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Максим Волков</cp:lastModifiedBy>
  <cp:revision>27</cp:revision>
  <dcterms:created xsi:type="dcterms:W3CDTF">2023-11-25T17:02:21Z</dcterms:created>
  <dcterms:modified xsi:type="dcterms:W3CDTF">2023-11-30T03:06:35Z</dcterms:modified>
</cp:coreProperties>
</file>