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  <p:sldMasterId id="2147483686" r:id="rId2"/>
  </p:sldMasterIdLst>
  <p:sldIdLst>
    <p:sldId id="256" r:id="rId3"/>
    <p:sldId id="268" r:id="rId4"/>
    <p:sldId id="269" r:id="rId5"/>
    <p:sldId id="270" r:id="rId6"/>
    <p:sldId id="257" r:id="rId7"/>
    <p:sldId id="264" r:id="rId8"/>
    <p:sldId id="258" r:id="rId9"/>
    <p:sldId id="261" r:id="rId10"/>
    <p:sldId id="267" r:id="rId11"/>
    <p:sldId id="259" r:id="rId12"/>
    <p:sldId id="260" r:id="rId13"/>
    <p:sldId id="262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1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39809643510218"/>
          <c:y val="3.5358104137433587E-2"/>
          <c:w val="0.15745325574920099"/>
          <c:h val="0.3807598801379544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78-42B0-9CA0-BBD4C6E25A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78-42B0-9CA0-BBD4C6E25A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78-42B0-9CA0-BBD4C6E25A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78-42B0-9CA0-BBD4C6E25A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78-42B0-9CA0-BBD4C6E25A9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78-42B0-9CA0-BBD4C6E25A9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78-42B0-9CA0-BBD4C6E25A9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078-42B0-9CA0-BBD4C6E25A9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178-4047-A198-52A4EF1385C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178-4047-A198-52A4EF1385CA}"/>
              </c:ext>
            </c:extLst>
          </c:dPt>
          <c:cat>
            <c:strRef>
              <c:f>Лист1!$A$2:$A$11</c:f>
              <c:strCache>
                <c:ptCount val="10"/>
                <c:pt idx="0">
                  <c:v>Ученики 7-11 класс</c:v>
                </c:pt>
                <c:pt idx="1">
                  <c:v>Родители учеников 7-11 класса</c:v>
                </c:pt>
                <c:pt idx="2">
                  <c:v>Административный состав ВУЗов</c:v>
                </c:pt>
                <c:pt idx="3">
                  <c:v>Преподователи ВУЗов</c:v>
                </c:pt>
                <c:pt idx="4">
                  <c:v>Студенты 1-2 курс</c:v>
                </c:pt>
                <c:pt idx="5">
                  <c:v>Студенты 3-4 курс</c:v>
                </c:pt>
                <c:pt idx="6">
                  <c:v>Взрослые люди, у которых нет образования, но они хотят его получить</c:v>
                </c:pt>
                <c:pt idx="7">
                  <c:v>Люди, которые хотят пройти переквалификацию или повышение квалификации</c:v>
                </c:pt>
                <c:pt idx="8">
                  <c:v>Инвесторы</c:v>
                </c:pt>
                <c:pt idx="9">
                  <c:v>Рекламодатели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30</c:v>
                </c:pt>
                <c:pt idx="1">
                  <c:v>30</c:v>
                </c:pt>
                <c:pt idx="2">
                  <c:v>3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6</c:v>
                </c:pt>
                <c:pt idx="7">
                  <c:v>6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3-4CFD-93BD-C5099F4EE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788793424100061E-2"/>
          <c:y val="0.12019142633435617"/>
          <c:w val="0.56222045730050574"/>
          <c:h val="0.87980857366564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23F103-BC34-4FE4-A40E-EDDEECFDA5D0}" type="datetimeFigureOut">
              <a:rPr lang="en-US" smtClean="0"/>
              <a:pPr/>
              <a:t>10/10/2023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363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6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34E6425-0181-43F2-84FC-787E803FD2F8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35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28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8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209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5E72C73-2D91-4E12-BA25-F0AA0C03599B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900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914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48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3E8DB-3D9A-49DA-B56F-BA49AF821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9667E3-9832-4106-A0FD-33232D2BA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08DC89-399A-43DF-BCB9-A3B411814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E3D1D8-B92C-4360-B132-28D25B07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9443E7-F98A-4196-9A89-DAECAF68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5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A1BE6-3624-4C65-B9C4-056F6F53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62989-D926-462C-9ED4-F83EA9C5E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A2A566-ED33-411D-A4BE-233FAEB13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24710-244B-4ADB-9851-8CDEBDB7D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328EC0-18DC-40C7-8F1A-389E9C6F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3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18BD6-E0E3-4697-9051-9EC1723B8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4DD342-4987-4564-95FC-1E5B4EE5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0E676E-736C-4CC9-A284-E7224CBD2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FFD981-4CFA-4995-813A-B347304B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ED2D7A-EB7B-4313-B2A5-5A2288AD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48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703F5-2716-4B5F-B071-C4D9EBD7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6606C5-F3FD-4DE7-97EF-F44A91F3A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1FB50A-D8DC-4DC1-B1ED-9D8F210B6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3586A9-88BD-43BF-8DFB-6D6E7024F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28DC03-EFF3-4DA5-85BC-4D34759F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F47983-6735-46DA-B0A4-D9769DB3B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05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EDA7F-718D-4E01-91A3-DE84307B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B3B32A-92D5-4240-BA67-B9730A506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704247-E794-4639-8EBA-D7CC73E49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70F584-5387-4074-AE54-3DD42FCD2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7DCB56-DD65-49B2-A2CA-FF8C593D7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99F776-C9FC-4EAD-A346-2A2581C5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A60705-600A-4229-87C0-ED88EED3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2F6F7A3-FE37-490A-B55F-980FACC0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73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042B8-BC11-4BE1-8961-9B2AC2B6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15C6CC-E904-4CA0-A4D5-22049AC8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9D2DF1-6C17-43DA-AA46-38701E88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D7E96F-6B2C-4D29-9AEF-092E73F5F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48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86660F-3F6B-47C7-9E40-0574AF70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622C1E-BF8D-4CE8-8846-198462F4E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FF7CD7-4BB8-4AB8-9B85-85E9C1A3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52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F60F-9D51-435E-BCE3-598EAD775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607BD5-16D4-42C3-85FC-F10BCBE0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352E6C-E66D-4260-B2FD-23521F7A4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96EBA3-5110-4303-BF03-F83DA578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D31895-828B-4CE0-AA5E-08D01C23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CE85D7-3031-49D8-9CAD-0B5BA9B0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80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41D4D-7E89-43A1-9B15-C1735788C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E04162-4BAB-45B6-8F1C-8AC6122592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705B56-0286-4ABF-A080-CB48F59EA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BA3502-3893-46F7-AA80-5962633F8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19FCD8-DBDC-433E-9161-D5BDD7A7C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8A4A89-6EA1-4BBB-9FA5-083325F16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63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B004C-37F2-4450-8817-F0054F25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9301AB-44D0-4679-91CD-BC1DE19F1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AAD1C6-D744-4756-BC79-33B714AD6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4275FC-A32A-4BF5-9986-09F68CB01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E5C734-6418-4BD8-8E0C-5E3D4835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74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D469D0-62B5-4DD8-B918-F44F016CED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C7BD0D-38C0-4F0D-9579-A6A8F86BF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38FA4B-9FA7-49F6-9F89-7CB5B14D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4C9A3D-4E89-4006-B0E0-3F780B24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E97FA9-8A5E-4B46-A549-C9641D75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96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9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BB20E-8139-4EF5-B3A7-57812903A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F49DA5-EC26-4D18-A0FC-1748A4A5B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0FC38B-6956-46C0-B040-46E344E38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5FBC0A-EEC2-460C-A18C-D787F4A41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AE99A-16DE-4792-8CC0-31729E583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41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vk.com/away.php?to=http://b24-aylt3d.bitrix24site.ru&amp;cc_key=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2B039-1C6F-4997-AE65-ACCA88F93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E10D8B-1E1F-45C3-BDB2-70F5721EE8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179943-2678-421B-B136-A2C4E869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0"/>
            <a:ext cx="113157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22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4DAC7-D9A3-4D8C-A069-D5376D2D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313575"/>
            <a:ext cx="3140765" cy="497093"/>
          </a:xfrm>
        </p:spPr>
        <p:txBody>
          <a:bodyPr>
            <a:noAutofit/>
          </a:bodyPr>
          <a:lstStyle/>
          <a:p>
            <a:r>
              <a:rPr lang="ru-RU" sz="3800" dirty="0"/>
              <a:t>Команда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8943CBA-6429-4DC5-8BDC-11D67151B0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487" y="1551368"/>
            <a:ext cx="1774090" cy="25788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B3A1A8-B8C0-4E91-897F-A710AFB95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908" y="1545272"/>
            <a:ext cx="1944793" cy="25849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674DC2-80EF-439A-8D2E-042041B6D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3337" y="1545272"/>
            <a:ext cx="1835055" cy="25849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95E2CE-5ED2-4E99-B146-F926E4429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350" y="4130200"/>
            <a:ext cx="1926503" cy="24142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FA3CAE-9E13-4820-B268-6CC83895F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1756" y="4130200"/>
            <a:ext cx="1359526" cy="241422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099B0E7-2AFF-4FA1-8CDE-B7F4ECEFCFCA}"/>
              </a:ext>
            </a:extLst>
          </p:cNvPr>
          <p:cNvSpPr/>
          <p:nvPr/>
        </p:nvSpPr>
        <p:spPr>
          <a:xfrm>
            <a:off x="588999" y="834889"/>
            <a:ext cx="2311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Дальнов Денис Аналитик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5C3AAE-D3EE-474F-AAFA-1B77C1B60B65}"/>
              </a:ext>
            </a:extLst>
          </p:cNvPr>
          <p:cNvSpPr/>
          <p:nvPr/>
        </p:nvSpPr>
        <p:spPr>
          <a:xfrm>
            <a:off x="5155095" y="807649"/>
            <a:ext cx="2544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Маркова Анастасия</a:t>
            </a:r>
          </a:p>
          <a:p>
            <a:pPr algn="ctr"/>
            <a:r>
              <a:rPr lang="ru-RU" dirty="0"/>
              <a:t>Координатор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C85D59-2401-4355-9A84-13167DAC322B}"/>
              </a:ext>
            </a:extLst>
          </p:cNvPr>
          <p:cNvSpPr/>
          <p:nvPr/>
        </p:nvSpPr>
        <p:spPr>
          <a:xfrm>
            <a:off x="9508655" y="807650"/>
            <a:ext cx="2544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Барвинок Всеволод Исследователь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900E07D-3243-4BA9-A64F-16C3240C3AB0}"/>
              </a:ext>
            </a:extLst>
          </p:cNvPr>
          <p:cNvSpPr/>
          <p:nvPr/>
        </p:nvSpPr>
        <p:spPr>
          <a:xfrm>
            <a:off x="2900064" y="3429000"/>
            <a:ext cx="2107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Казак Виктория</a:t>
            </a:r>
          </a:p>
          <a:p>
            <a:pPr algn="ctr"/>
            <a:r>
              <a:rPr lang="ru-RU" dirty="0"/>
              <a:t>Душа команды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B2C1C30-AA87-4859-A93B-A7C8C6C740EC}"/>
              </a:ext>
            </a:extLst>
          </p:cNvPr>
          <p:cNvSpPr/>
          <p:nvPr/>
        </p:nvSpPr>
        <p:spPr>
          <a:xfrm>
            <a:off x="7397538" y="3428999"/>
            <a:ext cx="24069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Авалова </a:t>
            </a:r>
            <a:r>
              <a:rPr lang="ru-RU" sz="1600" dirty="0" err="1"/>
              <a:t>Шакира</a:t>
            </a:r>
            <a:endParaRPr lang="ru-RU" sz="1600" dirty="0"/>
          </a:p>
          <a:p>
            <a:pPr algn="ctr"/>
            <a:r>
              <a:rPr lang="ru-RU" dirty="0"/>
              <a:t>Мотиватор</a:t>
            </a:r>
          </a:p>
        </p:txBody>
      </p:sp>
    </p:spTree>
    <p:extLst>
      <p:ext uri="{BB962C8B-B14F-4D97-AF65-F5344CB8AC3E}">
        <p14:creationId xmlns:p14="http://schemas.microsoft.com/office/powerpoint/2010/main" val="1600333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4DAC7-D9A3-4D8C-A069-D5376D2D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66" y="225779"/>
            <a:ext cx="3087757" cy="689113"/>
          </a:xfrm>
        </p:spPr>
        <p:txBody>
          <a:bodyPr>
            <a:normAutofit/>
          </a:bodyPr>
          <a:lstStyle/>
          <a:p>
            <a:r>
              <a:rPr lang="ru-RU" sz="3800" dirty="0"/>
              <a:t>Команда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308E2BA-727E-4AF7-8563-7FA7F937C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750" y="1604005"/>
            <a:ext cx="2125391" cy="27324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C38878-77DD-40F7-9EC5-57E1A2E5A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507" y="1484244"/>
            <a:ext cx="2107096" cy="28094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F282C1-C2D2-46F7-893B-DCC36E347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528" y="3668318"/>
            <a:ext cx="2034181" cy="27324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C941D4-5DAA-4814-B906-D5C16EBD1C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76" r="14093"/>
          <a:stretch/>
        </p:blipFill>
        <p:spPr>
          <a:xfrm>
            <a:off x="9139261" y="3591339"/>
            <a:ext cx="2399848" cy="280946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3B9DDDB-B6B6-4642-A43A-D37BAC2609C2}"/>
              </a:ext>
            </a:extLst>
          </p:cNvPr>
          <p:cNvSpPr/>
          <p:nvPr/>
        </p:nvSpPr>
        <p:spPr>
          <a:xfrm>
            <a:off x="9276489" y="2858378"/>
            <a:ext cx="2125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Дроздова Дарья </a:t>
            </a:r>
          </a:p>
          <a:p>
            <a:pPr algn="ctr"/>
            <a:r>
              <a:rPr lang="ru-RU" dirty="0"/>
              <a:t>Шейпер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DF52D1A-8C49-4FAF-AAE9-EC703D1239D3}"/>
              </a:ext>
            </a:extLst>
          </p:cNvPr>
          <p:cNvSpPr/>
          <p:nvPr/>
        </p:nvSpPr>
        <p:spPr>
          <a:xfrm>
            <a:off x="721869" y="914892"/>
            <a:ext cx="21467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Ефимова Дарья </a:t>
            </a:r>
          </a:p>
          <a:p>
            <a:pPr algn="ctr"/>
            <a:r>
              <a:rPr lang="ru-RU" dirty="0"/>
              <a:t>Координатор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2580432-0177-4738-9DF6-47E381B2BDF6}"/>
              </a:ext>
            </a:extLst>
          </p:cNvPr>
          <p:cNvSpPr/>
          <p:nvPr/>
        </p:nvSpPr>
        <p:spPr>
          <a:xfrm>
            <a:off x="3372323" y="2970246"/>
            <a:ext cx="2830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Жигмитова Найдалма </a:t>
            </a:r>
          </a:p>
          <a:p>
            <a:pPr algn="ctr"/>
            <a:r>
              <a:rPr lang="ru-RU" dirty="0"/>
              <a:t>Реализатор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56FCA7C-A70D-4EBF-A3F3-68AD3DB8221B}"/>
              </a:ext>
            </a:extLst>
          </p:cNvPr>
          <p:cNvSpPr/>
          <p:nvPr/>
        </p:nvSpPr>
        <p:spPr>
          <a:xfrm>
            <a:off x="6096000" y="786172"/>
            <a:ext cx="31197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Заработкина Анастасия </a:t>
            </a:r>
          </a:p>
          <a:p>
            <a:pPr algn="ctr"/>
            <a:r>
              <a:rPr lang="ru-RU" dirty="0"/>
              <a:t>Завершитель</a:t>
            </a:r>
          </a:p>
        </p:txBody>
      </p:sp>
    </p:spTree>
    <p:extLst>
      <p:ext uri="{BB962C8B-B14F-4D97-AF65-F5344CB8AC3E}">
        <p14:creationId xmlns:p14="http://schemas.microsoft.com/office/powerpoint/2010/main" val="92517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CCAD1-9DEA-4D2D-AFE2-4A31E124B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57" y="642594"/>
            <a:ext cx="10475843" cy="1000676"/>
          </a:xfrm>
        </p:spPr>
        <p:txBody>
          <a:bodyPr>
            <a:normAutofit fontScale="90000"/>
          </a:bodyPr>
          <a:lstStyle/>
          <a:p>
            <a:r>
              <a:rPr lang="ru-RU" sz="4200" dirty="0">
                <a:solidFill>
                  <a:srgbClr val="FC1CE1"/>
                </a:solidFill>
              </a:rPr>
              <a:t>Цель </a:t>
            </a:r>
            <a:r>
              <a:rPr lang="ru-RU" sz="4200" dirty="0"/>
              <a:t>проекта: создание платформы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91D328-43FC-420E-8207-79B69C41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2" y="1245703"/>
            <a:ext cx="10383078" cy="5102087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ru-RU" dirty="0"/>
            </a:br>
            <a:r>
              <a:rPr lang="ru-RU" sz="2600" b="1" dirty="0">
                <a:solidFill>
                  <a:srgbClr val="FC1CE1"/>
                </a:solidFill>
              </a:rPr>
              <a:t>Задачи:</a:t>
            </a:r>
            <a:br>
              <a:rPr lang="ru-RU" dirty="0"/>
            </a:br>
            <a:r>
              <a:rPr lang="ru-RU" dirty="0"/>
              <a:t>- Определить роли в команде</a:t>
            </a:r>
            <a:br>
              <a:rPr lang="ru-RU" dirty="0"/>
            </a:br>
            <a:r>
              <a:rPr lang="ru-RU" dirty="0"/>
              <a:t>- Определить, какие индикаторы будут важны пользователям для определения подходящего вуза</a:t>
            </a:r>
            <a:br>
              <a:rPr lang="ru-RU" dirty="0"/>
            </a:br>
            <a:r>
              <a:rPr lang="ru-RU" dirty="0"/>
              <a:t>- Обозначить необходимые функции для пользователей, с помощью которых будут вноситься данные на сайт (отзывы, оценка)</a:t>
            </a:r>
            <a:br>
              <a:rPr lang="ru-RU" dirty="0"/>
            </a:br>
            <a:r>
              <a:rPr lang="ru-RU" dirty="0"/>
              <a:t>- Понять, с помощью чего будет производиться авторизация пользователя (и как сохранить анонимность, но оставить </a:t>
            </a:r>
            <a:r>
              <a:rPr lang="ru-RU" dirty="0" err="1"/>
              <a:t>модерируемость</a:t>
            </a:r>
            <a:r>
              <a:rPr lang="ru-RU" dirty="0"/>
              <a:t>)</a:t>
            </a:r>
            <a:br>
              <a:rPr lang="ru-RU" dirty="0"/>
            </a:br>
            <a:r>
              <a:rPr lang="ru-RU" dirty="0"/>
              <a:t>- Подобрать методы для привлечения пользователей на сайт через проверки гипотез</a:t>
            </a:r>
            <a:br>
              <a:rPr lang="ru-RU" dirty="0"/>
            </a:br>
            <a:r>
              <a:rPr lang="ru-RU" dirty="0"/>
              <a:t>- Определить разделы сайта</a:t>
            </a:r>
            <a:br>
              <a:rPr lang="ru-RU" dirty="0"/>
            </a:br>
            <a:r>
              <a:rPr lang="ru-RU" dirty="0"/>
              <a:t>- Подобрать цвета (корпоративные) и дизайна сайта, зафиксировать логотип</a:t>
            </a:r>
            <a:br>
              <a:rPr lang="ru-RU" dirty="0"/>
            </a:br>
            <a:r>
              <a:rPr lang="ru-RU" dirty="0"/>
              <a:t>- Создать сайт</a:t>
            </a:r>
            <a:br>
              <a:rPr lang="ru-RU" dirty="0"/>
            </a:br>
            <a:r>
              <a:rPr lang="ru-RU" dirty="0"/>
              <a:t>- Дальнейшее развитие, проверка гипотез, расширение или стабилизация продукта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23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4FD90-641E-4108-A6C4-154277B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154" y="922868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Целевая аудитория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718247E-F235-4346-A7DA-535FEDC21A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603329"/>
              </p:ext>
            </p:extLst>
          </p:nvPr>
        </p:nvGraphicFramePr>
        <p:xfrm>
          <a:off x="533400" y="1629832"/>
          <a:ext cx="11291656" cy="4669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1167799D-6ABE-8982-F751-6E90C58640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297239"/>
              </p:ext>
            </p:extLst>
          </p:nvPr>
        </p:nvGraphicFramePr>
        <p:xfrm>
          <a:off x="1104154" y="1629832"/>
          <a:ext cx="10480842" cy="213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710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E062B6-BE52-EAFC-C50F-0E2192BD7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651" y="254524"/>
            <a:ext cx="2987774" cy="61703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C9355-A013-2D3C-1934-268C9A5CB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32" y="643464"/>
            <a:ext cx="2995313" cy="557822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Различия в ценностях для разных групп людей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E45F052-6AA6-6B9E-070D-7066FCBD29F6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3531776" y="5530788"/>
            <a:ext cx="1439719" cy="5228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F5733A-6722-41CC-8A8A-FD7D544A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Анализ конкурентной среды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6F7FA55-C2AD-E162-7BAB-7298EBD68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45831"/>
              </p:ext>
            </p:extLst>
          </p:nvPr>
        </p:nvGraphicFramePr>
        <p:xfrm>
          <a:off x="499621" y="1894788"/>
          <a:ext cx="11265031" cy="4232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4974">
                  <a:extLst>
                    <a:ext uri="{9D8B030D-6E8A-4147-A177-3AD203B41FA5}">
                      <a16:colId xmlns:a16="http://schemas.microsoft.com/office/drawing/2014/main" val="3624190204"/>
                    </a:ext>
                  </a:extLst>
                </a:gridCol>
                <a:gridCol w="2407587">
                  <a:extLst>
                    <a:ext uri="{9D8B030D-6E8A-4147-A177-3AD203B41FA5}">
                      <a16:colId xmlns:a16="http://schemas.microsoft.com/office/drawing/2014/main" val="1993764378"/>
                    </a:ext>
                  </a:extLst>
                </a:gridCol>
                <a:gridCol w="1303842">
                  <a:extLst>
                    <a:ext uri="{9D8B030D-6E8A-4147-A177-3AD203B41FA5}">
                      <a16:colId xmlns:a16="http://schemas.microsoft.com/office/drawing/2014/main" val="230374327"/>
                    </a:ext>
                  </a:extLst>
                </a:gridCol>
                <a:gridCol w="2050916">
                  <a:extLst>
                    <a:ext uri="{9D8B030D-6E8A-4147-A177-3AD203B41FA5}">
                      <a16:colId xmlns:a16="http://schemas.microsoft.com/office/drawing/2014/main" val="162777869"/>
                    </a:ext>
                  </a:extLst>
                </a:gridCol>
                <a:gridCol w="2826065">
                  <a:extLst>
                    <a:ext uri="{9D8B030D-6E8A-4147-A177-3AD203B41FA5}">
                      <a16:colId xmlns:a16="http://schemas.microsoft.com/office/drawing/2014/main" val="534472506"/>
                    </a:ext>
                  </a:extLst>
                </a:gridCol>
                <a:gridCol w="1591647">
                  <a:extLst>
                    <a:ext uri="{9D8B030D-6E8A-4147-A177-3AD203B41FA5}">
                      <a16:colId xmlns:a16="http://schemas.microsoft.com/office/drawing/2014/main" val="2998568824"/>
                    </a:ext>
                  </a:extLst>
                </a:gridCol>
              </a:tblGrid>
              <a:tr h="593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Название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Удобность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Актуальность информации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Количество критериев в оценивании ВУЗов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Активности на сайте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Внешний вид сайта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3425472154"/>
                  </a:ext>
                </a:extLst>
              </a:tr>
              <a:tr h="103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Вузотека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4-Проходные баллы не актуальны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2-Бесполезные критерии и их мало (3)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 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 dirty="0">
                          <a:effectLst/>
                        </a:rPr>
                        <a:t>0</a:t>
                      </a:r>
                      <a:r>
                        <a:rPr lang="ru-RU" sz="1000" kern="100" dirty="0">
                          <a:effectLst/>
                        </a:rPr>
                        <a:t>- Нет активностей на сайте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4-Общий серый фон, нет акцентов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2227030300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Поступи онлайн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2-Почти вся информация не актуальна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4-Мало полезных критериев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 Много полезных активностей, сравнение вузов, калькулятор ЕГЭ, но нет отзывов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5-Привлекательный внешний вид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23285638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Вузопедия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3-Поиск информации на сайте сложный, неудобное расположение кнопок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4-Неточности в стоимости обучения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3-Мало критериев (4)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 Есть полезные активности, калькулятор ЕГЭ, вебинары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3-Мелкий шрифт, цветы, однообразие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642178772"/>
                  </a:ext>
                </a:extLst>
              </a:tr>
              <a:tr h="867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Навигатор поступления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4-Поиск информации затруднен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2-Почти вся информация не актуальна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4-Нет критерия стоимости обучения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4-Есть полезные активности, калькулятор ЕГЭ, выставки, профтест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5-Привлекательный внешний вид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24" marR="47924" marT="0" marB="0"/>
                </a:tc>
                <a:extLst>
                  <a:ext uri="{0D108BD9-81ED-4DB2-BD59-A6C34878D82A}">
                    <a16:rowId xmlns:a16="http://schemas.microsoft.com/office/drawing/2014/main" val="3623771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07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C60E9-AD9B-50FD-9FE3-8C02225A8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Анализ нашего сайта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293BA0E-EA91-EBBA-8840-E50D311FCC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880581"/>
              </p:ext>
            </p:extLst>
          </p:nvPr>
        </p:nvGraphicFramePr>
        <p:xfrm>
          <a:off x="622169" y="1904215"/>
          <a:ext cx="11114202" cy="4458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076">
                  <a:extLst>
                    <a:ext uri="{9D8B030D-6E8A-4147-A177-3AD203B41FA5}">
                      <a16:colId xmlns:a16="http://schemas.microsoft.com/office/drawing/2014/main" val="4019440355"/>
                    </a:ext>
                  </a:extLst>
                </a:gridCol>
                <a:gridCol w="1613678">
                  <a:extLst>
                    <a:ext uri="{9D8B030D-6E8A-4147-A177-3AD203B41FA5}">
                      <a16:colId xmlns:a16="http://schemas.microsoft.com/office/drawing/2014/main" val="185798303"/>
                    </a:ext>
                  </a:extLst>
                </a:gridCol>
                <a:gridCol w="1816508">
                  <a:extLst>
                    <a:ext uri="{9D8B030D-6E8A-4147-A177-3AD203B41FA5}">
                      <a16:colId xmlns:a16="http://schemas.microsoft.com/office/drawing/2014/main" val="1646992587"/>
                    </a:ext>
                  </a:extLst>
                </a:gridCol>
                <a:gridCol w="1577817">
                  <a:extLst>
                    <a:ext uri="{9D8B030D-6E8A-4147-A177-3AD203B41FA5}">
                      <a16:colId xmlns:a16="http://schemas.microsoft.com/office/drawing/2014/main" val="3119240711"/>
                    </a:ext>
                  </a:extLst>
                </a:gridCol>
                <a:gridCol w="1636090">
                  <a:extLst>
                    <a:ext uri="{9D8B030D-6E8A-4147-A177-3AD203B41FA5}">
                      <a16:colId xmlns:a16="http://schemas.microsoft.com/office/drawing/2014/main" val="1465738810"/>
                    </a:ext>
                  </a:extLst>
                </a:gridCol>
                <a:gridCol w="2416033">
                  <a:extLst>
                    <a:ext uri="{9D8B030D-6E8A-4147-A177-3AD203B41FA5}">
                      <a16:colId xmlns:a16="http://schemas.microsoft.com/office/drawing/2014/main" val="2710808893"/>
                    </a:ext>
                  </a:extLst>
                </a:gridCol>
              </a:tblGrid>
              <a:tr h="1207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Название сайта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Удобность сайта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Актуальность информации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Количество критериев в оценивании ВУЗов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Активности на сайте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Внешний вид сайта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173773"/>
                  </a:ext>
                </a:extLst>
              </a:tr>
              <a:tr h="3251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КудаПоступим.ру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 Удобная навигация по сайту, информация доступна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5-На сайте предоставлена актуальная информация за текущий год, которая постоянно обновляется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5-Большое количество критериев, которые основаны на ценностях целевой аудитории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5- Есть полезные активности, калькулятор ЕГЭ, сравнение вузов, а самое главное возможность оставлять отзывы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5- Привлекательный внешний вид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447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35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F746C-7491-D59D-BB64-A6687FD0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Сводная таблица </a:t>
            </a:r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F2DB2A1-E04B-380D-CDB7-51DE3F4369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5947155"/>
              </p:ext>
            </p:extLst>
          </p:nvPr>
        </p:nvGraphicFramePr>
        <p:xfrm>
          <a:off x="1066800" y="2537695"/>
          <a:ext cx="10058402" cy="3494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9077">
                  <a:extLst>
                    <a:ext uri="{9D8B030D-6E8A-4147-A177-3AD203B41FA5}">
                      <a16:colId xmlns:a16="http://schemas.microsoft.com/office/drawing/2014/main" val="3516465762"/>
                    </a:ext>
                  </a:extLst>
                </a:gridCol>
                <a:gridCol w="1154799">
                  <a:extLst>
                    <a:ext uri="{9D8B030D-6E8A-4147-A177-3AD203B41FA5}">
                      <a16:colId xmlns:a16="http://schemas.microsoft.com/office/drawing/2014/main" val="1290562494"/>
                    </a:ext>
                  </a:extLst>
                </a:gridCol>
                <a:gridCol w="1101046">
                  <a:extLst>
                    <a:ext uri="{9D8B030D-6E8A-4147-A177-3AD203B41FA5}">
                      <a16:colId xmlns:a16="http://schemas.microsoft.com/office/drawing/2014/main" val="3069585471"/>
                    </a:ext>
                  </a:extLst>
                </a:gridCol>
                <a:gridCol w="1305041">
                  <a:extLst>
                    <a:ext uri="{9D8B030D-6E8A-4147-A177-3AD203B41FA5}">
                      <a16:colId xmlns:a16="http://schemas.microsoft.com/office/drawing/2014/main" val="2851893968"/>
                    </a:ext>
                  </a:extLst>
                </a:gridCol>
                <a:gridCol w="1499716">
                  <a:extLst>
                    <a:ext uri="{9D8B030D-6E8A-4147-A177-3AD203B41FA5}">
                      <a16:colId xmlns:a16="http://schemas.microsoft.com/office/drawing/2014/main" val="1357348872"/>
                    </a:ext>
                  </a:extLst>
                </a:gridCol>
                <a:gridCol w="1918723">
                  <a:extLst>
                    <a:ext uri="{9D8B030D-6E8A-4147-A177-3AD203B41FA5}">
                      <a16:colId xmlns:a16="http://schemas.microsoft.com/office/drawing/2014/main" val="2874623385"/>
                    </a:ext>
                  </a:extLst>
                </a:gridCol>
              </a:tblGrid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Критерии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Вузотека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Поступи онлайн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Вузопедия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Навигатор поступления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КудаПоступим.ру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1907789221"/>
                  </a:ext>
                </a:extLst>
              </a:tr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Возможность оставлять отзывы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4290860043"/>
                  </a:ext>
                </a:extLst>
              </a:tr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Актуальная информации на текущий год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2785070193"/>
                  </a:ext>
                </a:extLst>
              </a:tr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Наличие критериев оценивания (не менее 10)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931669102"/>
                  </a:ext>
                </a:extLst>
              </a:tr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Наличие активностей (калькулятора ЕГЭ)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3642007256"/>
                  </a:ext>
                </a:extLst>
              </a:tr>
              <a:tr h="54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Привлекательность внешнего вида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+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</a:rPr>
                        <a:t>+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756" marR="96756" marT="0" marB="0"/>
                </a:tc>
                <a:extLst>
                  <a:ext uri="{0D108BD9-81ED-4DB2-BD59-A6C34878D82A}">
                    <a16:rowId xmlns:a16="http://schemas.microsoft.com/office/drawing/2014/main" val="865901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482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257FE-7972-47D3-AE92-C16571136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0700"/>
            <a:ext cx="10058400" cy="1143000"/>
          </a:xfrm>
        </p:spPr>
        <p:txBody>
          <a:bodyPr/>
          <a:lstStyle/>
          <a:p>
            <a:r>
              <a:rPr lang="ru-RU" dirty="0"/>
              <a:t>Индикаторы оценки ВУЗов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793883-AB65-4310-846C-18062F2B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892299"/>
            <a:ext cx="11371555" cy="4686053"/>
          </a:xfrm>
        </p:spPr>
        <p:txBody>
          <a:bodyPr>
            <a:normAutofit/>
          </a:bodyPr>
          <a:lstStyle/>
          <a:p>
            <a:r>
              <a:rPr lang="ru-RU" sz="1600" dirty="0"/>
              <a:t>Научная жизнь (родители, студенты, взрослые люди)</a:t>
            </a:r>
          </a:p>
          <a:p>
            <a:r>
              <a:rPr lang="ru-RU" sz="1600" dirty="0"/>
              <a:t>Спорт (ученики, родители, студенты)</a:t>
            </a:r>
          </a:p>
          <a:p>
            <a:r>
              <a:rPr lang="ru-RU" sz="1600" b="1" dirty="0"/>
              <a:t>Развлечения</a:t>
            </a:r>
            <a:r>
              <a:rPr lang="ru-RU" sz="1600" dirty="0"/>
              <a:t> (ученики, студенты)</a:t>
            </a:r>
          </a:p>
          <a:p>
            <a:r>
              <a:rPr lang="ru-RU" sz="1600" b="1" dirty="0"/>
              <a:t>Дополнительное образование</a:t>
            </a:r>
            <a:r>
              <a:rPr lang="en-US" sz="1600" b="1" dirty="0"/>
              <a:t>/</a:t>
            </a:r>
            <a:r>
              <a:rPr lang="ru-RU" sz="1600" b="1" dirty="0"/>
              <a:t>курсы</a:t>
            </a:r>
            <a:r>
              <a:rPr lang="ru-RU" sz="1600" dirty="0"/>
              <a:t> (ученики, родители, студенты, взрослые люди, люди, которые хотят пройти </a:t>
            </a:r>
            <a:r>
              <a:rPr lang="ru-RU" sz="1600" dirty="0" err="1"/>
              <a:t>дпо</a:t>
            </a:r>
            <a:r>
              <a:rPr lang="ru-RU" sz="1600" dirty="0"/>
              <a:t>)</a:t>
            </a:r>
          </a:p>
          <a:p>
            <a:r>
              <a:rPr lang="ru-RU" sz="1600" b="1" dirty="0"/>
              <a:t>Сложность обучения</a:t>
            </a:r>
            <a:r>
              <a:rPr lang="ru-RU" sz="1600" dirty="0"/>
              <a:t> (ученики, студенты, взрослые люди, люди, которые хотят пройти </a:t>
            </a:r>
            <a:r>
              <a:rPr lang="ru-RU" sz="1600" dirty="0" err="1"/>
              <a:t>дпо</a:t>
            </a:r>
            <a:r>
              <a:rPr lang="ru-RU" sz="1600" dirty="0"/>
              <a:t>)</a:t>
            </a:r>
          </a:p>
          <a:p>
            <a:r>
              <a:rPr lang="ru-RU" sz="1600" b="1" dirty="0"/>
              <a:t>Привлекательность при трудоустройстве</a:t>
            </a:r>
            <a:r>
              <a:rPr lang="ru-RU" sz="1600" dirty="0"/>
              <a:t> (ученики, родители, студенты, взрослые люди)</a:t>
            </a:r>
          </a:p>
          <a:p>
            <a:r>
              <a:rPr lang="ru-RU" sz="1600" dirty="0"/>
              <a:t>Удобность сайтов (ученики, родители, взрослые люди, студенты*)</a:t>
            </a:r>
          </a:p>
          <a:p>
            <a:r>
              <a:rPr lang="ru-RU" sz="1600" dirty="0"/>
              <a:t>Действия ВУЗа в критической ситуации (ученики, родители)</a:t>
            </a:r>
          </a:p>
          <a:p>
            <a:r>
              <a:rPr lang="ru-RU" sz="1600" b="1" dirty="0"/>
              <a:t>Общежития</a:t>
            </a:r>
            <a:r>
              <a:rPr lang="ru-RU" sz="1600" dirty="0"/>
              <a:t> (ученики, родители, студенты 3-4 курса)</a:t>
            </a:r>
          </a:p>
          <a:p>
            <a:r>
              <a:rPr lang="ru-RU" sz="1600" dirty="0"/>
              <a:t>Фишки ВУЗа (ученики, студенты)</a:t>
            </a:r>
          </a:p>
          <a:p>
            <a:r>
              <a:rPr lang="ru-RU" sz="1600" b="1" dirty="0"/>
              <a:t>Военная кафедра</a:t>
            </a:r>
            <a:r>
              <a:rPr lang="ru-RU" sz="1600" dirty="0"/>
              <a:t> (ученики, родители)</a:t>
            </a:r>
          </a:p>
          <a:p>
            <a:r>
              <a:rPr lang="ru-RU" sz="1600" dirty="0"/>
              <a:t>Стажировки (ученики, родители, студенты)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554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0BD31-0687-4FBF-9079-3B8F613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95706"/>
          </a:xfrm>
        </p:spPr>
        <p:txBody>
          <a:bodyPr/>
          <a:lstStyle/>
          <a:p>
            <a:r>
              <a:rPr lang="ru-RU" dirty="0"/>
              <a:t>Индикаторы оценки ВУЗов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0F0B07-CEB6-461D-BF8E-D7323856C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00" y="1638300"/>
            <a:ext cx="11176000" cy="47752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Прохождение практики</a:t>
            </a:r>
            <a:r>
              <a:rPr lang="ru-RU" dirty="0"/>
              <a:t> (ученики, студенты)</a:t>
            </a:r>
          </a:p>
          <a:p>
            <a:r>
              <a:rPr lang="ru-RU" dirty="0"/>
              <a:t>ДПО (родители, взрослые люди, люди, которые хотят пройти </a:t>
            </a:r>
            <a:r>
              <a:rPr lang="ru-RU" dirty="0" err="1"/>
              <a:t>дпо</a:t>
            </a:r>
            <a:r>
              <a:rPr lang="ru-RU" dirty="0"/>
              <a:t>)</a:t>
            </a:r>
          </a:p>
          <a:p>
            <a:r>
              <a:rPr lang="ru-RU" b="1" dirty="0"/>
              <a:t>Безопасность</a:t>
            </a:r>
            <a:r>
              <a:rPr lang="ru-RU" dirty="0"/>
              <a:t> – пропускная система, закрытая территория ВУЗа (родители)</a:t>
            </a:r>
          </a:p>
          <a:p>
            <a:r>
              <a:rPr lang="ru-RU" b="1" dirty="0"/>
              <a:t>Транспортная доступность</a:t>
            </a:r>
            <a:r>
              <a:rPr lang="ru-RU" dirty="0"/>
              <a:t> (ученики, родители, студенты, взрослые люди*)</a:t>
            </a:r>
          </a:p>
          <a:p>
            <a:r>
              <a:rPr lang="ru-RU" b="1" dirty="0"/>
              <a:t>Разбросанность корпусов по городу</a:t>
            </a:r>
            <a:r>
              <a:rPr lang="ru-RU" dirty="0"/>
              <a:t> (ученики, родители, студенты, взрослые люди*)</a:t>
            </a:r>
          </a:p>
          <a:p>
            <a:r>
              <a:rPr lang="ru-RU" b="1" dirty="0"/>
              <a:t>Баллы ЕГЭ</a:t>
            </a:r>
            <a:r>
              <a:rPr lang="ru-RU" dirty="0"/>
              <a:t> (ученики, родители, студенты 1-2 курса)</a:t>
            </a:r>
          </a:p>
          <a:p>
            <a:r>
              <a:rPr lang="ru-RU" b="1" dirty="0"/>
              <a:t>Стоимость обучения</a:t>
            </a:r>
            <a:r>
              <a:rPr lang="ru-RU" dirty="0"/>
              <a:t> (ученики, родители, студенты, взрослые люди, люди, которые хотят пройти </a:t>
            </a:r>
            <a:r>
              <a:rPr lang="ru-RU" dirty="0" err="1"/>
              <a:t>дпо</a:t>
            </a:r>
            <a:r>
              <a:rPr lang="ru-RU" dirty="0"/>
              <a:t>)</a:t>
            </a:r>
          </a:p>
          <a:p>
            <a:r>
              <a:rPr lang="ru-RU" dirty="0"/>
              <a:t>Полезность предметов (ученики, родители, студенты)</a:t>
            </a:r>
          </a:p>
          <a:p>
            <a:r>
              <a:rPr lang="ru-RU" dirty="0"/>
              <a:t>Наличие пространства для свободного времяпровождения (ученики, студенты, взрослые люди)</a:t>
            </a:r>
          </a:p>
          <a:p>
            <a:r>
              <a:rPr lang="ru-RU" b="1" dirty="0"/>
              <a:t>Столовая</a:t>
            </a:r>
            <a:r>
              <a:rPr lang="ru-RU" dirty="0"/>
              <a:t> (ученики, родители, студенты)</a:t>
            </a:r>
          </a:p>
          <a:p>
            <a:r>
              <a:rPr lang="ru-RU" b="1" dirty="0"/>
              <a:t>Преподавательский состав</a:t>
            </a:r>
            <a:r>
              <a:rPr lang="ru-RU" dirty="0"/>
              <a:t> (ученики, родители, студенты)</a:t>
            </a:r>
          </a:p>
          <a:p>
            <a:r>
              <a:rPr lang="ru-RU" dirty="0"/>
              <a:t>Наличие кафе и столовых около ВУЗа (ученики, родители, студенты, взрослые люди, люди, которые хотят пройти </a:t>
            </a:r>
            <a:r>
              <a:rPr lang="ru-RU" dirty="0" err="1"/>
              <a:t>дпо</a:t>
            </a:r>
            <a:r>
              <a:rPr lang="ru-RU" dirty="0"/>
              <a:t>)</a:t>
            </a:r>
          </a:p>
          <a:p>
            <a:r>
              <a:rPr lang="ru-RU" dirty="0"/>
              <a:t>Возможность поступления на магистратуру (родители, студенты 3-4 курса)</a:t>
            </a:r>
          </a:p>
          <a:p>
            <a:r>
              <a:rPr lang="ru-RU" b="1" dirty="0"/>
              <a:t>Важность знаний для дальнейшей жизни</a:t>
            </a:r>
            <a:r>
              <a:rPr lang="ru-RU" dirty="0"/>
              <a:t> (ученики, родители, студенты, взрослые люди, люди, которые хотят пройти </a:t>
            </a:r>
            <a:r>
              <a:rPr lang="ru-RU" dirty="0" err="1"/>
              <a:t>дпо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57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F51C3-1F8E-4B14-5711-890ADAE4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отзыва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EB756C-7906-B0B1-E298-8914C170D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8737" y="2240756"/>
            <a:ext cx="9534525" cy="3657600"/>
          </a:xfrm>
        </p:spPr>
      </p:pic>
    </p:spTree>
    <p:extLst>
      <p:ext uri="{BB962C8B-B14F-4D97-AF65-F5344CB8AC3E}">
        <p14:creationId xmlns:p14="http://schemas.microsoft.com/office/powerpoint/2010/main" val="88849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99B14B-43FC-1CD4-4FD9-18DC022D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272" y="581601"/>
            <a:ext cx="3912124" cy="2142745"/>
          </a:xfrm>
        </p:spPr>
        <p:txBody>
          <a:bodyPr>
            <a:normAutofit/>
          </a:bodyPr>
          <a:lstStyle/>
          <a:p>
            <a:r>
              <a:rPr lang="en-US" sz="2800" b="0" i="0" u="sng" dirty="0">
                <a:solidFill>
                  <a:srgbClr val="7030A0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b24-aylt3d.bitrix24site.ru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57A58EF-1683-F373-536F-5AAAF7C3E9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30" y="488950"/>
            <a:ext cx="7019042" cy="337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124FC0B-D820-F8C6-E643-70B09026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14" y="3170503"/>
            <a:ext cx="6630186" cy="319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990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771</Words>
  <Application>Microsoft Office PowerPoint</Application>
  <PresentationFormat>Широкоэкранный</PresentationFormat>
  <Paragraphs>138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Century Gothic</vt:lpstr>
      <vt:lpstr>Garamond</vt:lpstr>
      <vt:lpstr>Савон</vt:lpstr>
      <vt:lpstr>Тема Office</vt:lpstr>
      <vt:lpstr>Презентация PowerPoint</vt:lpstr>
      <vt:lpstr>Команда</vt:lpstr>
      <vt:lpstr>Команда</vt:lpstr>
      <vt:lpstr>Цель проекта: создание платформы </vt:lpstr>
      <vt:lpstr>Целевая аудитория</vt:lpstr>
      <vt:lpstr>Различия в ценностях для разных групп людей</vt:lpstr>
      <vt:lpstr>Анализ конкурентной среды</vt:lpstr>
      <vt:lpstr>         Анализ нашего сайта</vt:lpstr>
      <vt:lpstr>Сводная таблица </vt:lpstr>
      <vt:lpstr>Индикаторы оценки ВУЗов</vt:lpstr>
      <vt:lpstr>Индикаторы оценки ВУЗов</vt:lpstr>
      <vt:lpstr>Схема отзыва</vt:lpstr>
      <vt:lpstr>b24-aylt3d.bitrix24site.ru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КудаПоступим.ру</dc:title>
  <dc:creator>Настя Маркова</dc:creator>
  <cp:lastModifiedBy>Дальнов Денис Макарович</cp:lastModifiedBy>
  <cp:revision>52</cp:revision>
  <dcterms:created xsi:type="dcterms:W3CDTF">2023-09-26T17:59:33Z</dcterms:created>
  <dcterms:modified xsi:type="dcterms:W3CDTF">2023-10-10T19:07:11Z</dcterms:modified>
</cp:coreProperties>
</file>