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7" r:id="rId4"/>
    <p:sldId id="267" r:id="rId5"/>
    <p:sldId id="268" r:id="rId6"/>
    <p:sldId id="276" r:id="rId7"/>
    <p:sldId id="259" r:id="rId8"/>
    <p:sldId id="272" r:id="rId9"/>
    <p:sldId id="269" r:id="rId10"/>
    <p:sldId id="275" r:id="rId11"/>
    <p:sldId id="274" r:id="rId12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Kyiv*Type Sans Regular" panose="00000500000000000000" pitchFamily="2" charset="-52"/>
      <p:regular r:id="rId17"/>
    </p:embeddedFont>
    <p:embeddedFont>
      <p:font typeface="KyivType Titling Black3" panose="00000A00000000000000" pitchFamily="2" charset="-52"/>
      <p:bold r:id="rId18"/>
    </p:embeddedFont>
    <p:embeddedFont>
      <p:font typeface="Migra Ultra-Bold" panose="020B0604020202020204" charset="0"/>
      <p:regular r:id="rId19"/>
    </p:embeddedFont>
    <p:embeddedFont>
      <p:font typeface="Montserrat" panose="00000500000000000000" pitchFamily="2" charset="-52"/>
      <p:regular r:id="rId20"/>
      <p:bold r:id="rId21"/>
      <p:italic r:id="rId22"/>
      <p:boldItalic r:id="rId23"/>
    </p:embeddedFont>
    <p:embeddedFont>
      <p:font typeface="Montserrat Bold" panose="00000800000000000000" charset="-52"/>
      <p:regular r:id="rId24"/>
    </p:embeddedFont>
    <p:embeddedFont>
      <p:font typeface="Montserrat Semi-Bold" panose="020B0604020202020204" charset="-52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4A2"/>
    <a:srgbClr val="505360"/>
    <a:srgbClr val="1B1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11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960834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10130038" y="-3650408"/>
            <a:ext cx="9606479" cy="960647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2979" tIns="42979" rIns="42979" bIns="42979" rtlCol="0" anchor="ctr"/>
            <a:lstStyle/>
            <a:p>
              <a:pPr algn="ctr">
                <a:lnSpc>
                  <a:spcPts val="225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71484" y="5105400"/>
            <a:ext cx="7948064" cy="56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50"/>
              </a:lnSpc>
              <a:spcBef>
                <a:spcPct val="0"/>
              </a:spcBef>
            </a:pPr>
            <a:r>
              <a:rPr lang="ru-RU" sz="3500" b="1" dirty="0">
                <a:solidFill>
                  <a:srgbClr val="1B1C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Спикер</a:t>
            </a:r>
            <a:r>
              <a:rPr lang="en-US" sz="3500" b="1" dirty="0">
                <a:solidFill>
                  <a:srgbClr val="1B1C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ru-RU" sz="3500" b="1" dirty="0">
                <a:solidFill>
                  <a:srgbClr val="1B1C2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Лунев Семён</a:t>
            </a:r>
            <a:endParaRPr lang="en-US" sz="3500" b="1" dirty="0">
              <a:solidFill>
                <a:srgbClr val="1B1C2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0" y="5960834"/>
            <a:ext cx="18288000" cy="4326166"/>
            <a:chOff x="0" y="0"/>
            <a:chExt cx="4816593" cy="113940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16592" cy="1139402"/>
            </a:xfrm>
            <a:custGeom>
              <a:avLst/>
              <a:gdLst/>
              <a:ahLst/>
              <a:cxnLst/>
              <a:rect l="l" t="t" r="r" b="b"/>
              <a:pathLst>
                <a:path w="4816592" h="1139402">
                  <a:moveTo>
                    <a:pt x="0" y="0"/>
                  </a:moveTo>
                  <a:lnTo>
                    <a:pt x="4816592" y="0"/>
                  </a:lnTo>
                  <a:lnTo>
                    <a:pt x="4816592" y="1139402"/>
                  </a:lnTo>
                  <a:lnTo>
                    <a:pt x="0" y="1139402"/>
                  </a:lnTo>
                  <a:close/>
                </a:path>
              </a:pathLst>
            </a:custGeom>
            <a:solidFill>
              <a:srgbClr val="1B1C2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16593" cy="11775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49949" y="6254880"/>
            <a:ext cx="16015349" cy="2090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333"/>
              </a:lnSpc>
            </a:pPr>
            <a:r>
              <a:rPr lang="en-US" sz="16498" b="1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SMARTSTUDY</a:t>
            </a:r>
          </a:p>
        </p:txBody>
      </p:sp>
      <p:sp>
        <p:nvSpPr>
          <p:cNvPr id="13" name="Freeform 13"/>
          <p:cNvSpPr/>
          <p:nvPr/>
        </p:nvSpPr>
        <p:spPr>
          <a:xfrm rot="2194978">
            <a:off x="7520451" y="-2327450"/>
            <a:ext cx="8807940" cy="9940179"/>
          </a:xfrm>
          <a:custGeom>
            <a:avLst/>
            <a:gdLst/>
            <a:ahLst/>
            <a:cxnLst/>
            <a:rect l="l" t="t" r="r" b="b"/>
            <a:pathLst>
              <a:path w="8807940" h="9940179">
                <a:moveTo>
                  <a:pt x="0" y="0"/>
                </a:moveTo>
                <a:lnTo>
                  <a:pt x="8807940" y="0"/>
                </a:lnTo>
                <a:lnTo>
                  <a:pt x="8807940" y="9940179"/>
                </a:lnTo>
                <a:lnTo>
                  <a:pt x="0" y="9940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49944" y="7329725"/>
            <a:ext cx="15499655" cy="1532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556"/>
              </a:lnSpc>
            </a:pPr>
            <a:r>
              <a:rPr lang="ru-RU" sz="5000" b="1" i="1" dirty="0">
                <a:solidFill>
                  <a:srgbClr val="A692BE"/>
                </a:solidFill>
                <a:latin typeface="KyivType Titling Black3" panose="00000A00000000000000" pitchFamily="2" charset="-52"/>
                <a:ea typeface="Migra Ultra-Bold Italics"/>
                <a:cs typeface="Migra Ultra-Bold Italics"/>
                <a:sym typeface="Migra Ultra-Bold Italics"/>
              </a:rPr>
              <a:t>ОБУЧЕНИЕ, КОТОРОЕ ПОДСТРАИВАЕТСЯ</a:t>
            </a:r>
            <a:endParaRPr lang="en-US" sz="5000" b="1" i="1" dirty="0">
              <a:solidFill>
                <a:srgbClr val="A692BE"/>
              </a:solidFill>
              <a:latin typeface="KyivType Titling Black3" panose="00000A00000000000000" pitchFamily="2" charset="-52"/>
              <a:ea typeface="Migra Ultra-Bold Italics"/>
              <a:cs typeface="Migra Ultra-Bold Italics"/>
              <a:sym typeface="Migra Ultra-Bold Itali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2198604" y="8026738"/>
            <a:ext cx="3857504" cy="4346484"/>
          </a:xfrm>
          <a:custGeom>
            <a:avLst/>
            <a:gdLst/>
            <a:ahLst/>
            <a:cxnLst/>
            <a:rect l="l" t="t" r="r" b="b"/>
            <a:pathLst>
              <a:path w="3857504" h="4346484">
                <a:moveTo>
                  <a:pt x="0" y="0"/>
                </a:moveTo>
                <a:lnTo>
                  <a:pt x="3857504" y="0"/>
                </a:lnTo>
                <a:lnTo>
                  <a:pt x="3857504" y="4346484"/>
                </a:lnTo>
                <a:lnTo>
                  <a:pt x="0" y="43464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C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4600923">
            <a:off x="-6151008" y="1124481"/>
            <a:ext cx="9444085" cy="9444085"/>
          </a:xfrm>
          <a:custGeom>
            <a:avLst/>
            <a:gdLst/>
            <a:ahLst/>
            <a:cxnLst/>
            <a:rect l="l" t="t" r="r" b="b"/>
            <a:pathLst>
              <a:path w="9444085" h="9444085">
                <a:moveTo>
                  <a:pt x="0" y="0"/>
                </a:moveTo>
                <a:lnTo>
                  <a:pt x="9444086" y="0"/>
                </a:lnTo>
                <a:lnTo>
                  <a:pt x="9444086" y="9444086"/>
                </a:lnTo>
                <a:lnTo>
                  <a:pt x="0" y="94440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2056440" y="-4080490"/>
            <a:ext cx="6812062" cy="6812062"/>
          </a:xfrm>
          <a:custGeom>
            <a:avLst/>
            <a:gdLst/>
            <a:ahLst/>
            <a:cxnLst/>
            <a:rect l="l" t="t" r="r" b="b"/>
            <a:pathLst>
              <a:path w="6812062" h="6812062">
                <a:moveTo>
                  <a:pt x="0" y="0"/>
                </a:moveTo>
                <a:lnTo>
                  <a:pt x="6812062" y="0"/>
                </a:lnTo>
                <a:lnTo>
                  <a:pt x="6812062" y="6812062"/>
                </a:lnTo>
                <a:lnTo>
                  <a:pt x="0" y="6812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TextBox 9"/>
          <p:cNvSpPr txBox="1"/>
          <p:nvPr/>
        </p:nvSpPr>
        <p:spPr>
          <a:xfrm>
            <a:off x="3600726" y="342900"/>
            <a:ext cx="11086548" cy="3243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75"/>
              </a:lnSpc>
              <a:spcBef>
                <a:spcPct val="0"/>
              </a:spcBef>
            </a:pPr>
            <a:r>
              <a:rPr lang="ru-RU" sz="12500" b="1" u="none" strike="noStrike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НАШИ КОНТАКТЫ</a:t>
            </a:r>
            <a:endParaRPr lang="en-US" sz="12500" b="1" u="none" strike="noStrike" dirty="0">
              <a:solidFill>
                <a:srgbClr val="F9F3F3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10" name="AutoShape 10"/>
          <p:cNvSpPr/>
          <p:nvPr/>
        </p:nvSpPr>
        <p:spPr>
          <a:xfrm rot="5400000">
            <a:off x="-2699848" y="5110797"/>
            <a:ext cx="7480519" cy="0"/>
          </a:xfrm>
          <a:prstGeom prst="line">
            <a:avLst/>
          </a:prstGeom>
          <a:ln w="9525" cap="flat">
            <a:solidFill>
              <a:srgbClr val="F9F3F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rot="5400000">
            <a:off x="13530752" y="5110797"/>
            <a:ext cx="7480519" cy="0"/>
          </a:xfrm>
          <a:prstGeom prst="line">
            <a:avLst/>
          </a:prstGeom>
          <a:ln w="9525" cap="flat">
            <a:solidFill>
              <a:srgbClr val="F9F3F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9F01DD7-E03D-4FCD-B91F-E2891FA5D0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59" y="3765333"/>
            <a:ext cx="3417737" cy="39867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E82EC6-3DF9-48FB-8BEE-B161F3ED31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913" y="3765333"/>
            <a:ext cx="3418174" cy="39867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43BBE5-D6D5-494C-B712-031215CBB7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6009" y="3765333"/>
            <a:ext cx="3419533" cy="398679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C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01576"/>
            <a:ext cx="18288000" cy="5683848"/>
            <a:chOff x="0" y="0"/>
            <a:chExt cx="4816593" cy="14969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496981"/>
            </a:xfrm>
            <a:custGeom>
              <a:avLst/>
              <a:gdLst/>
              <a:ahLst/>
              <a:cxnLst/>
              <a:rect l="l" t="t" r="r" b="b"/>
              <a:pathLst>
                <a:path w="4816592" h="1496981">
                  <a:moveTo>
                    <a:pt x="0" y="0"/>
                  </a:moveTo>
                  <a:lnTo>
                    <a:pt x="4816592" y="0"/>
                  </a:lnTo>
                  <a:lnTo>
                    <a:pt x="4816592" y="1496981"/>
                  </a:lnTo>
                  <a:lnTo>
                    <a:pt x="0" y="1496981"/>
                  </a:lnTo>
                  <a:close/>
                </a:path>
              </a:pathLst>
            </a:custGeom>
            <a:solidFill>
              <a:srgbClr val="A692B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5350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945344">
            <a:off x="-4878525" y="3305437"/>
            <a:ext cx="8201077" cy="10171878"/>
          </a:xfrm>
          <a:custGeom>
            <a:avLst/>
            <a:gdLst/>
            <a:ahLst/>
            <a:cxnLst/>
            <a:rect l="l" t="t" r="r" b="b"/>
            <a:pathLst>
              <a:path w="8201077" h="10171878">
                <a:moveTo>
                  <a:pt x="0" y="0"/>
                </a:moveTo>
                <a:lnTo>
                  <a:pt x="8201077" y="0"/>
                </a:lnTo>
                <a:lnTo>
                  <a:pt x="8201077" y="10171879"/>
                </a:lnTo>
                <a:lnTo>
                  <a:pt x="0" y="101718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13792739" y="-1940317"/>
            <a:ext cx="7478453" cy="7680054"/>
          </a:xfrm>
          <a:custGeom>
            <a:avLst/>
            <a:gdLst/>
            <a:ahLst/>
            <a:cxnLst/>
            <a:rect l="l" t="t" r="r" b="b"/>
            <a:pathLst>
              <a:path w="7478453" h="7680054">
                <a:moveTo>
                  <a:pt x="0" y="0"/>
                </a:moveTo>
                <a:lnTo>
                  <a:pt x="7478452" y="0"/>
                </a:lnTo>
                <a:lnTo>
                  <a:pt x="7478452" y="7680054"/>
                </a:lnTo>
                <a:lnTo>
                  <a:pt x="0" y="7680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2741618" y="3079494"/>
            <a:ext cx="12804764" cy="1771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75"/>
              </a:lnSpc>
              <a:spcBef>
                <a:spcPct val="0"/>
              </a:spcBef>
            </a:pPr>
            <a:r>
              <a:rPr lang="en-US" sz="12500" b="1" u="none" strike="noStrike">
                <a:solidFill>
                  <a:srgbClr val="F9F3F3"/>
                </a:solidFill>
                <a:latin typeface="Migra Ultra-Bold"/>
                <a:ea typeface="Migra Ultra-Bold"/>
                <a:cs typeface="Migra Ultra-Bold"/>
                <a:sym typeface="Migra Ultra-Bold"/>
              </a:rPr>
              <a:t>THANK YOU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25280" y="5451096"/>
            <a:ext cx="12237439" cy="1236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ru-RU" sz="3600" dirty="0">
                <a:solidFill>
                  <a:srgbClr val="F9F3F3"/>
                </a:solidFill>
                <a:latin typeface="Montserrat"/>
                <a:ea typeface="Montserrat"/>
                <a:cs typeface="Montserrat"/>
                <a:sym typeface="Montserrat"/>
              </a:rPr>
              <a:t>Если будут какие то предложения, всегда будем рады выслушать!</a:t>
            </a:r>
            <a:endParaRPr lang="en-US" sz="3600" dirty="0">
              <a:solidFill>
                <a:srgbClr val="F9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0"/>
            <a:ext cx="18288001" cy="3429000"/>
            <a:chOff x="0" y="0"/>
            <a:chExt cx="480716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07165" cy="812800"/>
            </a:xfrm>
            <a:custGeom>
              <a:avLst/>
              <a:gdLst/>
              <a:ahLst/>
              <a:cxnLst/>
              <a:rect l="l" t="t" r="r" b="b"/>
              <a:pathLst>
                <a:path w="4807165" h="812800">
                  <a:moveTo>
                    <a:pt x="0" y="0"/>
                  </a:moveTo>
                  <a:lnTo>
                    <a:pt x="4807165" y="0"/>
                  </a:lnTo>
                  <a:lnTo>
                    <a:pt x="48071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B1C20"/>
            </a:solidFill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07165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" y="3429000"/>
            <a:ext cx="18288001" cy="3429000"/>
            <a:chOff x="0" y="0"/>
            <a:chExt cx="4807165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07165" cy="812800"/>
            </a:xfrm>
            <a:custGeom>
              <a:avLst/>
              <a:gdLst/>
              <a:ahLst/>
              <a:cxnLst/>
              <a:rect l="l" t="t" r="r" b="b"/>
              <a:pathLst>
                <a:path w="4807165" h="812800">
                  <a:moveTo>
                    <a:pt x="0" y="0"/>
                  </a:moveTo>
                  <a:lnTo>
                    <a:pt x="4807165" y="0"/>
                  </a:lnTo>
                  <a:lnTo>
                    <a:pt x="48071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692BE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07165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" y="6858000"/>
            <a:ext cx="18288001" cy="3429000"/>
            <a:chOff x="0" y="0"/>
            <a:chExt cx="480716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07165" cy="812800"/>
            </a:xfrm>
            <a:custGeom>
              <a:avLst/>
              <a:gdLst/>
              <a:ahLst/>
              <a:cxnLst/>
              <a:rect l="l" t="t" r="r" b="b"/>
              <a:pathLst>
                <a:path w="4807165" h="812800">
                  <a:moveTo>
                    <a:pt x="0" y="0"/>
                  </a:moveTo>
                  <a:lnTo>
                    <a:pt x="4807165" y="0"/>
                  </a:lnTo>
                  <a:lnTo>
                    <a:pt x="480716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97B6C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807165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552817" y="-685800"/>
            <a:ext cx="7540371" cy="8229600"/>
          </a:xfrm>
          <a:custGeom>
            <a:avLst/>
            <a:gdLst/>
            <a:ahLst/>
            <a:cxnLst/>
            <a:rect l="l" t="t" r="r" b="b"/>
            <a:pathLst>
              <a:path w="7540371" h="8229600">
                <a:moveTo>
                  <a:pt x="0" y="0"/>
                </a:moveTo>
                <a:lnTo>
                  <a:pt x="7540371" y="0"/>
                </a:lnTo>
                <a:lnTo>
                  <a:pt x="75403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-448778" y="3492407"/>
            <a:ext cx="14142517" cy="3302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ru-RU" sz="5000" b="1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ПЕРЕГРУЗ И ОТСУТСТВИЕ ИНСТРУМЕНТОВ ДЛЯ ОБРАБОТКИ ЗНАНИЙ</a:t>
            </a:r>
            <a:endParaRPr lang="en-US" sz="5000" b="1" dirty="0">
              <a:solidFill>
                <a:srgbClr val="F9F3F3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65578" y="435336"/>
            <a:ext cx="15130307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000"/>
              </a:lnSpc>
              <a:spcBef>
                <a:spcPct val="0"/>
              </a:spcBef>
            </a:pPr>
            <a:endParaRPr lang="en-US" sz="12500" b="1" dirty="0">
              <a:solidFill>
                <a:srgbClr val="F9F3F3"/>
              </a:solidFill>
              <a:latin typeface="Migra Ultra-Bold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57200" y="7704534"/>
            <a:ext cx="18021299" cy="1750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5000"/>
              </a:lnSpc>
              <a:spcBef>
                <a:spcPct val="0"/>
              </a:spcBef>
            </a:pPr>
            <a:r>
              <a:rPr lang="ru-RU" sz="12000" b="1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НЕТ АДАПТИВНОСТИ</a:t>
            </a:r>
            <a:endParaRPr lang="en-US" sz="12000" b="1" dirty="0">
              <a:solidFill>
                <a:srgbClr val="F9F3F3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B310A457-DECA-480C-84BD-88D80A3DDE79}"/>
              </a:ext>
            </a:extLst>
          </p:cNvPr>
          <p:cNvSpPr txBox="1"/>
          <p:nvPr/>
        </p:nvSpPr>
        <p:spPr>
          <a:xfrm>
            <a:off x="604470" y="560121"/>
            <a:ext cx="12036022" cy="25455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ru-RU" sz="5000" b="1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СНИЖЕНИЕ КАЧЕСТВА ОБУЧЕНИЯ У </a:t>
            </a:r>
            <a:r>
              <a:rPr lang="ru-RU" sz="7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70% </a:t>
            </a:r>
            <a:r>
              <a:rPr lang="ru-RU" sz="5000" b="1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СТУДЕНТОВ</a:t>
            </a:r>
            <a:endParaRPr lang="en-US" sz="5000" b="1" dirty="0">
              <a:solidFill>
                <a:srgbClr val="F9F3F3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9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1066562"/>
            <a:ext cx="18440401" cy="8496535"/>
            <a:chOff x="-31537" y="-38100"/>
            <a:chExt cx="4858164" cy="1653665"/>
          </a:xfrm>
        </p:grpSpPr>
        <p:sp>
          <p:nvSpPr>
            <p:cNvPr id="3" name="Freeform 3"/>
            <p:cNvSpPr/>
            <p:nvPr/>
          </p:nvSpPr>
          <p:spPr>
            <a:xfrm>
              <a:off x="-31537" y="-10781"/>
              <a:ext cx="4826627" cy="1615565"/>
            </a:xfrm>
            <a:custGeom>
              <a:avLst/>
              <a:gdLst/>
              <a:ahLst/>
              <a:cxnLst/>
              <a:rect l="l" t="t" r="r" b="b"/>
              <a:pathLst>
                <a:path w="4826627" h="1615565">
                  <a:moveTo>
                    <a:pt x="0" y="0"/>
                  </a:moveTo>
                  <a:lnTo>
                    <a:pt x="4826627" y="0"/>
                  </a:lnTo>
                  <a:lnTo>
                    <a:pt x="4826627" y="1615565"/>
                  </a:lnTo>
                  <a:lnTo>
                    <a:pt x="0" y="1615565"/>
                  </a:lnTo>
                  <a:close/>
                </a:path>
              </a:pathLst>
            </a:custGeom>
            <a:solidFill>
              <a:srgbClr val="1B1C2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26627" cy="16536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-141515" y="1183733"/>
            <a:ext cx="18429515" cy="150"/>
          </a:xfrm>
          <a:prstGeom prst="line">
            <a:avLst/>
          </a:prstGeom>
          <a:ln w="9525" cap="flat">
            <a:solidFill>
              <a:srgbClr val="F9F3F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u-RU" dirty="0"/>
          </a:p>
        </p:txBody>
      </p:sp>
      <p:sp>
        <p:nvSpPr>
          <p:cNvPr id="16" name="AutoShape 16"/>
          <p:cNvSpPr/>
          <p:nvPr/>
        </p:nvSpPr>
        <p:spPr>
          <a:xfrm>
            <a:off x="-1" y="9507704"/>
            <a:ext cx="18288000" cy="0"/>
          </a:xfrm>
          <a:prstGeom prst="line">
            <a:avLst/>
          </a:prstGeom>
          <a:ln w="9525" cap="flat">
            <a:solidFill>
              <a:srgbClr val="F9F3F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141514" y="-462350"/>
            <a:ext cx="5867400" cy="1647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5000"/>
              </a:lnSpc>
              <a:spcBef>
                <a:spcPct val="0"/>
              </a:spcBef>
            </a:pPr>
            <a:r>
              <a:rPr lang="ru-RU" sz="8000" b="1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РЕШЕНИЕ</a:t>
            </a:r>
            <a:endParaRPr lang="en-US" sz="8000" b="1" dirty="0">
              <a:solidFill>
                <a:srgbClr val="F9F3F3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D6709B-345B-4694-B08C-1D757BAA86CF}"/>
              </a:ext>
            </a:extLst>
          </p:cNvPr>
          <p:cNvSpPr txBox="1"/>
          <p:nvPr/>
        </p:nvSpPr>
        <p:spPr>
          <a:xfrm>
            <a:off x="304799" y="1482496"/>
            <a:ext cx="111687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Kyiv*Type Sans Regular" panose="00000500000000000000" pitchFamily="2" charset="-52"/>
              </a:rPr>
              <a:t>Загрузи файл — </a:t>
            </a:r>
            <a:r>
              <a:rPr lang="ru-RU" sz="6000" dirty="0">
                <a:solidFill>
                  <a:schemeClr val="accent4"/>
                </a:solidFill>
                <a:highlight>
                  <a:srgbClr val="C0C0C0"/>
                </a:highlight>
                <a:latin typeface="Kyiv*Type Sans Regular" panose="00000500000000000000" pitchFamily="2" charset="-52"/>
              </a:rPr>
              <a:t>получи базу знаний и личный трек</a:t>
            </a:r>
            <a:r>
              <a:rPr lang="ru-RU" sz="6000" dirty="0">
                <a:solidFill>
                  <a:schemeClr val="bg1"/>
                </a:solidFill>
                <a:latin typeface="Kyiv*Type Sans Regular" panose="00000500000000000000" pitchFamily="2" charset="-52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BBFECA-3BCC-472F-BBCA-E005A72AC661}"/>
              </a:ext>
            </a:extLst>
          </p:cNvPr>
          <p:cNvSpPr txBox="1"/>
          <p:nvPr/>
        </p:nvSpPr>
        <p:spPr>
          <a:xfrm>
            <a:off x="304799" y="3561853"/>
            <a:ext cx="7620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>
                <a:solidFill>
                  <a:schemeClr val="accent4">
                    <a:lumMod val="20000"/>
                    <a:lumOff val="80000"/>
                  </a:schemeClr>
                </a:solidFill>
                <a:latin typeface="Kyiv*Type Sans Regular" panose="00000500000000000000" pitchFamily="2" charset="-52"/>
              </a:rPr>
              <a:t>Загружаешь лекции, PDF или ссылки на видео — получаешь структурированные конспекты, умные тесты для самопроверки и динамический план обучения под твой уровень.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3A55B1E7-5AE1-4C79-AAE5-80D82DACECCA}"/>
              </a:ext>
            </a:extLst>
          </p:cNvPr>
          <p:cNvSpPr/>
          <p:nvPr/>
        </p:nvSpPr>
        <p:spPr>
          <a:xfrm>
            <a:off x="12039600" y="1943100"/>
            <a:ext cx="5715000" cy="7010389"/>
          </a:xfrm>
          <a:prstGeom prst="roundRect">
            <a:avLst/>
          </a:prstGeom>
          <a:solidFill>
            <a:srgbClr val="1B1C2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0CE053BB-A2E9-4393-9AFE-744FAE370FCC}"/>
              </a:ext>
            </a:extLst>
          </p:cNvPr>
          <p:cNvSpPr/>
          <p:nvPr/>
        </p:nvSpPr>
        <p:spPr>
          <a:xfrm>
            <a:off x="12642849" y="2555642"/>
            <a:ext cx="45720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064A2"/>
                </a:solidFill>
                <a:latin typeface="KyivType Titling Black3" panose="00000A00000000000000" pitchFamily="2" charset="-52"/>
              </a:rPr>
              <a:t>Экономия времени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1C16E6CC-7B23-41F2-8F3B-E47805CB8332}"/>
              </a:ext>
            </a:extLst>
          </p:cNvPr>
          <p:cNvSpPr/>
          <p:nvPr/>
        </p:nvSpPr>
        <p:spPr>
          <a:xfrm>
            <a:off x="12604749" y="4128261"/>
            <a:ext cx="45720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064A2"/>
                </a:solidFill>
                <a:latin typeface="KyivType Titling Black3" panose="00000A00000000000000" pitchFamily="2" charset="-52"/>
              </a:rPr>
              <a:t>Персональный фокус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089E5AB8-630C-46DB-BBF6-65ECDB226553}"/>
              </a:ext>
            </a:extLst>
          </p:cNvPr>
          <p:cNvSpPr/>
          <p:nvPr/>
        </p:nvSpPr>
        <p:spPr>
          <a:xfrm>
            <a:off x="12642849" y="5700880"/>
            <a:ext cx="45720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064A2"/>
                </a:solidFill>
                <a:latin typeface="KyivType Titling Black3" panose="00000A00000000000000" pitchFamily="2" charset="-52"/>
              </a:rPr>
              <a:t>Эффективная проверка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975C5922-E27E-4956-B2C1-055BA1664FFA}"/>
              </a:ext>
            </a:extLst>
          </p:cNvPr>
          <p:cNvSpPr/>
          <p:nvPr/>
        </p:nvSpPr>
        <p:spPr>
          <a:xfrm>
            <a:off x="12642849" y="7274158"/>
            <a:ext cx="45720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8064A2"/>
                </a:solidFill>
                <a:latin typeface="KyivType Titling Black3" panose="00000A00000000000000" pitchFamily="2" charset="-52"/>
              </a:rPr>
              <a:t>Прогноз результата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8288000" cy="10287000"/>
            <a:chOff x="0" y="0"/>
            <a:chExt cx="4810425" cy="9774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0425" cy="977434"/>
            </a:xfrm>
            <a:custGeom>
              <a:avLst/>
              <a:gdLst/>
              <a:ahLst/>
              <a:cxnLst/>
              <a:rect l="l" t="t" r="r" b="b"/>
              <a:pathLst>
                <a:path w="4810425" h="977434">
                  <a:moveTo>
                    <a:pt x="0" y="0"/>
                  </a:moveTo>
                  <a:lnTo>
                    <a:pt x="4810425" y="0"/>
                  </a:lnTo>
                  <a:lnTo>
                    <a:pt x="4810425" y="977434"/>
                  </a:lnTo>
                  <a:lnTo>
                    <a:pt x="0" y="977434"/>
                  </a:lnTo>
                  <a:close/>
                </a:path>
              </a:pathLst>
            </a:custGeom>
            <a:solidFill>
              <a:srgbClr val="1B1C2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0425" cy="10155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239732" y="367921"/>
            <a:ext cx="9831953" cy="1653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75"/>
              </a:lnSpc>
              <a:spcBef>
                <a:spcPct val="0"/>
              </a:spcBef>
            </a:pPr>
            <a:r>
              <a:rPr lang="ru-RU" sz="12500" b="1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РЫНОК</a:t>
            </a:r>
            <a:endParaRPr lang="en-US" sz="12500" b="1" dirty="0">
              <a:solidFill>
                <a:srgbClr val="F9F3F3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9" name="AutoShape 9"/>
          <p:cNvSpPr/>
          <p:nvPr/>
        </p:nvSpPr>
        <p:spPr>
          <a:xfrm flipH="1">
            <a:off x="5977131" y="3711196"/>
            <a:ext cx="4763" cy="7011166"/>
          </a:xfrm>
          <a:prstGeom prst="line">
            <a:avLst/>
          </a:prstGeom>
          <a:ln w="9525" cap="flat">
            <a:solidFill>
              <a:srgbClr val="1B1C2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H="1">
            <a:off x="12104698" y="3711200"/>
            <a:ext cx="4763" cy="7011166"/>
          </a:xfrm>
          <a:prstGeom prst="line">
            <a:avLst/>
          </a:prstGeom>
          <a:ln w="9525" cap="flat">
            <a:solidFill>
              <a:srgbClr val="1B1C2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Freeform 11"/>
          <p:cNvSpPr/>
          <p:nvPr/>
        </p:nvSpPr>
        <p:spPr>
          <a:xfrm>
            <a:off x="15188718" y="-1240903"/>
            <a:ext cx="6854339" cy="7039116"/>
          </a:xfrm>
          <a:custGeom>
            <a:avLst/>
            <a:gdLst/>
            <a:ahLst/>
            <a:cxnLst/>
            <a:rect l="l" t="t" r="r" b="b"/>
            <a:pathLst>
              <a:path w="6854339" h="7039116">
                <a:moveTo>
                  <a:pt x="0" y="0"/>
                </a:moveTo>
                <a:lnTo>
                  <a:pt x="6854339" y="0"/>
                </a:lnTo>
                <a:lnTo>
                  <a:pt x="6854339" y="7039116"/>
                </a:lnTo>
                <a:lnTo>
                  <a:pt x="0" y="70391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 rot="921738">
            <a:off x="-2462330" y="1337486"/>
            <a:ext cx="3377838" cy="3806014"/>
          </a:xfrm>
          <a:custGeom>
            <a:avLst/>
            <a:gdLst/>
            <a:ahLst/>
            <a:cxnLst/>
            <a:rect l="l" t="t" r="r" b="b"/>
            <a:pathLst>
              <a:path w="3377838" h="3806014">
                <a:moveTo>
                  <a:pt x="0" y="0"/>
                </a:moveTo>
                <a:lnTo>
                  <a:pt x="3377837" y="0"/>
                </a:lnTo>
                <a:lnTo>
                  <a:pt x="3377837" y="3806014"/>
                </a:lnTo>
                <a:lnTo>
                  <a:pt x="0" y="38060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8" name="Равнобедренный треугольник 27">
            <a:extLst>
              <a:ext uri="{FF2B5EF4-FFF2-40B4-BE49-F238E27FC236}">
                <a16:creationId xmlns:a16="http://schemas.microsoft.com/office/drawing/2014/main" id="{1F325B9C-B793-4E7E-B4E9-3BA8A114AE0E}"/>
              </a:ext>
            </a:extLst>
          </p:cNvPr>
          <p:cNvSpPr/>
          <p:nvPr/>
        </p:nvSpPr>
        <p:spPr>
          <a:xfrm>
            <a:off x="84131" y="2045655"/>
            <a:ext cx="8859738" cy="8143796"/>
          </a:xfrm>
          <a:custGeom>
            <a:avLst/>
            <a:gdLst>
              <a:gd name="connsiteX0" fmla="*/ 0 w 8859738"/>
              <a:gd name="connsiteY0" fmla="*/ 8143796 h 8143796"/>
              <a:gd name="connsiteX1" fmla="*/ 4429869 w 8859738"/>
              <a:gd name="connsiteY1" fmla="*/ 0 h 8143796"/>
              <a:gd name="connsiteX2" fmla="*/ 8859738 w 8859738"/>
              <a:gd name="connsiteY2" fmla="*/ 8143796 h 8143796"/>
              <a:gd name="connsiteX3" fmla="*/ 0 w 8859738"/>
              <a:gd name="connsiteY3" fmla="*/ 8143796 h 8143796"/>
              <a:gd name="connsiteX0" fmla="*/ 0 w 8859738"/>
              <a:gd name="connsiteY0" fmla="*/ 8143796 h 8143796"/>
              <a:gd name="connsiteX1" fmla="*/ 4429869 w 8859738"/>
              <a:gd name="connsiteY1" fmla="*/ 0 h 8143796"/>
              <a:gd name="connsiteX2" fmla="*/ 6563469 w 8859738"/>
              <a:gd name="connsiteY2" fmla="*/ 3568812 h 8143796"/>
              <a:gd name="connsiteX3" fmla="*/ 8859738 w 8859738"/>
              <a:gd name="connsiteY3" fmla="*/ 8143796 h 8143796"/>
              <a:gd name="connsiteX4" fmla="*/ 0 w 8859738"/>
              <a:gd name="connsiteY4" fmla="*/ 8143796 h 8143796"/>
              <a:gd name="connsiteX0" fmla="*/ 0 w 8859738"/>
              <a:gd name="connsiteY0" fmla="*/ 8143796 h 8143796"/>
              <a:gd name="connsiteX1" fmla="*/ 2223698 w 8859738"/>
              <a:gd name="connsiteY1" fmla="*/ 3554298 h 8143796"/>
              <a:gd name="connsiteX2" fmla="*/ 4429869 w 8859738"/>
              <a:gd name="connsiteY2" fmla="*/ 0 h 8143796"/>
              <a:gd name="connsiteX3" fmla="*/ 6563469 w 8859738"/>
              <a:gd name="connsiteY3" fmla="*/ 3568812 h 8143796"/>
              <a:gd name="connsiteX4" fmla="*/ 8859738 w 8859738"/>
              <a:gd name="connsiteY4" fmla="*/ 8143796 h 8143796"/>
              <a:gd name="connsiteX5" fmla="*/ 0 w 8859738"/>
              <a:gd name="connsiteY5" fmla="*/ 8143796 h 8143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59738" h="8143796">
                <a:moveTo>
                  <a:pt x="0" y="8143796"/>
                </a:moveTo>
                <a:cubicBezTo>
                  <a:pt x="823480" y="6618801"/>
                  <a:pt x="1400218" y="5079293"/>
                  <a:pt x="2223698" y="3554298"/>
                </a:cubicBezTo>
                <a:lnTo>
                  <a:pt x="4429869" y="0"/>
                </a:lnTo>
                <a:cubicBezTo>
                  <a:pt x="5073336" y="1179928"/>
                  <a:pt x="5920002" y="2388884"/>
                  <a:pt x="6563469" y="3568812"/>
                </a:cubicBezTo>
                <a:lnTo>
                  <a:pt x="8859738" y="8143796"/>
                </a:lnTo>
                <a:lnTo>
                  <a:pt x="0" y="8143796"/>
                </a:lnTo>
                <a:close/>
              </a:path>
            </a:pathLst>
          </a:cu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293BAB-3485-4D7F-82CF-0CFD8665605C}"/>
              </a:ext>
            </a:extLst>
          </p:cNvPr>
          <p:cNvSpPr txBox="1"/>
          <p:nvPr/>
        </p:nvSpPr>
        <p:spPr>
          <a:xfrm>
            <a:off x="1354970" y="7435884"/>
            <a:ext cx="6267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4">
                    <a:lumMod val="50000"/>
                  </a:schemeClr>
                </a:solidFill>
                <a:latin typeface="KyivType Titling Black3" panose="00000A00000000000000" pitchFamily="2" charset="-52"/>
              </a:rPr>
              <a:t>SOM</a:t>
            </a:r>
            <a:endParaRPr lang="ru-RU" sz="6000" dirty="0">
              <a:solidFill>
                <a:schemeClr val="accent4">
                  <a:lumMod val="50000"/>
                </a:schemeClr>
              </a:solidFill>
              <a:latin typeface="KyivType Titling Black3" panose="00000A00000000000000" pitchFamily="2" charset="-52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7122D4C-91F7-49D9-A1F4-5AA0F803FCD4}"/>
              </a:ext>
            </a:extLst>
          </p:cNvPr>
          <p:cNvSpPr txBox="1"/>
          <p:nvPr/>
        </p:nvSpPr>
        <p:spPr>
          <a:xfrm>
            <a:off x="1419704" y="8442161"/>
            <a:ext cx="62677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KyivType Titling Black3" panose="00000A00000000000000" pitchFamily="2" charset="-52"/>
              </a:rPr>
              <a:t>$</a:t>
            </a:r>
            <a:r>
              <a:rPr lang="ru-RU" sz="3000" dirty="0">
                <a:latin typeface="KyivType Titling Black3" panose="00000A00000000000000" pitchFamily="2" charset="-52"/>
              </a:rPr>
              <a:t>1 – 3</a:t>
            </a:r>
            <a:r>
              <a:rPr lang="en-US" sz="3000" dirty="0">
                <a:latin typeface="KyivType Titling Black3" panose="00000A00000000000000" pitchFamily="2" charset="-52"/>
              </a:rPr>
              <a:t> </a:t>
            </a:r>
            <a:r>
              <a:rPr lang="ru-RU" sz="3000" dirty="0">
                <a:latin typeface="KyivType Titling Black3" panose="00000A00000000000000" pitchFamily="2" charset="-52"/>
              </a:rPr>
              <a:t>млн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353BBC7-628C-4B37-B2AD-39F107D750A3}"/>
              </a:ext>
            </a:extLst>
          </p:cNvPr>
          <p:cNvSpPr txBox="1"/>
          <p:nvPr/>
        </p:nvSpPr>
        <p:spPr>
          <a:xfrm>
            <a:off x="1308196" y="5493308"/>
            <a:ext cx="6267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4">
                    <a:lumMod val="50000"/>
                  </a:schemeClr>
                </a:solidFill>
                <a:latin typeface="KyivType Titling Black3" panose="00000A00000000000000" pitchFamily="2" charset="-52"/>
              </a:rPr>
              <a:t>SAM</a:t>
            </a:r>
            <a:endParaRPr lang="ru-RU" sz="6000" dirty="0">
              <a:solidFill>
                <a:schemeClr val="accent4">
                  <a:lumMod val="50000"/>
                </a:schemeClr>
              </a:solidFill>
              <a:latin typeface="KyivType Titling Black3" panose="00000A00000000000000" pitchFamily="2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4A9C70-923D-4327-812E-26EB257564C7}"/>
              </a:ext>
            </a:extLst>
          </p:cNvPr>
          <p:cNvSpPr txBox="1"/>
          <p:nvPr/>
        </p:nvSpPr>
        <p:spPr>
          <a:xfrm>
            <a:off x="1391810" y="6504278"/>
            <a:ext cx="62677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KyivType Titling Black3" panose="00000A00000000000000" pitchFamily="2" charset="-52"/>
              </a:rPr>
              <a:t>$25</a:t>
            </a:r>
            <a:r>
              <a:rPr lang="ru-RU" sz="3000" dirty="0">
                <a:latin typeface="KyivType Titling Black3" panose="00000A00000000000000" pitchFamily="2" charset="-52"/>
              </a:rPr>
              <a:t> – </a:t>
            </a:r>
            <a:r>
              <a:rPr lang="en-US" sz="3000" dirty="0">
                <a:latin typeface="KyivType Titling Black3" panose="00000A00000000000000" pitchFamily="2" charset="-52"/>
              </a:rPr>
              <a:t>45 </a:t>
            </a:r>
            <a:r>
              <a:rPr lang="ru-RU" sz="3000" dirty="0">
                <a:latin typeface="KyivType Titling Black3" panose="00000A00000000000000" pitchFamily="2" charset="-52"/>
              </a:rPr>
              <a:t>млн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54EBB4-3952-42DB-9ADC-D6A722E88ED6}"/>
              </a:ext>
            </a:extLst>
          </p:cNvPr>
          <p:cNvSpPr txBox="1"/>
          <p:nvPr/>
        </p:nvSpPr>
        <p:spPr>
          <a:xfrm>
            <a:off x="1347131" y="3550732"/>
            <a:ext cx="6267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accent4">
                    <a:lumMod val="50000"/>
                  </a:schemeClr>
                </a:solidFill>
                <a:latin typeface="KyivType Titling Black3" panose="00000A00000000000000" pitchFamily="2" charset="-52"/>
              </a:rPr>
              <a:t>TAM</a:t>
            </a:r>
            <a:endParaRPr lang="ru-RU" sz="6000" dirty="0">
              <a:solidFill>
                <a:schemeClr val="accent4">
                  <a:lumMod val="50000"/>
                </a:schemeClr>
              </a:solidFill>
              <a:latin typeface="KyivType Titling Black3" panose="00000A00000000000000" pitchFamily="2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D9BC1CB-7B2F-4D29-AAD8-215E4906153B}"/>
              </a:ext>
            </a:extLst>
          </p:cNvPr>
          <p:cNvSpPr txBox="1"/>
          <p:nvPr/>
        </p:nvSpPr>
        <p:spPr>
          <a:xfrm>
            <a:off x="2133976" y="4400707"/>
            <a:ext cx="4686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KyivType Titling Black3" panose="00000A00000000000000" pitchFamily="2" charset="-52"/>
              </a:rPr>
              <a:t>$</a:t>
            </a:r>
            <a:r>
              <a:rPr lang="ru-RU" sz="3000" dirty="0">
                <a:latin typeface="KyivType Titling Black3" panose="00000A00000000000000" pitchFamily="2" charset="-52"/>
              </a:rPr>
              <a:t>1</a:t>
            </a:r>
            <a:r>
              <a:rPr lang="en-US" sz="3000" dirty="0">
                <a:latin typeface="KyivType Titling Black3" panose="00000A00000000000000" pitchFamily="2" charset="-52"/>
              </a:rPr>
              <a:t>20</a:t>
            </a:r>
            <a:r>
              <a:rPr lang="ru-RU" sz="3000" dirty="0">
                <a:latin typeface="KyivType Titling Black3" panose="00000A00000000000000" pitchFamily="2" charset="-52"/>
              </a:rPr>
              <a:t> – </a:t>
            </a:r>
            <a:r>
              <a:rPr lang="en-US" sz="3000" dirty="0">
                <a:latin typeface="KyivType Titling Black3" panose="00000A00000000000000" pitchFamily="2" charset="-52"/>
              </a:rPr>
              <a:t>180 </a:t>
            </a:r>
            <a:r>
              <a:rPr lang="ru-RU" sz="3000" dirty="0">
                <a:latin typeface="KyivType Titling Black3" panose="00000A00000000000000" pitchFamily="2" charset="-52"/>
              </a:rPr>
              <a:t>млн</a:t>
            </a:r>
          </a:p>
        </p:txBody>
      </p:sp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FA933840-5D16-41D8-92D1-351BCBD6F5AB}"/>
              </a:ext>
            </a:extLst>
          </p:cNvPr>
          <p:cNvSpPr/>
          <p:nvPr/>
        </p:nvSpPr>
        <p:spPr>
          <a:xfrm>
            <a:off x="8077200" y="2478882"/>
            <a:ext cx="6387352" cy="2312894"/>
          </a:xfrm>
          <a:custGeom>
            <a:avLst/>
            <a:gdLst>
              <a:gd name="connsiteX0" fmla="*/ 0 w 6387352"/>
              <a:gd name="connsiteY0" fmla="*/ 672353 h 2312894"/>
              <a:gd name="connsiteX1" fmla="*/ 2891117 w 6387352"/>
              <a:gd name="connsiteY1" fmla="*/ 0 h 2312894"/>
              <a:gd name="connsiteX2" fmla="*/ 6199094 w 6387352"/>
              <a:gd name="connsiteY2" fmla="*/ 685800 h 2312894"/>
              <a:gd name="connsiteX3" fmla="*/ 6387352 w 6387352"/>
              <a:gd name="connsiteY3" fmla="*/ 1936377 h 2312894"/>
              <a:gd name="connsiteX4" fmla="*/ 2178423 w 6387352"/>
              <a:gd name="connsiteY4" fmla="*/ 2312894 h 2312894"/>
              <a:gd name="connsiteX5" fmla="*/ 13447 w 6387352"/>
              <a:gd name="connsiteY5" fmla="*/ 2057400 h 2312894"/>
              <a:gd name="connsiteX6" fmla="*/ 0 w 6387352"/>
              <a:gd name="connsiteY6" fmla="*/ 672353 h 231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87352" h="2312894">
                <a:moveTo>
                  <a:pt x="0" y="672353"/>
                </a:moveTo>
                <a:lnTo>
                  <a:pt x="2891117" y="0"/>
                </a:lnTo>
                <a:lnTo>
                  <a:pt x="6199094" y="685800"/>
                </a:lnTo>
                <a:lnTo>
                  <a:pt x="6387352" y="1936377"/>
                </a:lnTo>
                <a:lnTo>
                  <a:pt x="2178423" y="2312894"/>
                </a:lnTo>
                <a:lnTo>
                  <a:pt x="13447" y="2057400"/>
                </a:lnTo>
                <a:lnTo>
                  <a:pt x="0" y="67235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00" dirty="0">
              <a:latin typeface="KyivType Titling Black3" panose="00000A00000000000000" pitchFamily="2" charset="-52"/>
            </a:endParaRPr>
          </a:p>
        </p:txBody>
      </p:sp>
      <p:sp>
        <p:nvSpPr>
          <p:cNvPr id="59" name="Полилиния: фигура 58">
            <a:extLst>
              <a:ext uri="{FF2B5EF4-FFF2-40B4-BE49-F238E27FC236}">
                <a16:creationId xmlns:a16="http://schemas.microsoft.com/office/drawing/2014/main" id="{6F4B0715-7C63-4DC9-A256-81C32DE909FD}"/>
              </a:ext>
            </a:extLst>
          </p:cNvPr>
          <p:cNvSpPr/>
          <p:nvPr/>
        </p:nvSpPr>
        <p:spPr>
          <a:xfrm>
            <a:off x="9023357" y="5009687"/>
            <a:ext cx="6387352" cy="2312894"/>
          </a:xfrm>
          <a:custGeom>
            <a:avLst/>
            <a:gdLst>
              <a:gd name="connsiteX0" fmla="*/ 0 w 6387352"/>
              <a:gd name="connsiteY0" fmla="*/ 672353 h 2312894"/>
              <a:gd name="connsiteX1" fmla="*/ 2891117 w 6387352"/>
              <a:gd name="connsiteY1" fmla="*/ 0 h 2312894"/>
              <a:gd name="connsiteX2" fmla="*/ 6199094 w 6387352"/>
              <a:gd name="connsiteY2" fmla="*/ 685800 h 2312894"/>
              <a:gd name="connsiteX3" fmla="*/ 6387352 w 6387352"/>
              <a:gd name="connsiteY3" fmla="*/ 1936377 h 2312894"/>
              <a:gd name="connsiteX4" fmla="*/ 2178423 w 6387352"/>
              <a:gd name="connsiteY4" fmla="*/ 2312894 h 2312894"/>
              <a:gd name="connsiteX5" fmla="*/ 13447 w 6387352"/>
              <a:gd name="connsiteY5" fmla="*/ 2057400 h 2312894"/>
              <a:gd name="connsiteX6" fmla="*/ 0 w 6387352"/>
              <a:gd name="connsiteY6" fmla="*/ 672353 h 231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87352" h="2312894">
                <a:moveTo>
                  <a:pt x="0" y="672353"/>
                </a:moveTo>
                <a:lnTo>
                  <a:pt x="2891117" y="0"/>
                </a:lnTo>
                <a:lnTo>
                  <a:pt x="6199094" y="685800"/>
                </a:lnTo>
                <a:lnTo>
                  <a:pt x="6387352" y="1936377"/>
                </a:lnTo>
                <a:lnTo>
                  <a:pt x="2178423" y="2312894"/>
                </a:lnTo>
                <a:lnTo>
                  <a:pt x="13447" y="2057400"/>
                </a:lnTo>
                <a:lnTo>
                  <a:pt x="0" y="67235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00" dirty="0">
              <a:latin typeface="KyivType Titling Black3" panose="00000A00000000000000" pitchFamily="2" charset="-52"/>
            </a:endParaRPr>
          </a:p>
        </p:txBody>
      </p:sp>
      <p:sp>
        <p:nvSpPr>
          <p:cNvPr id="60" name="Полилиния: фигура 59">
            <a:extLst>
              <a:ext uri="{FF2B5EF4-FFF2-40B4-BE49-F238E27FC236}">
                <a16:creationId xmlns:a16="http://schemas.microsoft.com/office/drawing/2014/main" id="{032C4852-C0E1-4545-BF83-D4B27DFC8AC8}"/>
              </a:ext>
            </a:extLst>
          </p:cNvPr>
          <p:cNvSpPr/>
          <p:nvPr/>
        </p:nvSpPr>
        <p:spPr>
          <a:xfrm>
            <a:off x="9593348" y="7540492"/>
            <a:ext cx="6387352" cy="2312894"/>
          </a:xfrm>
          <a:custGeom>
            <a:avLst/>
            <a:gdLst>
              <a:gd name="connsiteX0" fmla="*/ 0 w 6387352"/>
              <a:gd name="connsiteY0" fmla="*/ 672353 h 2312894"/>
              <a:gd name="connsiteX1" fmla="*/ 2891117 w 6387352"/>
              <a:gd name="connsiteY1" fmla="*/ 0 h 2312894"/>
              <a:gd name="connsiteX2" fmla="*/ 6199094 w 6387352"/>
              <a:gd name="connsiteY2" fmla="*/ 685800 h 2312894"/>
              <a:gd name="connsiteX3" fmla="*/ 6387352 w 6387352"/>
              <a:gd name="connsiteY3" fmla="*/ 1936377 h 2312894"/>
              <a:gd name="connsiteX4" fmla="*/ 2178423 w 6387352"/>
              <a:gd name="connsiteY4" fmla="*/ 2312894 h 2312894"/>
              <a:gd name="connsiteX5" fmla="*/ 13447 w 6387352"/>
              <a:gd name="connsiteY5" fmla="*/ 2057400 h 2312894"/>
              <a:gd name="connsiteX6" fmla="*/ 0 w 6387352"/>
              <a:gd name="connsiteY6" fmla="*/ 672353 h 231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87352" h="2312894">
                <a:moveTo>
                  <a:pt x="0" y="672353"/>
                </a:moveTo>
                <a:lnTo>
                  <a:pt x="2891117" y="0"/>
                </a:lnTo>
                <a:lnTo>
                  <a:pt x="6199094" y="685800"/>
                </a:lnTo>
                <a:lnTo>
                  <a:pt x="6387352" y="1936377"/>
                </a:lnTo>
                <a:lnTo>
                  <a:pt x="2178423" y="2312894"/>
                </a:lnTo>
                <a:lnTo>
                  <a:pt x="13447" y="2057400"/>
                </a:lnTo>
                <a:lnTo>
                  <a:pt x="0" y="672353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00" dirty="0">
              <a:latin typeface="KyivType Titling Black3" panose="00000A00000000000000" pitchFamily="2" charset="-52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15DE1A8-880E-4823-A8F8-A34E09F32628}"/>
              </a:ext>
            </a:extLst>
          </p:cNvPr>
          <p:cNvSpPr txBox="1"/>
          <p:nvPr/>
        </p:nvSpPr>
        <p:spPr>
          <a:xfrm>
            <a:off x="9545828" y="8052557"/>
            <a:ext cx="63873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dirty="0">
                <a:solidFill>
                  <a:schemeClr val="bg1"/>
                </a:solidFill>
                <a:latin typeface="Kyiv*Type Sans Regular" panose="00000500000000000000" pitchFamily="2" charset="-52"/>
              </a:rPr>
              <a:t>5–10% от SAM, которые мы планируем занять за </a:t>
            </a:r>
          </a:p>
          <a:p>
            <a:pPr algn="ctr"/>
            <a:r>
              <a:rPr lang="ru-RU" sz="3500" dirty="0">
                <a:solidFill>
                  <a:schemeClr val="bg1"/>
                </a:solidFill>
                <a:latin typeface="Kyiv*Type Sans Regular" panose="00000500000000000000" pitchFamily="2" charset="-52"/>
              </a:rPr>
              <a:t>2 года.</a:t>
            </a:r>
          </a:p>
          <a:p>
            <a:pPr algn="ctr"/>
            <a:endParaRPr lang="ru-RU" sz="3500" dirty="0">
              <a:solidFill>
                <a:schemeClr val="bg1"/>
              </a:solidFill>
              <a:latin typeface="Kyiv*Type Sans Regular" panose="00000500000000000000" pitchFamily="2" charset="-52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03ACB93-AE79-41DB-AF55-BBE86085B11A}"/>
              </a:ext>
            </a:extLst>
          </p:cNvPr>
          <p:cNvSpPr txBox="1"/>
          <p:nvPr/>
        </p:nvSpPr>
        <p:spPr>
          <a:xfrm>
            <a:off x="4607362" y="616613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800" dirty="0">
              <a:latin typeface="KyivType Titling Black3" panose="00000A00000000000000" pitchFamily="2" charset="-52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FDFC289-6690-4906-AE4E-DDB4AECE9129}"/>
              </a:ext>
            </a:extLst>
          </p:cNvPr>
          <p:cNvSpPr txBox="1"/>
          <p:nvPr/>
        </p:nvSpPr>
        <p:spPr>
          <a:xfrm>
            <a:off x="8939743" y="5297236"/>
            <a:ext cx="63873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dirty="0">
                <a:solidFill>
                  <a:schemeClr val="bg1"/>
                </a:solidFill>
                <a:latin typeface="Kyiv*Type Sans Regular" panose="00000500000000000000" pitchFamily="2" charset="-52"/>
              </a:rPr>
              <a:t>Студенты вузов и пользователи сервисов самообразования.</a:t>
            </a:r>
          </a:p>
          <a:p>
            <a:pPr algn="ctr"/>
            <a:endParaRPr lang="ru-RU" sz="3500" dirty="0">
              <a:solidFill>
                <a:schemeClr val="bg1"/>
              </a:solidFill>
              <a:latin typeface="Kyiv*Type Sans Regular" panose="00000500000000000000" pitchFamily="2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78E626D-2665-4643-B87E-BE5E42ACDE29}"/>
              </a:ext>
            </a:extLst>
          </p:cNvPr>
          <p:cNvSpPr txBox="1"/>
          <p:nvPr/>
        </p:nvSpPr>
        <p:spPr>
          <a:xfrm>
            <a:off x="8076984" y="2965513"/>
            <a:ext cx="6387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dirty="0">
                <a:solidFill>
                  <a:schemeClr val="bg1"/>
                </a:solidFill>
                <a:latin typeface="Kyiv*Type Sans Regular" panose="00000500000000000000" pitchFamily="2" charset="-52"/>
              </a:rPr>
              <a:t>Весь объем рынка </a:t>
            </a:r>
          </a:p>
          <a:p>
            <a:pPr algn="ctr"/>
            <a:r>
              <a:rPr lang="ru-RU" sz="3500" dirty="0">
                <a:solidFill>
                  <a:schemeClr val="bg1"/>
                </a:solidFill>
                <a:latin typeface="Kyiv*Type Sans Regular" panose="00000500000000000000" pitchFamily="2" charset="-52"/>
              </a:rPr>
              <a:t>онлайн-образования в РФ. 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C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19A835A2-5923-42D4-A6C9-7E32D38EB5A4}"/>
              </a:ext>
            </a:extLst>
          </p:cNvPr>
          <p:cNvSpPr/>
          <p:nvPr/>
        </p:nvSpPr>
        <p:spPr>
          <a:xfrm>
            <a:off x="1066800" y="1250544"/>
            <a:ext cx="16840200" cy="8427423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  <a:alpha val="0"/>
                </a:schemeClr>
              </a:gs>
              <a:gs pos="59000">
                <a:schemeClr val="accent4">
                  <a:tint val="37000"/>
                  <a:satMod val="300000"/>
                  <a:alpha val="20000"/>
                </a:schemeClr>
              </a:gs>
              <a:gs pos="100000">
                <a:schemeClr val="accent4">
                  <a:tint val="15000"/>
                  <a:satMod val="350000"/>
                  <a:alpha val="2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Freeform 2"/>
          <p:cNvSpPr/>
          <p:nvPr/>
        </p:nvSpPr>
        <p:spPr>
          <a:xfrm rot="4600923">
            <a:off x="-7573547" y="-1320822"/>
            <a:ext cx="9713955" cy="9713955"/>
          </a:xfrm>
          <a:custGeom>
            <a:avLst/>
            <a:gdLst/>
            <a:ahLst/>
            <a:cxnLst/>
            <a:rect l="l" t="t" r="r" b="b"/>
            <a:pathLst>
              <a:path w="9713955" h="9713955">
                <a:moveTo>
                  <a:pt x="0" y="0"/>
                </a:moveTo>
                <a:lnTo>
                  <a:pt x="9713955" y="0"/>
                </a:lnTo>
                <a:lnTo>
                  <a:pt x="9713955" y="9713955"/>
                </a:lnTo>
                <a:lnTo>
                  <a:pt x="0" y="9713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4125872" y="-4542285"/>
            <a:ext cx="7382941" cy="7382941"/>
          </a:xfrm>
          <a:custGeom>
            <a:avLst/>
            <a:gdLst/>
            <a:ahLst/>
            <a:cxnLst/>
            <a:rect l="l" t="t" r="r" b="b"/>
            <a:pathLst>
              <a:path w="7382941" h="7382941">
                <a:moveTo>
                  <a:pt x="0" y="0"/>
                </a:moveTo>
                <a:lnTo>
                  <a:pt x="7382941" y="0"/>
                </a:lnTo>
                <a:lnTo>
                  <a:pt x="7382941" y="7382941"/>
                </a:lnTo>
                <a:lnTo>
                  <a:pt x="0" y="73829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14842406" y="8602382"/>
            <a:ext cx="4331495" cy="4331495"/>
          </a:xfrm>
          <a:custGeom>
            <a:avLst/>
            <a:gdLst/>
            <a:ahLst/>
            <a:cxnLst/>
            <a:rect l="l" t="t" r="r" b="b"/>
            <a:pathLst>
              <a:path w="4331495" h="4331495">
                <a:moveTo>
                  <a:pt x="0" y="0"/>
                </a:moveTo>
                <a:lnTo>
                  <a:pt x="4331495" y="0"/>
                </a:lnTo>
                <a:lnTo>
                  <a:pt x="4331495" y="4331495"/>
                </a:lnTo>
                <a:lnTo>
                  <a:pt x="0" y="43314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6E4B8317-FF2E-4FE2-A793-BE7A01E66AFC}"/>
              </a:ext>
            </a:extLst>
          </p:cNvPr>
          <p:cNvSpPr/>
          <p:nvPr/>
        </p:nvSpPr>
        <p:spPr>
          <a:xfrm>
            <a:off x="1905000" y="1698008"/>
            <a:ext cx="14793516" cy="7300915"/>
          </a:xfrm>
          <a:prstGeom prst="roundRect">
            <a:avLst>
              <a:gd name="adj" fmla="val 4195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8CE8B7F0-7E8A-49DF-AD08-94743128D69B}"/>
              </a:ext>
            </a:extLst>
          </p:cNvPr>
          <p:cNvGrpSpPr/>
          <p:nvPr/>
        </p:nvGrpSpPr>
        <p:grpSpPr>
          <a:xfrm>
            <a:off x="2509957" y="2050378"/>
            <a:ext cx="12669440" cy="422196"/>
            <a:chOff x="2509957" y="2050378"/>
            <a:chExt cx="12669440" cy="422196"/>
          </a:xfrm>
        </p:grpSpPr>
        <p:sp>
          <p:nvSpPr>
            <p:cNvPr id="7" name="Text 2">
              <a:extLst>
                <a:ext uri="{FF2B5EF4-FFF2-40B4-BE49-F238E27FC236}">
                  <a16:creationId xmlns:a16="http://schemas.microsoft.com/office/drawing/2014/main" id="{E2247DBF-CFC2-41B3-AEBE-BE9A8ED1FBC3}"/>
                </a:ext>
              </a:extLst>
            </p:cNvPr>
            <p:cNvSpPr/>
            <p:nvPr/>
          </p:nvSpPr>
          <p:spPr>
            <a:xfrm>
              <a:off x="2509957" y="2050378"/>
              <a:ext cx="2296954" cy="42219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3000" b="1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Функционал</a:t>
              </a:r>
              <a:endParaRPr lang="en-US" sz="3000" dirty="0">
                <a:latin typeface="Kyiv*Type Sans Regular" panose="00000500000000000000" pitchFamily="2" charset="-52"/>
              </a:endParaRPr>
            </a:p>
          </p:txBody>
        </p:sp>
        <p:sp>
          <p:nvSpPr>
            <p:cNvPr id="8" name="Text 3">
              <a:extLst>
                <a:ext uri="{FF2B5EF4-FFF2-40B4-BE49-F238E27FC236}">
                  <a16:creationId xmlns:a16="http://schemas.microsoft.com/office/drawing/2014/main" id="{A899F712-603F-42D2-AF5D-F39406B8FBF8}"/>
                </a:ext>
              </a:extLst>
            </p:cNvPr>
            <p:cNvSpPr/>
            <p:nvPr/>
          </p:nvSpPr>
          <p:spPr>
            <a:xfrm>
              <a:off x="5246727" y="2050378"/>
              <a:ext cx="2209324" cy="42219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3000" b="1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SmartStudy</a:t>
              </a:r>
              <a:endParaRPr lang="en-US" sz="3000" dirty="0">
                <a:latin typeface="Kyiv*Type Sans Regular" panose="00000500000000000000" pitchFamily="2" charset="-52"/>
              </a:endParaRPr>
            </a:p>
          </p:txBody>
        </p:sp>
        <p:sp>
          <p:nvSpPr>
            <p:cNvPr id="9" name="Text 4">
              <a:extLst>
                <a:ext uri="{FF2B5EF4-FFF2-40B4-BE49-F238E27FC236}">
                  <a16:creationId xmlns:a16="http://schemas.microsoft.com/office/drawing/2014/main" id="{AD25B6FB-3405-41BE-9447-6535E2018E60}"/>
                </a:ext>
              </a:extLst>
            </p:cNvPr>
            <p:cNvSpPr/>
            <p:nvPr/>
          </p:nvSpPr>
          <p:spPr>
            <a:xfrm>
              <a:off x="7895868" y="2050378"/>
              <a:ext cx="2099310" cy="42219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3000" b="1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Studyfetch</a:t>
              </a:r>
              <a:endParaRPr lang="en-US" sz="3000" dirty="0">
                <a:latin typeface="Kyiv*Type Sans Regular" panose="00000500000000000000" pitchFamily="2" charset="-52"/>
              </a:endParaRPr>
            </a:p>
          </p:txBody>
        </p:sp>
        <p:sp>
          <p:nvSpPr>
            <p:cNvPr id="10" name="Text 5">
              <a:extLst>
                <a:ext uri="{FF2B5EF4-FFF2-40B4-BE49-F238E27FC236}">
                  <a16:creationId xmlns:a16="http://schemas.microsoft.com/office/drawing/2014/main" id="{EA75E4FF-ABD7-4FE4-BA00-2AF7365C9A6C}"/>
                </a:ext>
              </a:extLst>
            </p:cNvPr>
            <p:cNvSpPr/>
            <p:nvPr/>
          </p:nvSpPr>
          <p:spPr>
            <a:xfrm>
              <a:off x="10434995" y="2050378"/>
              <a:ext cx="2197537" cy="42219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3000" b="1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Reflect AI</a:t>
              </a:r>
              <a:endParaRPr lang="en-US" sz="3000" dirty="0">
                <a:latin typeface="Kyiv*Type Sans Regular" panose="00000500000000000000" pitchFamily="2" charset="-52"/>
              </a:endParaRPr>
            </a:p>
          </p:txBody>
        </p:sp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AC4D9F4B-37A0-4751-ACF3-BB77BA0F621D}"/>
                </a:ext>
              </a:extLst>
            </p:cNvPr>
            <p:cNvSpPr/>
            <p:nvPr/>
          </p:nvSpPr>
          <p:spPr>
            <a:xfrm>
              <a:off x="13072348" y="2050378"/>
              <a:ext cx="2107049" cy="42219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3000" b="1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Mem AI</a:t>
              </a:r>
              <a:endParaRPr lang="en-US" sz="3000" dirty="0">
                <a:latin typeface="Kyiv*Type Sans Regular" panose="00000500000000000000" pitchFamily="2" charset="-52"/>
              </a:endParaRPr>
            </a:p>
          </p:txBody>
        </p:sp>
      </p:grpSp>
      <p:sp>
        <p:nvSpPr>
          <p:cNvPr id="19" name="Text 14">
            <a:extLst>
              <a:ext uri="{FF2B5EF4-FFF2-40B4-BE49-F238E27FC236}">
                <a16:creationId xmlns:a16="http://schemas.microsoft.com/office/drawing/2014/main" id="{4DF4C97C-987A-429F-8F65-77E7C0443360}"/>
              </a:ext>
            </a:extLst>
          </p:cNvPr>
          <p:cNvSpPr/>
          <p:nvPr/>
        </p:nvSpPr>
        <p:spPr>
          <a:xfrm>
            <a:off x="7895868" y="4650581"/>
            <a:ext cx="2099310" cy="405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endParaRPr lang="en-US" sz="2550" dirty="0"/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013BDA4C-B389-45A1-8586-21B224278837}"/>
              </a:ext>
            </a:extLst>
          </p:cNvPr>
          <p:cNvGrpSpPr/>
          <p:nvPr/>
        </p:nvGrpSpPr>
        <p:grpSpPr>
          <a:xfrm>
            <a:off x="2286000" y="2820304"/>
            <a:ext cx="2960727" cy="5989023"/>
            <a:chOff x="2509957" y="3536156"/>
            <a:chExt cx="2479096" cy="4632245"/>
          </a:xfrm>
        </p:grpSpPr>
        <p:sp>
          <p:nvSpPr>
            <p:cNvPr id="12" name="Text 7">
              <a:extLst>
                <a:ext uri="{FF2B5EF4-FFF2-40B4-BE49-F238E27FC236}">
                  <a16:creationId xmlns:a16="http://schemas.microsoft.com/office/drawing/2014/main" id="{144BD201-7B69-4824-9B19-B303292CC0B4}"/>
                </a:ext>
              </a:extLst>
            </p:cNvPr>
            <p:cNvSpPr/>
            <p:nvPr/>
          </p:nvSpPr>
          <p:spPr>
            <a:xfrm>
              <a:off x="2509957" y="3536156"/>
              <a:ext cx="2479096" cy="84439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2500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Персонализация под профиль</a:t>
              </a:r>
              <a:endParaRPr lang="en-US" sz="2500" dirty="0">
                <a:latin typeface="Kyiv*Type Sans Regular" panose="00000500000000000000" pitchFamily="2" charset="-52"/>
              </a:endParaRPr>
            </a:p>
          </p:txBody>
        </p:sp>
        <p:sp>
          <p:nvSpPr>
            <p:cNvPr id="17" name="Text 12">
              <a:extLst>
                <a:ext uri="{FF2B5EF4-FFF2-40B4-BE49-F238E27FC236}">
                  <a16:creationId xmlns:a16="http://schemas.microsoft.com/office/drawing/2014/main" id="{EDD4EF90-5D3C-4A9B-8555-7EEA521B34F9}"/>
                </a:ext>
              </a:extLst>
            </p:cNvPr>
            <p:cNvSpPr/>
            <p:nvPr/>
          </p:nvSpPr>
          <p:spPr>
            <a:xfrm>
              <a:off x="2509957" y="4650581"/>
              <a:ext cx="2296954" cy="84439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2500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Авто-генерация базы знаний</a:t>
              </a:r>
              <a:endParaRPr lang="en-US" sz="2500" dirty="0">
                <a:latin typeface="Kyiv*Type Sans Regular" panose="00000500000000000000" pitchFamily="2" charset="-52"/>
              </a:endParaRPr>
            </a:p>
          </p:txBody>
        </p:sp>
        <p:sp>
          <p:nvSpPr>
            <p:cNvPr id="23" name="Text 18">
              <a:extLst>
                <a:ext uri="{FF2B5EF4-FFF2-40B4-BE49-F238E27FC236}">
                  <a16:creationId xmlns:a16="http://schemas.microsoft.com/office/drawing/2014/main" id="{DD6FA9F5-3803-418B-B4DE-72A641156EB3}"/>
                </a:ext>
              </a:extLst>
            </p:cNvPr>
            <p:cNvSpPr/>
            <p:nvPr/>
          </p:nvSpPr>
          <p:spPr>
            <a:xfrm>
              <a:off x="2509957" y="5787390"/>
              <a:ext cx="2296954" cy="12665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2500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Интеграция интервальных повторений</a:t>
              </a:r>
              <a:endParaRPr lang="en-US" sz="2500" dirty="0">
                <a:latin typeface="Kyiv*Type Sans Regular" panose="00000500000000000000" pitchFamily="2" charset="-52"/>
              </a:endParaRPr>
            </a:p>
          </p:txBody>
        </p:sp>
        <p:sp>
          <p:nvSpPr>
            <p:cNvPr id="29" name="Text 24">
              <a:extLst>
                <a:ext uri="{FF2B5EF4-FFF2-40B4-BE49-F238E27FC236}">
                  <a16:creationId xmlns:a16="http://schemas.microsoft.com/office/drawing/2014/main" id="{DCE8702E-6288-4975-B3D0-255DC260A86C}"/>
                </a:ext>
              </a:extLst>
            </p:cNvPr>
            <p:cNvSpPr/>
            <p:nvPr/>
          </p:nvSpPr>
          <p:spPr>
            <a:xfrm>
              <a:off x="2509957" y="7324010"/>
              <a:ext cx="2296954" cy="84439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ctr">
                <a:lnSpc>
                  <a:spcPts val="3300"/>
                </a:lnSpc>
                <a:buNone/>
              </a:pPr>
              <a:r>
                <a:rPr lang="en-US" sz="2500" dirty="0">
                  <a:solidFill>
                    <a:srgbClr val="CFD0D8"/>
                  </a:solidFill>
                  <a:latin typeface="Kyiv*Type Sans Regular" panose="00000500000000000000" pitchFamily="2" charset="-52"/>
                  <a:ea typeface="Roboto" pitchFamily="34" charset="-122"/>
                  <a:cs typeface="Roboto" pitchFamily="34" charset="-120"/>
                </a:rPr>
                <a:t>Управление учебным планом</a:t>
              </a:r>
              <a:endParaRPr lang="en-US" sz="2500" dirty="0">
                <a:latin typeface="Kyiv*Type Sans Regular" panose="00000500000000000000" pitchFamily="2" charset="-52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96B8A85-4719-4FC8-A86D-0995CD0382C0}"/>
              </a:ext>
            </a:extLst>
          </p:cNvPr>
          <p:cNvSpPr txBox="1"/>
          <p:nvPr/>
        </p:nvSpPr>
        <p:spPr>
          <a:xfrm>
            <a:off x="5246727" y="2920038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44249E7-1108-4CFB-B5ED-27BF6B2DFF4B}"/>
              </a:ext>
            </a:extLst>
          </p:cNvPr>
          <p:cNvSpPr txBox="1"/>
          <p:nvPr/>
        </p:nvSpPr>
        <p:spPr>
          <a:xfrm>
            <a:off x="5246727" y="4348103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D03B91-6CE4-4840-84DD-683E06E735C1}"/>
              </a:ext>
            </a:extLst>
          </p:cNvPr>
          <p:cNvSpPr txBox="1"/>
          <p:nvPr/>
        </p:nvSpPr>
        <p:spPr>
          <a:xfrm>
            <a:off x="5246727" y="6037591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FFFA89D-E61A-4A11-8A84-CF2E5AEF8536}"/>
              </a:ext>
            </a:extLst>
          </p:cNvPr>
          <p:cNvSpPr txBox="1"/>
          <p:nvPr/>
        </p:nvSpPr>
        <p:spPr>
          <a:xfrm>
            <a:off x="5246727" y="7754293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C758CC-00D2-4A36-A2B3-9769537397FB}"/>
              </a:ext>
            </a:extLst>
          </p:cNvPr>
          <p:cNvSpPr txBox="1"/>
          <p:nvPr/>
        </p:nvSpPr>
        <p:spPr>
          <a:xfrm>
            <a:off x="7847386" y="2920038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effectLst/>
                <a:latin typeface="YS Text"/>
              </a:rPr>
              <a:t>❌</a:t>
            </a:r>
            <a:endParaRPr lang="ru-RU" sz="4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8BB761F-2ED4-4E04-AD3F-E323E1444578}"/>
              </a:ext>
            </a:extLst>
          </p:cNvPr>
          <p:cNvSpPr txBox="1"/>
          <p:nvPr/>
        </p:nvSpPr>
        <p:spPr>
          <a:xfrm>
            <a:off x="7847386" y="4348103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3CF15C0-5861-4466-AE01-F0CBFEB31D25}"/>
              </a:ext>
            </a:extLst>
          </p:cNvPr>
          <p:cNvSpPr txBox="1"/>
          <p:nvPr/>
        </p:nvSpPr>
        <p:spPr>
          <a:xfrm>
            <a:off x="7847386" y="6037591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effectLst/>
                <a:latin typeface="YS Text"/>
              </a:rPr>
              <a:t>❌</a:t>
            </a:r>
            <a:endParaRPr lang="ru-RU" sz="4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4A7495-64AF-4EB9-B3BD-147DF9C69D44}"/>
              </a:ext>
            </a:extLst>
          </p:cNvPr>
          <p:cNvSpPr txBox="1"/>
          <p:nvPr/>
        </p:nvSpPr>
        <p:spPr>
          <a:xfrm>
            <a:off x="7847386" y="7754293"/>
            <a:ext cx="22093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  <a:p>
            <a:pPr algn="ctr"/>
            <a:endParaRPr lang="ru-RU" sz="4000" dirty="0"/>
          </a:p>
          <a:p>
            <a:pPr algn="ctr"/>
            <a:endParaRPr lang="ru-RU" sz="4000" dirty="0"/>
          </a:p>
          <a:p>
            <a:pPr algn="ctr"/>
            <a:endParaRPr lang="ru-RU" sz="40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5758B72-08F0-43FA-B259-94F11538A6C4}"/>
              </a:ext>
            </a:extLst>
          </p:cNvPr>
          <p:cNvSpPr txBox="1"/>
          <p:nvPr/>
        </p:nvSpPr>
        <p:spPr>
          <a:xfrm>
            <a:off x="10423208" y="2920038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effectLst/>
                <a:latin typeface="YS Text"/>
              </a:rPr>
              <a:t>❌</a:t>
            </a:r>
            <a:endParaRPr lang="ru-RU" sz="40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07478E8-7146-4723-8538-E1C6D16481B8}"/>
              </a:ext>
            </a:extLst>
          </p:cNvPr>
          <p:cNvSpPr txBox="1"/>
          <p:nvPr/>
        </p:nvSpPr>
        <p:spPr>
          <a:xfrm>
            <a:off x="10423208" y="4348103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effectLst/>
                <a:latin typeface="YS Text"/>
              </a:rPr>
              <a:t>❌</a:t>
            </a:r>
            <a:endParaRPr lang="ru-RU" sz="40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59F1796-ACC7-49D0-BB53-411389037107}"/>
              </a:ext>
            </a:extLst>
          </p:cNvPr>
          <p:cNvSpPr txBox="1"/>
          <p:nvPr/>
        </p:nvSpPr>
        <p:spPr>
          <a:xfrm>
            <a:off x="10423208" y="6037591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effectLst/>
                <a:latin typeface="YS Text"/>
              </a:rPr>
              <a:t>❌</a:t>
            </a:r>
            <a:endParaRPr lang="ru-RU" sz="40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1984738-4928-49B4-834C-E292FD9ECE81}"/>
              </a:ext>
            </a:extLst>
          </p:cNvPr>
          <p:cNvSpPr txBox="1"/>
          <p:nvPr/>
        </p:nvSpPr>
        <p:spPr>
          <a:xfrm>
            <a:off x="10423208" y="7754293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effectLst/>
                <a:latin typeface="YS Text"/>
              </a:rPr>
              <a:t>❌</a:t>
            </a:r>
            <a:endParaRPr lang="ru-RU" sz="40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0EA9C3E-8567-4A83-8FFF-B36BEBBDAAA3}"/>
              </a:ext>
            </a:extLst>
          </p:cNvPr>
          <p:cNvSpPr txBox="1"/>
          <p:nvPr/>
        </p:nvSpPr>
        <p:spPr>
          <a:xfrm>
            <a:off x="13021210" y="2920038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8ADD355-B710-423B-8723-BEEB305CCCDD}"/>
              </a:ext>
            </a:extLst>
          </p:cNvPr>
          <p:cNvSpPr txBox="1"/>
          <p:nvPr/>
        </p:nvSpPr>
        <p:spPr>
          <a:xfrm>
            <a:off x="13021210" y="4348103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3266FF5-D177-4862-929E-972A1C2333C2}"/>
              </a:ext>
            </a:extLst>
          </p:cNvPr>
          <p:cNvSpPr txBox="1"/>
          <p:nvPr/>
        </p:nvSpPr>
        <p:spPr>
          <a:xfrm>
            <a:off x="13021210" y="6037591"/>
            <a:ext cx="2209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0" i="0" dirty="0">
                <a:effectLst/>
                <a:latin typeface="-apple-system"/>
              </a:rPr>
              <a:t>✅</a:t>
            </a:r>
            <a:endParaRPr lang="ru-RU" sz="4000" dirty="0"/>
          </a:p>
          <a:p>
            <a:pPr algn="ctr"/>
            <a:endParaRPr lang="ru-RU" sz="4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DAFC082-2695-4C62-BB30-DAE452758123}"/>
              </a:ext>
            </a:extLst>
          </p:cNvPr>
          <p:cNvSpPr txBox="1"/>
          <p:nvPr/>
        </p:nvSpPr>
        <p:spPr>
          <a:xfrm>
            <a:off x="13021210" y="7754293"/>
            <a:ext cx="2209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effectLst/>
                <a:latin typeface="YS Text"/>
              </a:rPr>
              <a:t>❌</a:t>
            </a:r>
            <a:endParaRPr lang="ru-RU" sz="40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9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05466" y="1869689"/>
            <a:ext cx="12582535" cy="8417312"/>
            <a:chOff x="-98343" y="-38100"/>
            <a:chExt cx="3168482" cy="2132448"/>
          </a:xfrm>
          <a:solidFill>
            <a:schemeClr val="bg1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070139" cy="2094348"/>
            </a:xfrm>
            <a:custGeom>
              <a:avLst/>
              <a:gdLst/>
              <a:ahLst/>
              <a:cxnLst/>
              <a:rect l="l" t="t" r="r" b="b"/>
              <a:pathLst>
                <a:path w="3070139" h="2094348">
                  <a:moveTo>
                    <a:pt x="0" y="0"/>
                  </a:moveTo>
                  <a:lnTo>
                    <a:pt x="3070139" y="0"/>
                  </a:lnTo>
                  <a:lnTo>
                    <a:pt x="3070139" y="2094348"/>
                  </a:lnTo>
                  <a:lnTo>
                    <a:pt x="0" y="2094348"/>
                  </a:lnTo>
                  <a:close/>
                </a:path>
              </a:pathLst>
            </a:custGeom>
            <a:grpFill/>
          </p:spPr>
        </p:sp>
        <p:sp>
          <p:nvSpPr>
            <p:cNvPr id="4" name="TextBox 4"/>
            <p:cNvSpPr txBox="1"/>
            <p:nvPr/>
          </p:nvSpPr>
          <p:spPr>
            <a:xfrm>
              <a:off x="-98343" y="-38100"/>
              <a:ext cx="3168482" cy="213244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1866901"/>
            <a:ext cx="18288000" cy="8420099"/>
            <a:chOff x="0" y="0"/>
            <a:chExt cx="1746454" cy="20943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46454" cy="2094348"/>
            </a:xfrm>
            <a:custGeom>
              <a:avLst/>
              <a:gdLst/>
              <a:ahLst/>
              <a:cxnLst/>
              <a:rect l="l" t="t" r="r" b="b"/>
              <a:pathLst>
                <a:path w="1746454" h="2094348">
                  <a:moveTo>
                    <a:pt x="0" y="0"/>
                  </a:moveTo>
                  <a:lnTo>
                    <a:pt x="1746454" y="0"/>
                  </a:lnTo>
                  <a:lnTo>
                    <a:pt x="1746454" y="2094348"/>
                  </a:lnTo>
                  <a:lnTo>
                    <a:pt x="0" y="2094348"/>
                  </a:lnTo>
                  <a:close/>
                </a:path>
              </a:pathLst>
            </a:custGeom>
            <a:solidFill>
              <a:srgbClr val="1B1C2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746454" cy="21324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0" y="1866901"/>
            <a:ext cx="18288000" cy="0"/>
          </a:xfrm>
          <a:prstGeom prst="line">
            <a:avLst/>
          </a:prstGeom>
          <a:ln w="9525" cap="flat">
            <a:solidFill>
              <a:srgbClr val="F9F3F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u-RU" dirty="0"/>
          </a:p>
        </p:txBody>
      </p:sp>
      <p:sp>
        <p:nvSpPr>
          <p:cNvPr id="18" name="TextBox 18"/>
          <p:cNvSpPr txBox="1"/>
          <p:nvPr/>
        </p:nvSpPr>
        <p:spPr>
          <a:xfrm>
            <a:off x="1911614" y="164671"/>
            <a:ext cx="14464772" cy="1653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75"/>
              </a:lnSpc>
            </a:pPr>
            <a:r>
              <a:rPr lang="ru-RU" sz="12500" b="1" u="none" strike="noStrike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НАШ ПРОДУКТ</a:t>
            </a:r>
            <a:endParaRPr lang="en-US" sz="12500" b="1" u="none" strike="noStrike" dirty="0">
              <a:solidFill>
                <a:srgbClr val="F9F3F3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22" name="Google Shape;314;p27">
            <a:extLst>
              <a:ext uri="{FF2B5EF4-FFF2-40B4-BE49-F238E27FC236}">
                <a16:creationId xmlns:a16="http://schemas.microsoft.com/office/drawing/2014/main" id="{FCD5D0D3-ED1A-4DDF-887F-75AF2A6AC557}"/>
              </a:ext>
            </a:extLst>
          </p:cNvPr>
          <p:cNvSpPr/>
          <p:nvPr/>
        </p:nvSpPr>
        <p:spPr>
          <a:xfrm>
            <a:off x="5323099" y="2015478"/>
            <a:ext cx="12872457" cy="7959469"/>
          </a:xfrm>
          <a:custGeom>
            <a:avLst/>
            <a:gdLst/>
            <a:ahLst/>
            <a:cxnLst/>
            <a:rect l="l" t="t" r="r" b="b"/>
            <a:pathLst>
              <a:path w="13377535" h="8271776" extrusionOk="0">
                <a:moveTo>
                  <a:pt x="0" y="0"/>
                </a:moveTo>
                <a:lnTo>
                  <a:pt x="13377535" y="0"/>
                </a:lnTo>
                <a:lnTo>
                  <a:pt x="13377535" y="8271776"/>
                </a:lnTo>
                <a:lnTo>
                  <a:pt x="0" y="8271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C6D5975-3D45-4790-9466-4DAA5EF53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793" y="2181844"/>
            <a:ext cx="10555067" cy="6967068"/>
          </a:xfrm>
          <a:prstGeom prst="rect">
            <a:avLst/>
          </a:prstGeom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4D2C4229-12D5-4382-AC7F-94AD29AB7D3A}"/>
              </a:ext>
            </a:extLst>
          </p:cNvPr>
          <p:cNvSpPr/>
          <p:nvPr/>
        </p:nvSpPr>
        <p:spPr>
          <a:xfrm>
            <a:off x="350461" y="2526068"/>
            <a:ext cx="5262560" cy="1066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AF25D8B4-1FA7-4213-BC43-52802FF3D510}"/>
              </a:ext>
            </a:extLst>
          </p:cNvPr>
          <p:cNvSpPr/>
          <p:nvPr/>
        </p:nvSpPr>
        <p:spPr>
          <a:xfrm>
            <a:off x="350460" y="3924882"/>
            <a:ext cx="5262559" cy="1066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5FC8205B-8A2C-47B7-AEA0-CC5F94CDD975}"/>
              </a:ext>
            </a:extLst>
          </p:cNvPr>
          <p:cNvSpPr/>
          <p:nvPr/>
        </p:nvSpPr>
        <p:spPr>
          <a:xfrm>
            <a:off x="350460" y="5323696"/>
            <a:ext cx="5262558" cy="1066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DCAE8B5C-A056-480E-8177-969AE90C0640}"/>
              </a:ext>
            </a:extLst>
          </p:cNvPr>
          <p:cNvSpPr/>
          <p:nvPr/>
        </p:nvSpPr>
        <p:spPr>
          <a:xfrm>
            <a:off x="350460" y="6722510"/>
            <a:ext cx="5262558" cy="1066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15F583-82B3-4675-9EA1-D82B22411DA1}"/>
              </a:ext>
            </a:extLst>
          </p:cNvPr>
          <p:cNvSpPr txBox="1"/>
          <p:nvPr/>
        </p:nvSpPr>
        <p:spPr>
          <a:xfrm>
            <a:off x="659178" y="2459303"/>
            <a:ext cx="4468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Kyiv*Type Sans Regular" panose="00000500000000000000" pitchFamily="2" charset="-52"/>
              </a:rPr>
              <a:t>ИИ-тьютор который поможет с любыми вопросами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40A0D5-6AFD-4099-AA06-2C854AEE77D5}"/>
              </a:ext>
            </a:extLst>
          </p:cNvPr>
          <p:cNvSpPr txBox="1"/>
          <p:nvPr/>
        </p:nvSpPr>
        <p:spPr>
          <a:xfrm>
            <a:off x="685271" y="4010715"/>
            <a:ext cx="4468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Kyiv*Type Sans Regular" panose="00000500000000000000" pitchFamily="2" charset="-52"/>
              </a:rPr>
              <a:t>Персонализированный учебный план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82048B-C0A6-4E76-AD2D-861FF538D86C}"/>
              </a:ext>
            </a:extLst>
          </p:cNvPr>
          <p:cNvSpPr txBox="1"/>
          <p:nvPr/>
        </p:nvSpPr>
        <p:spPr>
          <a:xfrm>
            <a:off x="679216" y="5411040"/>
            <a:ext cx="4468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Kyiv*Type Sans Regular" panose="00000500000000000000" pitchFamily="2" charset="-52"/>
              </a:rPr>
              <a:t>Интегрированные </a:t>
            </a:r>
            <a:endParaRPr lang="en-US" sz="2400" dirty="0">
              <a:latin typeface="Kyiv*Type Sans Regular" panose="00000500000000000000" pitchFamily="2" charset="-52"/>
            </a:endParaRPr>
          </a:p>
          <a:p>
            <a:pPr algn="ctr"/>
            <a:r>
              <a:rPr lang="en-US" sz="2400" dirty="0">
                <a:latin typeface="Kyiv*Type Sans Regular" panose="00000500000000000000" pitchFamily="2" charset="-52"/>
              </a:rPr>
              <a:t>TODO </a:t>
            </a:r>
            <a:r>
              <a:rPr lang="ru-RU" sz="2400" dirty="0">
                <a:latin typeface="Kyiv*Type Sans Regular" panose="00000500000000000000" pitchFamily="2" charset="-52"/>
              </a:rPr>
              <a:t>лист и календарь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184942-0CB7-4A84-824F-9E99445AD5B2}"/>
              </a:ext>
            </a:extLst>
          </p:cNvPr>
          <p:cNvSpPr txBox="1"/>
          <p:nvPr/>
        </p:nvSpPr>
        <p:spPr>
          <a:xfrm>
            <a:off x="602453" y="6994000"/>
            <a:ext cx="4468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Kyiv*Type Sans Regular" panose="00000500000000000000" pitchFamily="2" charset="-52"/>
              </a:rPr>
              <a:t>Полная адаптация под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Kyiv*Type Sans Regular" panose="00000500000000000000" pitchFamily="2" charset="-52"/>
              </a:rPr>
              <a:t>ВАС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C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1826074" y="5523948"/>
            <a:ext cx="12277373" cy="12608342"/>
          </a:xfrm>
          <a:custGeom>
            <a:avLst/>
            <a:gdLst/>
            <a:ahLst/>
            <a:cxnLst/>
            <a:rect l="l" t="t" r="r" b="b"/>
            <a:pathLst>
              <a:path w="12277373" h="12608342">
                <a:moveTo>
                  <a:pt x="0" y="0"/>
                </a:moveTo>
                <a:lnTo>
                  <a:pt x="12277373" y="0"/>
                </a:lnTo>
                <a:lnTo>
                  <a:pt x="12277373" y="12608342"/>
                </a:lnTo>
                <a:lnTo>
                  <a:pt x="0" y="126083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F2BEFA-BD86-4795-9B04-5832BC5498B2}"/>
              </a:ext>
            </a:extLst>
          </p:cNvPr>
          <p:cNvSpPr txBox="1"/>
          <p:nvPr/>
        </p:nvSpPr>
        <p:spPr>
          <a:xfrm>
            <a:off x="4114800" y="114300"/>
            <a:ext cx="1211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KyivType Titling Black3" panose="00000A00000000000000" pitchFamily="2" charset="-52"/>
              </a:rPr>
              <a:t>СТЕК И МЕТРИКИ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0494B2D-2CC5-4ED5-8142-EA9036C631AE}"/>
              </a:ext>
            </a:extLst>
          </p:cNvPr>
          <p:cNvSpPr/>
          <p:nvPr/>
        </p:nvSpPr>
        <p:spPr>
          <a:xfrm>
            <a:off x="609600" y="2019300"/>
            <a:ext cx="6248400" cy="35046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A61C3C7-C0A7-482B-AFFE-9E47D1F5AD3F}"/>
              </a:ext>
            </a:extLst>
          </p:cNvPr>
          <p:cNvCxnSpPr/>
          <p:nvPr/>
        </p:nvCxnSpPr>
        <p:spPr>
          <a:xfrm>
            <a:off x="914400" y="2476500"/>
            <a:ext cx="5486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CEA7A82-79FC-4078-83BB-5231E890F199}"/>
              </a:ext>
            </a:extLst>
          </p:cNvPr>
          <p:cNvSpPr txBox="1"/>
          <p:nvPr/>
        </p:nvSpPr>
        <p:spPr>
          <a:xfrm>
            <a:off x="914400" y="2028728"/>
            <a:ext cx="197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Backend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315BD0-00B3-480D-BA20-9B48168C959B}"/>
              </a:ext>
            </a:extLst>
          </p:cNvPr>
          <p:cNvSpPr txBox="1"/>
          <p:nvPr/>
        </p:nvSpPr>
        <p:spPr>
          <a:xfrm>
            <a:off x="838200" y="2781300"/>
            <a:ext cx="274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ФРЕЙМВОРК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БАЗА ДАННЫХ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1BB946-B94C-4891-A7C5-7905F1CB7727}"/>
              </a:ext>
            </a:extLst>
          </p:cNvPr>
          <p:cNvSpPr txBox="1"/>
          <p:nvPr/>
        </p:nvSpPr>
        <p:spPr>
          <a:xfrm>
            <a:off x="4267200" y="2781300"/>
            <a:ext cx="236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FastAPI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PostgreSQL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SQLAlchemy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FC5734B7-3168-4BFD-AAAA-C483536331AA}"/>
              </a:ext>
            </a:extLst>
          </p:cNvPr>
          <p:cNvSpPr/>
          <p:nvPr/>
        </p:nvSpPr>
        <p:spPr>
          <a:xfrm>
            <a:off x="7086600" y="2028728"/>
            <a:ext cx="6248400" cy="35046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070DC20-D71D-4794-A4EF-47C4CF635B31}"/>
              </a:ext>
            </a:extLst>
          </p:cNvPr>
          <p:cNvCxnSpPr/>
          <p:nvPr/>
        </p:nvCxnSpPr>
        <p:spPr>
          <a:xfrm>
            <a:off x="7391400" y="2485928"/>
            <a:ext cx="5486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1DC5ABB-5C8D-443F-B205-BDEF428A1A6F}"/>
              </a:ext>
            </a:extLst>
          </p:cNvPr>
          <p:cNvSpPr txBox="1"/>
          <p:nvPr/>
        </p:nvSpPr>
        <p:spPr>
          <a:xfrm>
            <a:off x="7391400" y="2038156"/>
            <a:ext cx="197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Frontend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E0F4A8-F6CA-4A60-B40B-2806930A3AA0}"/>
              </a:ext>
            </a:extLst>
          </p:cNvPr>
          <p:cNvSpPr txBox="1"/>
          <p:nvPr/>
        </p:nvSpPr>
        <p:spPr>
          <a:xfrm>
            <a:off x="7315200" y="2790728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Сборщик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F51297-E749-4DA9-B09F-0F9015DB2BDA}"/>
              </a:ext>
            </a:extLst>
          </p:cNvPr>
          <p:cNvSpPr txBox="1"/>
          <p:nvPr/>
        </p:nvSpPr>
        <p:spPr>
          <a:xfrm>
            <a:off x="9906000" y="2790728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React / TypeScript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Vite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97F8999-DD69-4967-A2BB-FDD5C7B690EE}"/>
              </a:ext>
            </a:extLst>
          </p:cNvPr>
          <p:cNvSpPr/>
          <p:nvPr/>
        </p:nvSpPr>
        <p:spPr>
          <a:xfrm>
            <a:off x="609600" y="6058176"/>
            <a:ext cx="6248400" cy="35046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A903C8C-E75E-458B-B62C-A970A0BADB88}"/>
              </a:ext>
            </a:extLst>
          </p:cNvPr>
          <p:cNvCxnSpPr/>
          <p:nvPr/>
        </p:nvCxnSpPr>
        <p:spPr>
          <a:xfrm>
            <a:off x="914400" y="6515376"/>
            <a:ext cx="5486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71AA51D-A9AD-4CE6-8412-BDC3B9E03BC0}"/>
              </a:ext>
            </a:extLst>
          </p:cNvPr>
          <p:cNvSpPr txBox="1"/>
          <p:nvPr/>
        </p:nvSpPr>
        <p:spPr>
          <a:xfrm>
            <a:off x="914400" y="6067604"/>
            <a:ext cx="1976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AI / ML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43161A-BC59-40B1-982B-F543F492D501}"/>
              </a:ext>
            </a:extLst>
          </p:cNvPr>
          <p:cNvSpPr txBox="1"/>
          <p:nvPr/>
        </p:nvSpPr>
        <p:spPr>
          <a:xfrm>
            <a:off x="838200" y="6820176"/>
            <a:ext cx="274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LLM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Алгоритм интервальных повторений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D2D80A-B594-4031-9AE6-82C0C821A77C}"/>
              </a:ext>
            </a:extLst>
          </p:cNvPr>
          <p:cNvSpPr txBox="1"/>
          <p:nvPr/>
        </p:nvSpPr>
        <p:spPr>
          <a:xfrm>
            <a:off x="3429000" y="6820176"/>
            <a:ext cx="32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в процессе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SM-2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A86E0BC4-D97F-4980-A8CC-9C1F2F9A1412}"/>
              </a:ext>
            </a:extLst>
          </p:cNvPr>
          <p:cNvSpPr/>
          <p:nvPr/>
        </p:nvSpPr>
        <p:spPr>
          <a:xfrm>
            <a:off x="8001000" y="6286500"/>
            <a:ext cx="51054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6679DC55-0AC4-4369-86BF-B96B5834FEED}"/>
              </a:ext>
            </a:extLst>
          </p:cNvPr>
          <p:cNvSpPr/>
          <p:nvPr/>
        </p:nvSpPr>
        <p:spPr>
          <a:xfrm>
            <a:off x="8001000" y="7649224"/>
            <a:ext cx="5105400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0BA83D-43A3-4760-AC94-B4EB56A34CC9}"/>
              </a:ext>
            </a:extLst>
          </p:cNvPr>
          <p:cNvSpPr txBox="1"/>
          <p:nvPr/>
        </p:nvSpPr>
        <p:spPr>
          <a:xfrm>
            <a:off x="9669967" y="6360072"/>
            <a:ext cx="147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Kyiv*Type Sans Regular" panose="00000500000000000000" pitchFamily="2" charset="-52"/>
              </a:rPr>
              <a:t>&lt; 3 </a:t>
            </a:r>
            <a:r>
              <a:rPr lang="ru-RU" sz="2800" dirty="0">
                <a:latin typeface="Kyiv*Type Sans Regular" panose="00000500000000000000" pitchFamily="2" charset="-52"/>
              </a:rPr>
              <a:t>сек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E1A1D7-214A-4F20-A92D-65A28AF1BCFB}"/>
              </a:ext>
            </a:extLst>
          </p:cNvPr>
          <p:cNvSpPr txBox="1"/>
          <p:nvPr/>
        </p:nvSpPr>
        <p:spPr>
          <a:xfrm>
            <a:off x="8915400" y="6794776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Kyiv*Type Sans Regular" panose="00000500000000000000" pitchFamily="2" charset="-52"/>
              </a:rPr>
              <a:t>время ответа ассистента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4B608D-A901-4249-B6BD-B83B72504A42}"/>
              </a:ext>
            </a:extLst>
          </p:cNvPr>
          <p:cNvSpPr txBox="1"/>
          <p:nvPr/>
        </p:nvSpPr>
        <p:spPr>
          <a:xfrm>
            <a:off x="9734961" y="7638902"/>
            <a:ext cx="147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Kyiv*Type Sans Regular" panose="00000500000000000000" pitchFamily="2" charset="-52"/>
              </a:rPr>
              <a:t>&gt; 92 %</a:t>
            </a:r>
            <a:endParaRPr lang="ru-RU" sz="2800" dirty="0">
              <a:latin typeface="Kyiv*Type Sans Regular" panose="00000500000000000000" pitchFamily="2" charset="-52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E9A7AE-23E8-42B6-9D85-253E316EC854}"/>
              </a:ext>
            </a:extLst>
          </p:cNvPr>
          <p:cNvSpPr txBox="1"/>
          <p:nvPr/>
        </p:nvSpPr>
        <p:spPr>
          <a:xfrm>
            <a:off x="8604997" y="8100944"/>
            <a:ext cx="389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Kyiv*Type Sans Regular" panose="00000500000000000000" pitchFamily="2" charset="-52"/>
              </a:rPr>
              <a:t>Точность генерации контента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046833" y="3"/>
            <a:ext cx="0" cy="10975491"/>
          </a:xfrm>
          <a:prstGeom prst="line">
            <a:avLst/>
          </a:prstGeom>
          <a:ln w="9525" cap="flat">
            <a:solidFill>
              <a:srgbClr val="1B1C2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13958785" y="210462"/>
            <a:ext cx="2080903" cy="208090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6C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053979" y="2777140"/>
            <a:ext cx="2080903" cy="208090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92BE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053979" y="5347089"/>
            <a:ext cx="2080903" cy="20809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7B6C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053979" y="7917038"/>
            <a:ext cx="2080903" cy="208090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92BE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 flipH="1">
            <a:off x="11828121" y="3"/>
            <a:ext cx="0" cy="11404631"/>
          </a:xfrm>
          <a:prstGeom prst="line">
            <a:avLst/>
          </a:prstGeom>
          <a:ln w="9525" cap="flat">
            <a:solidFill>
              <a:srgbClr val="1B1C2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-6459879" y="4057352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1607964" y="1106619"/>
            <a:ext cx="10025073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2375"/>
              </a:lnSpc>
              <a:spcBef>
                <a:spcPct val="0"/>
              </a:spcBef>
            </a:pPr>
            <a:r>
              <a:rPr lang="ru-RU" sz="12500" b="1" dirty="0">
                <a:solidFill>
                  <a:srgbClr val="1B1C20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Наш путь</a:t>
            </a:r>
            <a:endParaRPr lang="en-US" sz="12500" b="1" u="none" strike="noStrike" dirty="0">
              <a:solidFill>
                <a:srgbClr val="1B1C20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95727" y="7783036"/>
            <a:ext cx="3364925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ru-RU" sz="3200" b="1" u="none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Закрытое бета-тестирование</a:t>
            </a:r>
            <a:endParaRPr lang="en-US" sz="3200" b="1" u="none" dirty="0">
              <a:solidFill>
                <a:srgbClr val="29292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642591" y="8179075"/>
            <a:ext cx="3364925" cy="447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ru-RU" sz="2600" b="1" u="none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масштабирование</a:t>
            </a:r>
            <a:endParaRPr lang="en-US" sz="2600" b="1" u="none" dirty="0">
              <a:solidFill>
                <a:srgbClr val="29292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665111" y="4876830"/>
            <a:ext cx="3364925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ru-RU" sz="2800" b="1" u="none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Интеграция и мобильный запуск</a:t>
            </a:r>
            <a:endParaRPr lang="en-US" sz="2800" b="1" u="none" dirty="0">
              <a:solidFill>
                <a:srgbClr val="292929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715000" y="4644831"/>
            <a:ext cx="1190170" cy="1955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84"/>
              </a:lnSpc>
              <a:spcBef>
                <a:spcPct val="0"/>
              </a:spcBef>
            </a:pPr>
            <a:r>
              <a:rPr lang="en-US" sz="6486" b="1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26Q2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095727" y="5179188"/>
            <a:ext cx="3364925" cy="97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ru-RU" sz="2800" b="1" u="none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Исследование и </a:t>
            </a:r>
            <a:r>
              <a:rPr lang="en-US" sz="2800" b="1" u="none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MVP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081240" y="1008026"/>
            <a:ext cx="183599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9F3F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 Q2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15000" y="7602496"/>
            <a:ext cx="1190170" cy="1955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84"/>
              </a:lnSpc>
              <a:spcBef>
                <a:spcPct val="0"/>
              </a:spcBef>
            </a:pPr>
            <a:r>
              <a:rPr lang="en-US" sz="6486" b="1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26Q3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257337" y="4618426"/>
            <a:ext cx="1190170" cy="1955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84"/>
              </a:lnSpc>
              <a:spcBef>
                <a:spcPct val="0"/>
              </a:spcBef>
            </a:pPr>
            <a:r>
              <a:rPr lang="en-US" sz="6486" b="1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26Q3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172201" y="7576091"/>
            <a:ext cx="1275306" cy="1955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784"/>
              </a:lnSpc>
              <a:spcBef>
                <a:spcPct val="0"/>
              </a:spcBef>
            </a:pPr>
            <a:r>
              <a:rPr lang="en-US" sz="6486" b="1" dirty="0">
                <a:solidFill>
                  <a:srgbClr val="29292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26Q4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128837" y="3576339"/>
            <a:ext cx="183599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9F3F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 Q3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176434" y="6144653"/>
            <a:ext cx="183599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9F3F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 Q3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176434" y="8759200"/>
            <a:ext cx="183599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9F3F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26 Q4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75920" y="2971642"/>
            <a:ext cx="4921856" cy="492185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2979" tIns="42979" rIns="42979" bIns="42979" rtlCol="0" anchor="ctr"/>
            <a:lstStyle/>
            <a:p>
              <a:pPr algn="ctr">
                <a:lnSpc>
                  <a:spcPts val="225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37777" y="0"/>
            <a:ext cx="18325777" cy="2657317"/>
            <a:chOff x="0" y="0"/>
            <a:chExt cx="4826542" cy="6998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26542" cy="699870"/>
            </a:xfrm>
            <a:custGeom>
              <a:avLst/>
              <a:gdLst/>
              <a:ahLst/>
              <a:cxnLst/>
              <a:rect l="l" t="t" r="r" b="b"/>
              <a:pathLst>
                <a:path w="4826542" h="699870">
                  <a:moveTo>
                    <a:pt x="0" y="0"/>
                  </a:moveTo>
                  <a:lnTo>
                    <a:pt x="4826542" y="0"/>
                  </a:lnTo>
                  <a:lnTo>
                    <a:pt x="4826542" y="699870"/>
                  </a:lnTo>
                  <a:lnTo>
                    <a:pt x="0" y="699870"/>
                  </a:lnTo>
                  <a:close/>
                </a:path>
              </a:pathLst>
            </a:custGeom>
            <a:solidFill>
              <a:srgbClr val="A692BE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826542" cy="73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>
            <a:off x="0" y="2652555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6683072" y="2971642"/>
            <a:ext cx="4921856" cy="492185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2979" tIns="42979" rIns="42979" bIns="42979" rtlCol="0" anchor="ctr"/>
            <a:lstStyle/>
            <a:p>
              <a:pPr algn="ctr">
                <a:lnSpc>
                  <a:spcPts val="225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90224" y="2971642"/>
            <a:ext cx="4921856" cy="4921856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42979" tIns="42979" rIns="42979" bIns="42979" rtlCol="0" anchor="ctr"/>
            <a:lstStyle/>
            <a:p>
              <a:pPr algn="ctr">
                <a:lnSpc>
                  <a:spcPts val="225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37777" y="8174485"/>
            <a:ext cx="18325777" cy="2112515"/>
            <a:chOff x="0" y="0"/>
            <a:chExt cx="4826542" cy="55638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826542" cy="556382"/>
            </a:xfrm>
            <a:custGeom>
              <a:avLst/>
              <a:gdLst/>
              <a:ahLst/>
              <a:cxnLst/>
              <a:rect l="l" t="t" r="r" b="b"/>
              <a:pathLst>
                <a:path w="4826542" h="556382">
                  <a:moveTo>
                    <a:pt x="0" y="0"/>
                  </a:moveTo>
                  <a:lnTo>
                    <a:pt x="4826542" y="0"/>
                  </a:lnTo>
                  <a:lnTo>
                    <a:pt x="4826542" y="556382"/>
                  </a:lnTo>
                  <a:lnTo>
                    <a:pt x="0" y="556382"/>
                  </a:lnTo>
                  <a:close/>
                </a:path>
              </a:pathLst>
            </a:custGeom>
            <a:solidFill>
              <a:srgbClr val="1B1C2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4826542" cy="594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7427972" y="8484575"/>
            <a:ext cx="3558037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ru-RU" sz="3200" b="1" u="none" dirty="0">
                <a:solidFill>
                  <a:srgbClr val="F9F3F3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Даниил Долгов</a:t>
            </a:r>
            <a:endParaRPr lang="en-US" sz="3200" b="1" u="none" dirty="0">
              <a:solidFill>
                <a:srgbClr val="F9F3F3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472074" y="9230742"/>
            <a:ext cx="3306074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800" dirty="0">
                <a:solidFill>
                  <a:srgbClr val="F9F3F3"/>
                </a:solidFill>
                <a:latin typeface="Montserrat"/>
                <a:ea typeface="Montserrat"/>
                <a:cs typeface="Montserrat"/>
                <a:sym typeface="Montserrat"/>
              </a:rPr>
              <a:t>Backend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572134" y="8484575"/>
            <a:ext cx="3558036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ru-RU" sz="3200" b="1" u="none" dirty="0">
                <a:solidFill>
                  <a:srgbClr val="F9F3F3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Доронин Артём</a:t>
            </a:r>
            <a:endParaRPr lang="en-US" sz="3200" b="1" u="none" dirty="0">
              <a:solidFill>
                <a:srgbClr val="F9F3F3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114109" y="9158412"/>
            <a:ext cx="4474085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800" dirty="0">
                <a:solidFill>
                  <a:srgbClr val="F9F3F3"/>
                </a:solidFill>
                <a:latin typeface="Montserrat"/>
                <a:ea typeface="Montserrat"/>
                <a:cs typeface="Montserrat"/>
                <a:sym typeface="Montserrat"/>
              </a:rPr>
              <a:t>Team Lead / Frontend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283811" y="8484575"/>
            <a:ext cx="330607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ru-RU" sz="3200" b="1" dirty="0">
                <a:solidFill>
                  <a:srgbClr val="F9F3F3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Лунев Семён</a:t>
            </a:r>
            <a:endParaRPr lang="en-US" sz="3200" b="1" u="none" dirty="0">
              <a:solidFill>
                <a:srgbClr val="F9F3F3"/>
              </a:solidFill>
              <a:latin typeface="Montserrat Semi-Bold"/>
              <a:ea typeface="Montserrat Semi-Bold"/>
              <a:cs typeface="Montserrat Semi-Bold"/>
              <a:sym typeface="Montserrat Semi-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2510953" y="9158411"/>
            <a:ext cx="485179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ru-RU" sz="2800" dirty="0">
                <a:solidFill>
                  <a:srgbClr val="F9F3F3"/>
                </a:solidFill>
                <a:latin typeface="Montserrat"/>
                <a:ea typeface="Montserrat"/>
                <a:cs typeface="Montserrat"/>
                <a:sym typeface="Montserrat"/>
              </a:rPr>
              <a:t>Алгоритмы и </a:t>
            </a:r>
            <a:r>
              <a:rPr lang="ru-RU" sz="2800" dirty="0" err="1">
                <a:solidFill>
                  <a:srgbClr val="F9F3F3"/>
                </a:solidFill>
                <a:latin typeface="Montserrat"/>
                <a:ea typeface="Montserrat"/>
                <a:cs typeface="Montserrat"/>
                <a:sym typeface="Montserrat"/>
              </a:rPr>
              <a:t>аналтика</a:t>
            </a:r>
            <a:endParaRPr lang="ru-RU" sz="2800" dirty="0">
              <a:solidFill>
                <a:srgbClr val="F9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90224" y="523717"/>
            <a:ext cx="16507551" cy="1653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75"/>
              </a:lnSpc>
              <a:spcBef>
                <a:spcPct val="0"/>
              </a:spcBef>
            </a:pPr>
            <a:r>
              <a:rPr lang="ru-RU" sz="12500" b="1" dirty="0">
                <a:solidFill>
                  <a:srgbClr val="F9F3F3"/>
                </a:solidFill>
                <a:latin typeface="KyivType Titling Black3" panose="00000A00000000000000" pitchFamily="2" charset="-52"/>
                <a:ea typeface="Migra Ultra-Bold"/>
                <a:cs typeface="Migra Ultra-Bold"/>
                <a:sym typeface="Migra Ultra-Bold"/>
              </a:rPr>
              <a:t>КОМАНДА</a:t>
            </a:r>
            <a:endParaRPr lang="en-US" sz="12500" b="1" dirty="0">
              <a:solidFill>
                <a:srgbClr val="F9F3F3"/>
              </a:solidFill>
              <a:latin typeface="KyivType Titling Black3" panose="00000A00000000000000" pitchFamily="2" charset="-52"/>
              <a:ea typeface="Migra Ultra-Bold"/>
              <a:cs typeface="Migra Ultra-Bold"/>
              <a:sym typeface="Migra Ultra-Bold"/>
            </a:endParaRPr>
          </a:p>
        </p:txBody>
      </p:sp>
      <p:sp>
        <p:nvSpPr>
          <p:cNvPr id="31" name="AutoShape 31"/>
          <p:cNvSpPr/>
          <p:nvPr/>
        </p:nvSpPr>
        <p:spPr>
          <a:xfrm>
            <a:off x="-37777" y="8169723"/>
            <a:ext cx="1828800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269</Words>
  <Application>Microsoft Office PowerPoint</Application>
  <PresentationFormat>Произвольный</PresentationFormat>
  <Paragraphs>111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Migra Ultra-Bold</vt:lpstr>
      <vt:lpstr>YS Text</vt:lpstr>
      <vt:lpstr>Arial</vt:lpstr>
      <vt:lpstr>Montserrat Bold</vt:lpstr>
      <vt:lpstr>Montserrat Semi-Bold</vt:lpstr>
      <vt:lpstr>Kyiv*Type Sans Regular</vt:lpstr>
      <vt:lpstr>-apple-system</vt:lpstr>
      <vt:lpstr>Calibri</vt:lpstr>
      <vt:lpstr>Montserrat</vt:lpstr>
      <vt:lpstr>KyivType Titling Black3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Bold Modern Chrome Company Year in Review Marketing Presentation, копия</dc:title>
  <dc:creator>Артём Доронин</dc:creator>
  <cp:lastModifiedBy>Артём</cp:lastModifiedBy>
  <cp:revision>24</cp:revision>
  <dcterms:created xsi:type="dcterms:W3CDTF">2006-08-16T00:00:00Z</dcterms:created>
  <dcterms:modified xsi:type="dcterms:W3CDTF">2026-05-15T04:50:38Z</dcterms:modified>
  <dc:identifier>DAHJp8ShRuM</dc:identifier>
</cp:coreProperties>
</file>