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1075" r:id="rId2"/>
    <p:sldId id="1076" r:id="rId3"/>
    <p:sldId id="1104" r:id="rId4"/>
    <p:sldId id="1053" r:id="rId5"/>
    <p:sldId id="1077" r:id="rId6"/>
    <p:sldId id="1087" r:id="rId7"/>
    <p:sldId id="1089" r:id="rId8"/>
    <p:sldId id="1090" r:id="rId9"/>
    <p:sldId id="1091" r:id="rId10"/>
    <p:sldId id="1094" r:id="rId11"/>
    <p:sldId id="1095" r:id="rId12"/>
    <p:sldId id="1101" r:id="rId13"/>
    <p:sldId id="1098" r:id="rId14"/>
    <p:sldId id="1106" r:id="rId15"/>
    <p:sldId id="1100" r:id="rId16"/>
    <p:sldId id="1067" r:id="rId17"/>
    <p:sldId id="1010" r:id="rId18"/>
    <p:sldId id="1105" r:id="rId19"/>
    <p:sldId id="1108" r:id="rId20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Oswald" pitchFamily="2" charset="0"/>
      <p:regular r:id="rId27"/>
      <p:bold r:id="rId28"/>
    </p:embeddedFont>
    <p:embeddedFont>
      <p:font typeface="Oswald Light" panose="020F0302020204030204" pitchFamily="34" charset="0"/>
      <p:regular r:id="rId2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86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812" autoAdjust="0"/>
  </p:normalViewPr>
  <p:slideViewPr>
    <p:cSldViewPr snapToGrid="0">
      <p:cViewPr varScale="1">
        <p:scale>
          <a:sx n="109" d="100"/>
          <a:sy n="109" d="100"/>
        </p:scale>
        <p:origin x="720" y="184"/>
      </p:cViewPr>
      <p:guideLst>
        <p:guide pos="3840"/>
        <p:guide orient="horz" pos="2160"/>
        <p:guide pos="8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28637"/>
    </p:cViewPr>
  </p:sorterViewPr>
  <p:notesViewPr>
    <p:cSldViewPr snapToGrid="0">
      <p:cViewPr varScale="1">
        <p:scale>
          <a:sx n="59" d="100"/>
          <a:sy n="59" d="100"/>
        </p:scale>
        <p:origin x="216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884FD4-2731-43B1-B5F5-5A6FEADAD6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DA76E0F-6665-4EB9-8015-9D6D3142D4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20688-7344-4F47-AB68-1D7A3B4D7138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89EEECC-6EC5-4916-8FEA-8D2BEFBBE9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04AD1FE-98F3-4DC9-BC58-532D6E3AFB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9D0CC-DC0D-42D6-9260-7CC98666C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27678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A4FD9-D78B-4876-9972-93EA0CCC1D59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D108-47F5-4EC9-9B7D-E61A2219B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27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14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94">
            <a:extLst>
              <a:ext uri="{FF2B5EF4-FFF2-40B4-BE49-F238E27FC236}">
                <a16:creationId xmlns:a16="http://schemas.microsoft.com/office/drawing/2014/main" id="{DD50784A-8247-4CFA-B5AE-62C819356E14}"/>
              </a:ext>
            </a:extLst>
          </p:cNvPr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2" name="Полилиния 34">
            <a:extLst>
              <a:ext uri="{FF2B5EF4-FFF2-40B4-BE49-F238E27FC236}">
                <a16:creationId xmlns:a16="http://schemas.microsoft.com/office/drawing/2014/main" id="{E168CA1A-1B07-4388-8AF5-C69136B3CD21}"/>
              </a:ext>
            </a:extLst>
          </p:cNvPr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80D8C2-7AAF-4FA0-957A-2948D4330C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12" y="1103505"/>
            <a:ext cx="6771723" cy="718151"/>
          </a:xfrm>
          <a:prstGeom prst="rect">
            <a:avLst/>
          </a:prstGeom>
        </p:spPr>
      </p:pic>
      <p:sp>
        <p:nvSpPr>
          <p:cNvPr id="9" name="Рисунок 8">
            <a:extLst>
              <a:ext uri="{FF2B5EF4-FFF2-40B4-BE49-F238E27FC236}">
                <a16:creationId xmlns:a16="http://schemas.microsoft.com/office/drawing/2014/main" id="{AB06AE15-2EAA-4D77-AFC1-56323DCF10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8267" y="1800225"/>
            <a:ext cx="6731183" cy="3954271"/>
          </a:xfrm>
          <a:prstGeom prst="roundRect">
            <a:avLst>
              <a:gd name="adj" fmla="val 28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764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94">
            <a:extLst>
              <a:ext uri="{FF2B5EF4-FFF2-40B4-BE49-F238E27FC236}">
                <a16:creationId xmlns:a16="http://schemas.microsoft.com/office/drawing/2014/main" id="{DD50784A-8247-4CFA-B5AE-62C819356E14}"/>
              </a:ext>
            </a:extLst>
          </p:cNvPr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2" name="Полилиния 34">
            <a:extLst>
              <a:ext uri="{FF2B5EF4-FFF2-40B4-BE49-F238E27FC236}">
                <a16:creationId xmlns:a16="http://schemas.microsoft.com/office/drawing/2014/main" id="{E168CA1A-1B07-4388-8AF5-C69136B3CD21}"/>
              </a:ext>
            </a:extLst>
          </p:cNvPr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F36E499-E3F2-1B38-C3B5-5E3901F9109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368357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3604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4">
            <a:extLst>
              <a:ext uri="{FF2B5EF4-FFF2-40B4-BE49-F238E27FC236}">
                <a16:creationId xmlns:a16="http://schemas.microsoft.com/office/drawing/2014/main" id="{58A60FB7-5C04-64C3-CE5A-22E3CCDD544E}"/>
              </a:ext>
            </a:extLst>
          </p:cNvPr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3" name="Полилиния 34">
            <a:extLst>
              <a:ext uri="{FF2B5EF4-FFF2-40B4-BE49-F238E27FC236}">
                <a16:creationId xmlns:a16="http://schemas.microsoft.com/office/drawing/2014/main" id="{0CD00261-F199-D622-8EBA-8B280205C8F5}"/>
              </a:ext>
            </a:extLst>
          </p:cNvPr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32647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23" name="Рисунок 18">
            <a:extLst>
              <a:ext uri="{FF2B5EF4-FFF2-40B4-BE49-F238E27FC236}">
                <a16:creationId xmlns:a16="http://schemas.microsoft.com/office/drawing/2014/main" id="{0EE28773-79A8-4AB3-91D2-1F9A1FB5F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2911" y="2389238"/>
            <a:ext cx="1917975" cy="245394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4" name="Рисунок 18">
            <a:extLst>
              <a:ext uri="{FF2B5EF4-FFF2-40B4-BE49-F238E27FC236}">
                <a16:creationId xmlns:a16="http://schemas.microsoft.com/office/drawing/2014/main" id="{4C715CF0-7A52-4ABA-8699-CA2F04E82A1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24890" y="1187120"/>
            <a:ext cx="1836002" cy="15686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5" name="Рисунок 18">
            <a:extLst>
              <a:ext uri="{FF2B5EF4-FFF2-40B4-BE49-F238E27FC236}">
                <a16:creationId xmlns:a16="http://schemas.microsoft.com/office/drawing/2014/main" id="{94B18A68-98C1-4A6B-A32E-8FBD12F11E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24890" y="4154366"/>
            <a:ext cx="1836002" cy="167945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6" name="Рисунок 18">
            <a:extLst>
              <a:ext uri="{FF2B5EF4-FFF2-40B4-BE49-F238E27FC236}">
                <a16:creationId xmlns:a16="http://schemas.microsoft.com/office/drawing/2014/main" id="{122664B7-6C22-4693-A486-A386135C0A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92455" y="2505553"/>
            <a:ext cx="2250364" cy="184689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3624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13735" y="1952625"/>
            <a:ext cx="5858827" cy="367426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0715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3144" y="1666815"/>
            <a:ext cx="5867669" cy="367426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246A411-C217-426B-8DFC-6926599D0F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1455" y="1155244"/>
            <a:ext cx="3574720" cy="357472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>
            <a:lvl1pPr>
              <a:defRPr lang="ru-RU" dirty="0"/>
            </a:lvl1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5306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00797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6" name="Rectangle 193">
            <a:extLst>
              <a:ext uri="{FF2B5EF4-FFF2-40B4-BE49-F238E27FC236}">
                <a16:creationId xmlns:a16="http://schemas.microsoft.com/office/drawing/2014/main" id="{4A1744A1-E9BA-46DB-AE1E-F9901F701D85}"/>
              </a:ext>
            </a:extLst>
          </p:cNvPr>
          <p:cNvSpPr/>
          <p:nvPr userDrawn="1"/>
        </p:nvSpPr>
        <p:spPr>
          <a:xfrm>
            <a:off x="5969000" y="-50800"/>
            <a:ext cx="6299200" cy="6953034"/>
          </a:xfrm>
          <a:custGeom>
            <a:avLst/>
            <a:gdLst>
              <a:gd name="connsiteX0" fmla="*/ 719382 w 6616700"/>
              <a:gd name="connsiteY0" fmla="*/ 0 h 4316203"/>
              <a:gd name="connsiteX1" fmla="*/ 5897318 w 6616700"/>
              <a:gd name="connsiteY1" fmla="*/ 0 h 4316203"/>
              <a:gd name="connsiteX2" fmla="*/ 6616700 w 6616700"/>
              <a:gd name="connsiteY2" fmla="*/ 719382 h 4316203"/>
              <a:gd name="connsiteX3" fmla="*/ 6616700 w 6616700"/>
              <a:gd name="connsiteY3" fmla="*/ 4316203 h 4316203"/>
              <a:gd name="connsiteX4" fmla="*/ 6616700 w 6616700"/>
              <a:gd name="connsiteY4" fmla="*/ 4316203 h 4316203"/>
              <a:gd name="connsiteX5" fmla="*/ 0 w 6616700"/>
              <a:gd name="connsiteY5" fmla="*/ 4316203 h 4316203"/>
              <a:gd name="connsiteX6" fmla="*/ 0 w 6616700"/>
              <a:gd name="connsiteY6" fmla="*/ 4316203 h 4316203"/>
              <a:gd name="connsiteX7" fmla="*/ 0 w 6616700"/>
              <a:gd name="connsiteY7" fmla="*/ 719382 h 4316203"/>
              <a:gd name="connsiteX8" fmla="*/ 719382 w 6616700"/>
              <a:gd name="connsiteY8" fmla="*/ 0 h 4316203"/>
              <a:gd name="connsiteX0" fmla="*/ 6688382 w 6688382"/>
              <a:gd name="connsiteY0" fmla="*/ 0 h 7897603"/>
              <a:gd name="connsiteX1" fmla="*/ 5897318 w 6688382"/>
              <a:gd name="connsiteY1" fmla="*/ 3581400 h 7897603"/>
              <a:gd name="connsiteX2" fmla="*/ 6616700 w 6688382"/>
              <a:gd name="connsiteY2" fmla="*/ 4300782 h 7897603"/>
              <a:gd name="connsiteX3" fmla="*/ 6616700 w 6688382"/>
              <a:gd name="connsiteY3" fmla="*/ 7897603 h 7897603"/>
              <a:gd name="connsiteX4" fmla="*/ 6616700 w 6688382"/>
              <a:gd name="connsiteY4" fmla="*/ 7897603 h 7897603"/>
              <a:gd name="connsiteX5" fmla="*/ 0 w 6688382"/>
              <a:gd name="connsiteY5" fmla="*/ 7897603 h 7897603"/>
              <a:gd name="connsiteX6" fmla="*/ 0 w 6688382"/>
              <a:gd name="connsiteY6" fmla="*/ 7897603 h 7897603"/>
              <a:gd name="connsiteX7" fmla="*/ 0 w 6688382"/>
              <a:gd name="connsiteY7" fmla="*/ 4300782 h 7897603"/>
              <a:gd name="connsiteX8" fmla="*/ 6688382 w 6688382"/>
              <a:gd name="connsiteY8" fmla="*/ 0 h 7897603"/>
              <a:gd name="connsiteX0" fmla="*/ 6688382 w 6688382"/>
              <a:gd name="connsiteY0" fmla="*/ 0 h 7897603"/>
              <a:gd name="connsiteX1" fmla="*/ 5897318 w 6688382"/>
              <a:gd name="connsiteY1" fmla="*/ 3581400 h 7897603"/>
              <a:gd name="connsiteX2" fmla="*/ 6616700 w 6688382"/>
              <a:gd name="connsiteY2" fmla="*/ 4300782 h 7897603"/>
              <a:gd name="connsiteX3" fmla="*/ 6616700 w 6688382"/>
              <a:gd name="connsiteY3" fmla="*/ 7897603 h 7897603"/>
              <a:gd name="connsiteX4" fmla="*/ 6616700 w 6688382"/>
              <a:gd name="connsiteY4" fmla="*/ 7897603 h 7897603"/>
              <a:gd name="connsiteX5" fmla="*/ 0 w 6688382"/>
              <a:gd name="connsiteY5" fmla="*/ 7897603 h 7897603"/>
              <a:gd name="connsiteX6" fmla="*/ 0 w 6688382"/>
              <a:gd name="connsiteY6" fmla="*/ 7897603 h 7897603"/>
              <a:gd name="connsiteX7" fmla="*/ 4940300 w 6688382"/>
              <a:gd name="connsiteY7" fmla="*/ 3564182 h 7897603"/>
              <a:gd name="connsiteX8" fmla="*/ 6688382 w 6688382"/>
              <a:gd name="connsiteY8" fmla="*/ 0 h 7897603"/>
              <a:gd name="connsiteX0" fmla="*/ 6688382 w 6688382"/>
              <a:gd name="connsiteY0" fmla="*/ 0 h 7897603"/>
              <a:gd name="connsiteX1" fmla="*/ 5897318 w 6688382"/>
              <a:gd name="connsiteY1" fmla="*/ 3581400 h 7897603"/>
              <a:gd name="connsiteX2" fmla="*/ 6616700 w 6688382"/>
              <a:gd name="connsiteY2" fmla="*/ 4300782 h 7897603"/>
              <a:gd name="connsiteX3" fmla="*/ 6616700 w 6688382"/>
              <a:gd name="connsiteY3" fmla="*/ 7897603 h 7897603"/>
              <a:gd name="connsiteX4" fmla="*/ 6616700 w 6688382"/>
              <a:gd name="connsiteY4" fmla="*/ 7897603 h 7897603"/>
              <a:gd name="connsiteX5" fmla="*/ 0 w 6688382"/>
              <a:gd name="connsiteY5" fmla="*/ 7897603 h 7897603"/>
              <a:gd name="connsiteX6" fmla="*/ 0 w 6688382"/>
              <a:gd name="connsiteY6" fmla="*/ 7897603 h 7897603"/>
              <a:gd name="connsiteX7" fmla="*/ 4102100 w 6688382"/>
              <a:gd name="connsiteY7" fmla="*/ 3805482 h 7897603"/>
              <a:gd name="connsiteX8" fmla="*/ 6688382 w 6688382"/>
              <a:gd name="connsiteY8" fmla="*/ 0 h 7897603"/>
              <a:gd name="connsiteX0" fmla="*/ 5964482 w 6616700"/>
              <a:gd name="connsiteY0" fmla="*/ 0 h 7923003"/>
              <a:gd name="connsiteX1" fmla="*/ 5897318 w 6616700"/>
              <a:gd name="connsiteY1" fmla="*/ 3606800 h 7923003"/>
              <a:gd name="connsiteX2" fmla="*/ 6616700 w 6616700"/>
              <a:gd name="connsiteY2" fmla="*/ 4326182 h 7923003"/>
              <a:gd name="connsiteX3" fmla="*/ 6616700 w 6616700"/>
              <a:gd name="connsiteY3" fmla="*/ 7923003 h 7923003"/>
              <a:gd name="connsiteX4" fmla="*/ 6616700 w 6616700"/>
              <a:gd name="connsiteY4" fmla="*/ 7923003 h 7923003"/>
              <a:gd name="connsiteX5" fmla="*/ 0 w 6616700"/>
              <a:gd name="connsiteY5" fmla="*/ 7923003 h 7923003"/>
              <a:gd name="connsiteX6" fmla="*/ 0 w 6616700"/>
              <a:gd name="connsiteY6" fmla="*/ 7923003 h 7923003"/>
              <a:gd name="connsiteX7" fmla="*/ 4102100 w 6616700"/>
              <a:gd name="connsiteY7" fmla="*/ 3830882 h 7923003"/>
              <a:gd name="connsiteX8" fmla="*/ 5964482 w 6616700"/>
              <a:gd name="connsiteY8" fmla="*/ 0 h 7923003"/>
              <a:gd name="connsiteX0" fmla="*/ 5964482 w 6621218"/>
              <a:gd name="connsiteY0" fmla="*/ 0 h 7923003"/>
              <a:gd name="connsiteX1" fmla="*/ 6621218 w 6621218"/>
              <a:gd name="connsiteY1" fmla="*/ 0 h 7923003"/>
              <a:gd name="connsiteX2" fmla="*/ 6616700 w 6621218"/>
              <a:gd name="connsiteY2" fmla="*/ 4326182 h 7923003"/>
              <a:gd name="connsiteX3" fmla="*/ 6616700 w 6621218"/>
              <a:gd name="connsiteY3" fmla="*/ 7923003 h 7923003"/>
              <a:gd name="connsiteX4" fmla="*/ 6616700 w 6621218"/>
              <a:gd name="connsiteY4" fmla="*/ 7923003 h 7923003"/>
              <a:gd name="connsiteX5" fmla="*/ 0 w 6621218"/>
              <a:gd name="connsiteY5" fmla="*/ 7923003 h 7923003"/>
              <a:gd name="connsiteX6" fmla="*/ 0 w 6621218"/>
              <a:gd name="connsiteY6" fmla="*/ 7923003 h 7923003"/>
              <a:gd name="connsiteX7" fmla="*/ 4102100 w 6621218"/>
              <a:gd name="connsiteY7" fmla="*/ 3830882 h 7923003"/>
              <a:gd name="connsiteX8" fmla="*/ 5964482 w 6621218"/>
              <a:gd name="connsiteY8" fmla="*/ 0 h 7923003"/>
              <a:gd name="connsiteX0" fmla="*/ 6046594 w 6621218"/>
              <a:gd name="connsiteY0" fmla="*/ 0 h 8070634"/>
              <a:gd name="connsiteX1" fmla="*/ 6621218 w 6621218"/>
              <a:gd name="connsiteY1" fmla="*/ 147631 h 8070634"/>
              <a:gd name="connsiteX2" fmla="*/ 6616700 w 6621218"/>
              <a:gd name="connsiteY2" fmla="*/ 4473813 h 8070634"/>
              <a:gd name="connsiteX3" fmla="*/ 6616700 w 6621218"/>
              <a:gd name="connsiteY3" fmla="*/ 8070634 h 8070634"/>
              <a:gd name="connsiteX4" fmla="*/ 6616700 w 6621218"/>
              <a:gd name="connsiteY4" fmla="*/ 8070634 h 8070634"/>
              <a:gd name="connsiteX5" fmla="*/ 0 w 6621218"/>
              <a:gd name="connsiteY5" fmla="*/ 8070634 h 8070634"/>
              <a:gd name="connsiteX6" fmla="*/ 0 w 6621218"/>
              <a:gd name="connsiteY6" fmla="*/ 8070634 h 8070634"/>
              <a:gd name="connsiteX7" fmla="*/ 4102100 w 6621218"/>
              <a:gd name="connsiteY7" fmla="*/ 3978513 h 8070634"/>
              <a:gd name="connsiteX8" fmla="*/ 6046594 w 6621218"/>
              <a:gd name="connsiteY8" fmla="*/ 0 h 8070634"/>
              <a:gd name="connsiteX0" fmla="*/ 6046594 w 6668894"/>
              <a:gd name="connsiteY0" fmla="*/ 0 h 8070634"/>
              <a:gd name="connsiteX1" fmla="*/ 6668894 w 6668894"/>
              <a:gd name="connsiteY1" fmla="*/ 76200 h 8070634"/>
              <a:gd name="connsiteX2" fmla="*/ 6616700 w 6668894"/>
              <a:gd name="connsiteY2" fmla="*/ 4473813 h 8070634"/>
              <a:gd name="connsiteX3" fmla="*/ 6616700 w 6668894"/>
              <a:gd name="connsiteY3" fmla="*/ 8070634 h 8070634"/>
              <a:gd name="connsiteX4" fmla="*/ 6616700 w 6668894"/>
              <a:gd name="connsiteY4" fmla="*/ 8070634 h 8070634"/>
              <a:gd name="connsiteX5" fmla="*/ 0 w 6668894"/>
              <a:gd name="connsiteY5" fmla="*/ 8070634 h 8070634"/>
              <a:gd name="connsiteX6" fmla="*/ 0 w 6668894"/>
              <a:gd name="connsiteY6" fmla="*/ 8070634 h 8070634"/>
              <a:gd name="connsiteX7" fmla="*/ 4102100 w 6668894"/>
              <a:gd name="connsiteY7" fmla="*/ 3978513 h 8070634"/>
              <a:gd name="connsiteX8" fmla="*/ 6046594 w 6668894"/>
              <a:gd name="connsiteY8" fmla="*/ 0 h 8070634"/>
              <a:gd name="connsiteX0" fmla="*/ 6287894 w 6910194"/>
              <a:gd name="connsiteY0" fmla="*/ 0 h 8070634"/>
              <a:gd name="connsiteX1" fmla="*/ 6910194 w 6910194"/>
              <a:gd name="connsiteY1" fmla="*/ 76200 h 8070634"/>
              <a:gd name="connsiteX2" fmla="*/ 6858000 w 6910194"/>
              <a:gd name="connsiteY2" fmla="*/ 4473813 h 8070634"/>
              <a:gd name="connsiteX3" fmla="*/ 6858000 w 6910194"/>
              <a:gd name="connsiteY3" fmla="*/ 8070634 h 8070634"/>
              <a:gd name="connsiteX4" fmla="*/ 6858000 w 6910194"/>
              <a:gd name="connsiteY4" fmla="*/ 8070634 h 8070634"/>
              <a:gd name="connsiteX5" fmla="*/ 241300 w 6910194"/>
              <a:gd name="connsiteY5" fmla="*/ 8070634 h 8070634"/>
              <a:gd name="connsiteX6" fmla="*/ 0 w 6910194"/>
              <a:gd name="connsiteY6" fmla="*/ 8007134 h 8070634"/>
              <a:gd name="connsiteX7" fmla="*/ 4343400 w 6910194"/>
              <a:gd name="connsiteY7" fmla="*/ 3978513 h 8070634"/>
              <a:gd name="connsiteX8" fmla="*/ 6287894 w 6910194"/>
              <a:gd name="connsiteY8" fmla="*/ 0 h 8070634"/>
              <a:gd name="connsiteX0" fmla="*/ 6287894 w 6910194"/>
              <a:gd name="connsiteY0" fmla="*/ 0 h 8070634"/>
              <a:gd name="connsiteX1" fmla="*/ 6910194 w 6910194"/>
              <a:gd name="connsiteY1" fmla="*/ 76200 h 8070634"/>
              <a:gd name="connsiteX2" fmla="*/ 6858000 w 6910194"/>
              <a:gd name="connsiteY2" fmla="*/ 4473813 h 8070634"/>
              <a:gd name="connsiteX3" fmla="*/ 6858000 w 6910194"/>
              <a:gd name="connsiteY3" fmla="*/ 8070634 h 8070634"/>
              <a:gd name="connsiteX4" fmla="*/ 6858000 w 6910194"/>
              <a:gd name="connsiteY4" fmla="*/ 8070634 h 8070634"/>
              <a:gd name="connsiteX5" fmla="*/ 1714500 w 6910194"/>
              <a:gd name="connsiteY5" fmla="*/ 6953034 h 8070634"/>
              <a:gd name="connsiteX6" fmla="*/ 0 w 6910194"/>
              <a:gd name="connsiteY6" fmla="*/ 8007134 h 8070634"/>
              <a:gd name="connsiteX7" fmla="*/ 4343400 w 6910194"/>
              <a:gd name="connsiteY7" fmla="*/ 3978513 h 8070634"/>
              <a:gd name="connsiteX8" fmla="*/ 6287894 w 6910194"/>
              <a:gd name="connsiteY8" fmla="*/ 0 h 8070634"/>
              <a:gd name="connsiteX0" fmla="*/ 6287894 w 6910194"/>
              <a:gd name="connsiteY0" fmla="*/ 0 h 8070634"/>
              <a:gd name="connsiteX1" fmla="*/ 6910194 w 6910194"/>
              <a:gd name="connsiteY1" fmla="*/ 76200 h 8070634"/>
              <a:gd name="connsiteX2" fmla="*/ 6858000 w 6910194"/>
              <a:gd name="connsiteY2" fmla="*/ 4473813 h 8070634"/>
              <a:gd name="connsiteX3" fmla="*/ 6858000 w 6910194"/>
              <a:gd name="connsiteY3" fmla="*/ 8070634 h 8070634"/>
              <a:gd name="connsiteX4" fmla="*/ 6375400 w 6910194"/>
              <a:gd name="connsiteY4" fmla="*/ 5365534 h 8070634"/>
              <a:gd name="connsiteX5" fmla="*/ 1714500 w 6910194"/>
              <a:gd name="connsiteY5" fmla="*/ 6953034 h 8070634"/>
              <a:gd name="connsiteX6" fmla="*/ 0 w 6910194"/>
              <a:gd name="connsiteY6" fmla="*/ 8007134 h 8070634"/>
              <a:gd name="connsiteX7" fmla="*/ 4343400 w 6910194"/>
              <a:gd name="connsiteY7" fmla="*/ 3978513 h 8070634"/>
              <a:gd name="connsiteX8" fmla="*/ 6287894 w 6910194"/>
              <a:gd name="connsiteY8" fmla="*/ 0 h 80706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83400 w 6910194"/>
              <a:gd name="connsiteY3" fmla="*/ 6343434 h 8007134"/>
              <a:gd name="connsiteX4" fmla="*/ 6375400 w 6910194"/>
              <a:gd name="connsiteY4" fmla="*/ 5365534 h 8007134"/>
              <a:gd name="connsiteX5" fmla="*/ 1714500 w 6910194"/>
              <a:gd name="connsiteY5" fmla="*/ 6953034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19900 w 6910194"/>
              <a:gd name="connsiteY3" fmla="*/ 6991134 h 8007134"/>
              <a:gd name="connsiteX4" fmla="*/ 6375400 w 6910194"/>
              <a:gd name="connsiteY4" fmla="*/ 5365534 h 8007134"/>
              <a:gd name="connsiteX5" fmla="*/ 1714500 w 6910194"/>
              <a:gd name="connsiteY5" fmla="*/ 6953034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19900 w 6910194"/>
              <a:gd name="connsiteY3" fmla="*/ 6991134 h 8007134"/>
              <a:gd name="connsiteX4" fmla="*/ 5563994 w 6910194"/>
              <a:gd name="connsiteY4" fmla="*/ 6985000 h 8007134"/>
              <a:gd name="connsiteX5" fmla="*/ 1714500 w 6910194"/>
              <a:gd name="connsiteY5" fmla="*/ 6953034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19900 w 6910194"/>
              <a:gd name="connsiteY3" fmla="*/ 6991134 h 8007134"/>
              <a:gd name="connsiteX4" fmla="*/ 5563994 w 6910194"/>
              <a:gd name="connsiteY4" fmla="*/ 6985000 h 8007134"/>
              <a:gd name="connsiteX5" fmla="*/ 1626994 w 6910194"/>
              <a:gd name="connsiteY5" fmla="*/ 6997700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148194 w 6910194"/>
              <a:gd name="connsiteY0" fmla="*/ 50800 h 7930934"/>
              <a:gd name="connsiteX1" fmla="*/ 6910194 w 6910194"/>
              <a:gd name="connsiteY1" fmla="*/ 0 h 7930934"/>
              <a:gd name="connsiteX2" fmla="*/ 6858000 w 6910194"/>
              <a:gd name="connsiteY2" fmla="*/ 4397613 h 7930934"/>
              <a:gd name="connsiteX3" fmla="*/ 6819900 w 6910194"/>
              <a:gd name="connsiteY3" fmla="*/ 6914934 h 7930934"/>
              <a:gd name="connsiteX4" fmla="*/ 5563994 w 6910194"/>
              <a:gd name="connsiteY4" fmla="*/ 6908800 h 7930934"/>
              <a:gd name="connsiteX5" fmla="*/ 1626994 w 6910194"/>
              <a:gd name="connsiteY5" fmla="*/ 6921500 h 7930934"/>
              <a:gd name="connsiteX6" fmla="*/ 0 w 6910194"/>
              <a:gd name="connsiteY6" fmla="*/ 7930934 h 7930934"/>
              <a:gd name="connsiteX7" fmla="*/ 4343400 w 6910194"/>
              <a:gd name="connsiteY7" fmla="*/ 3902313 h 7930934"/>
              <a:gd name="connsiteX8" fmla="*/ 6148194 w 6910194"/>
              <a:gd name="connsiteY8" fmla="*/ 50800 h 7930934"/>
              <a:gd name="connsiteX0" fmla="*/ 6173594 w 6910194"/>
              <a:gd name="connsiteY0" fmla="*/ 76200 h 7930934"/>
              <a:gd name="connsiteX1" fmla="*/ 6910194 w 6910194"/>
              <a:gd name="connsiteY1" fmla="*/ 0 h 7930934"/>
              <a:gd name="connsiteX2" fmla="*/ 6858000 w 6910194"/>
              <a:gd name="connsiteY2" fmla="*/ 4397613 h 7930934"/>
              <a:gd name="connsiteX3" fmla="*/ 6819900 w 6910194"/>
              <a:gd name="connsiteY3" fmla="*/ 6914934 h 7930934"/>
              <a:gd name="connsiteX4" fmla="*/ 5563994 w 6910194"/>
              <a:gd name="connsiteY4" fmla="*/ 6908800 h 7930934"/>
              <a:gd name="connsiteX5" fmla="*/ 1626994 w 6910194"/>
              <a:gd name="connsiteY5" fmla="*/ 6921500 h 7930934"/>
              <a:gd name="connsiteX6" fmla="*/ 0 w 6910194"/>
              <a:gd name="connsiteY6" fmla="*/ 7930934 h 7930934"/>
              <a:gd name="connsiteX7" fmla="*/ 4343400 w 6910194"/>
              <a:gd name="connsiteY7" fmla="*/ 3902313 h 7930934"/>
              <a:gd name="connsiteX8" fmla="*/ 6173594 w 6910194"/>
              <a:gd name="connsiteY8" fmla="*/ 76200 h 7930934"/>
              <a:gd name="connsiteX0" fmla="*/ 6019800 w 6756400"/>
              <a:gd name="connsiteY0" fmla="*/ 76200 h 6985000"/>
              <a:gd name="connsiteX1" fmla="*/ 6756400 w 6756400"/>
              <a:gd name="connsiteY1" fmla="*/ 0 h 6985000"/>
              <a:gd name="connsiteX2" fmla="*/ 6704206 w 6756400"/>
              <a:gd name="connsiteY2" fmla="*/ 4397613 h 6985000"/>
              <a:gd name="connsiteX3" fmla="*/ 6666106 w 6756400"/>
              <a:gd name="connsiteY3" fmla="*/ 6914934 h 6985000"/>
              <a:gd name="connsiteX4" fmla="*/ 5410200 w 6756400"/>
              <a:gd name="connsiteY4" fmla="*/ 6908800 h 6985000"/>
              <a:gd name="connsiteX5" fmla="*/ 1473200 w 6756400"/>
              <a:gd name="connsiteY5" fmla="*/ 6921500 h 6985000"/>
              <a:gd name="connsiteX6" fmla="*/ 0 w 6756400"/>
              <a:gd name="connsiteY6" fmla="*/ 6985000 h 6985000"/>
              <a:gd name="connsiteX7" fmla="*/ 4189606 w 6756400"/>
              <a:gd name="connsiteY7" fmla="*/ 3902313 h 6985000"/>
              <a:gd name="connsiteX8" fmla="*/ 6019800 w 6756400"/>
              <a:gd name="connsiteY8" fmla="*/ 76200 h 6985000"/>
              <a:gd name="connsiteX0" fmla="*/ 5562600 w 6299200"/>
              <a:gd name="connsiteY0" fmla="*/ 76200 h 6946900"/>
              <a:gd name="connsiteX1" fmla="*/ 6299200 w 6299200"/>
              <a:gd name="connsiteY1" fmla="*/ 0 h 6946900"/>
              <a:gd name="connsiteX2" fmla="*/ 6247006 w 6299200"/>
              <a:gd name="connsiteY2" fmla="*/ 4397613 h 6946900"/>
              <a:gd name="connsiteX3" fmla="*/ 6208906 w 6299200"/>
              <a:gd name="connsiteY3" fmla="*/ 6914934 h 6946900"/>
              <a:gd name="connsiteX4" fmla="*/ 4953000 w 6299200"/>
              <a:gd name="connsiteY4" fmla="*/ 6908800 h 6946900"/>
              <a:gd name="connsiteX5" fmla="*/ 1016000 w 6299200"/>
              <a:gd name="connsiteY5" fmla="*/ 6921500 h 6946900"/>
              <a:gd name="connsiteX6" fmla="*/ 0 w 6299200"/>
              <a:gd name="connsiteY6" fmla="*/ 6946900 h 6946900"/>
              <a:gd name="connsiteX7" fmla="*/ 3732406 w 6299200"/>
              <a:gd name="connsiteY7" fmla="*/ 3902313 h 6946900"/>
              <a:gd name="connsiteX8" fmla="*/ 5562600 w 6299200"/>
              <a:gd name="connsiteY8" fmla="*/ 76200 h 6946900"/>
              <a:gd name="connsiteX0" fmla="*/ 5562600 w 6299200"/>
              <a:gd name="connsiteY0" fmla="*/ 76200 h 6946900"/>
              <a:gd name="connsiteX1" fmla="*/ 6299200 w 6299200"/>
              <a:gd name="connsiteY1" fmla="*/ 0 h 6946900"/>
              <a:gd name="connsiteX2" fmla="*/ 6247006 w 6299200"/>
              <a:gd name="connsiteY2" fmla="*/ 4397613 h 6946900"/>
              <a:gd name="connsiteX3" fmla="*/ 6208906 w 6299200"/>
              <a:gd name="connsiteY3" fmla="*/ 6914934 h 6946900"/>
              <a:gd name="connsiteX4" fmla="*/ 5054600 w 6299200"/>
              <a:gd name="connsiteY4" fmla="*/ 6908800 h 6946900"/>
              <a:gd name="connsiteX5" fmla="*/ 1016000 w 6299200"/>
              <a:gd name="connsiteY5" fmla="*/ 6921500 h 6946900"/>
              <a:gd name="connsiteX6" fmla="*/ 0 w 6299200"/>
              <a:gd name="connsiteY6" fmla="*/ 6946900 h 6946900"/>
              <a:gd name="connsiteX7" fmla="*/ 3732406 w 6299200"/>
              <a:gd name="connsiteY7" fmla="*/ 3902313 h 6946900"/>
              <a:gd name="connsiteX8" fmla="*/ 5562600 w 6299200"/>
              <a:gd name="connsiteY8" fmla="*/ 76200 h 6946900"/>
              <a:gd name="connsiteX0" fmla="*/ 5562600 w 6299200"/>
              <a:gd name="connsiteY0" fmla="*/ 76200 h 6946900"/>
              <a:gd name="connsiteX1" fmla="*/ 6299200 w 6299200"/>
              <a:gd name="connsiteY1" fmla="*/ 0 h 6946900"/>
              <a:gd name="connsiteX2" fmla="*/ 6247006 w 6299200"/>
              <a:gd name="connsiteY2" fmla="*/ 4397613 h 6946900"/>
              <a:gd name="connsiteX3" fmla="*/ 6208906 w 6299200"/>
              <a:gd name="connsiteY3" fmla="*/ 6914934 h 6946900"/>
              <a:gd name="connsiteX4" fmla="*/ 5245100 w 6299200"/>
              <a:gd name="connsiteY4" fmla="*/ 6934200 h 6946900"/>
              <a:gd name="connsiteX5" fmla="*/ 1016000 w 6299200"/>
              <a:gd name="connsiteY5" fmla="*/ 6921500 h 6946900"/>
              <a:gd name="connsiteX6" fmla="*/ 0 w 6299200"/>
              <a:gd name="connsiteY6" fmla="*/ 6946900 h 6946900"/>
              <a:gd name="connsiteX7" fmla="*/ 3732406 w 6299200"/>
              <a:gd name="connsiteY7" fmla="*/ 3902313 h 6946900"/>
              <a:gd name="connsiteX8" fmla="*/ 5562600 w 6299200"/>
              <a:gd name="connsiteY8" fmla="*/ 76200 h 6946900"/>
              <a:gd name="connsiteX0" fmla="*/ 5562600 w 6299200"/>
              <a:gd name="connsiteY0" fmla="*/ 76200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1016000 w 6299200"/>
              <a:gd name="connsiteY5" fmla="*/ 69215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562600 w 6299200"/>
              <a:gd name="connsiteY8" fmla="*/ 76200 h 6953034"/>
              <a:gd name="connsiteX0" fmla="*/ 5562600 w 6299200"/>
              <a:gd name="connsiteY0" fmla="*/ 76200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825500 w 6299200"/>
              <a:gd name="connsiteY5" fmla="*/ 69469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562600 w 6299200"/>
              <a:gd name="connsiteY8" fmla="*/ 76200 h 6953034"/>
              <a:gd name="connsiteX0" fmla="*/ 5613400 w 6299200"/>
              <a:gd name="connsiteY0" fmla="*/ 12700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825500 w 6299200"/>
              <a:gd name="connsiteY5" fmla="*/ 69469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613400 w 6299200"/>
              <a:gd name="connsiteY8" fmla="*/ 12700 h 6953034"/>
              <a:gd name="connsiteX0" fmla="*/ 5562600 w 6299200"/>
              <a:gd name="connsiteY0" fmla="*/ 45719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825500 w 6299200"/>
              <a:gd name="connsiteY5" fmla="*/ 69469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562600 w 6299200"/>
              <a:gd name="connsiteY8" fmla="*/ 45719 h 6953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99200" h="6953034">
                <a:moveTo>
                  <a:pt x="5562600" y="45719"/>
                </a:moveTo>
                <a:lnTo>
                  <a:pt x="6299200" y="0"/>
                </a:lnTo>
                <a:lnTo>
                  <a:pt x="6247006" y="4397613"/>
                </a:lnTo>
                <a:lnTo>
                  <a:pt x="6247006" y="6953034"/>
                </a:lnTo>
                <a:lnTo>
                  <a:pt x="5245100" y="6934200"/>
                </a:lnTo>
                <a:lnTo>
                  <a:pt x="825500" y="6946900"/>
                </a:lnTo>
                <a:lnTo>
                  <a:pt x="0" y="6946900"/>
                </a:lnTo>
                <a:lnTo>
                  <a:pt x="3732406" y="3902313"/>
                </a:lnTo>
                <a:lnTo>
                  <a:pt x="5562600" y="45719"/>
                </a:lnTo>
                <a:close/>
              </a:path>
            </a:pathLst>
          </a:custGeom>
          <a:gradFill flip="none" rotWithShape="1">
            <a:gsLst>
              <a:gs pos="5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2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AC4948-A7ED-43AE-9AE1-1034D401D0F5}"/>
              </a:ext>
            </a:extLst>
          </p:cNvPr>
          <p:cNvSpPr/>
          <p:nvPr userDrawn="1"/>
        </p:nvSpPr>
        <p:spPr>
          <a:xfrm>
            <a:off x="8433880" y="2996120"/>
            <a:ext cx="758757" cy="564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Freeform 131">
            <a:extLst>
              <a:ext uri="{FF2B5EF4-FFF2-40B4-BE49-F238E27FC236}">
                <a16:creationId xmlns:a16="http://schemas.microsoft.com/office/drawing/2014/main" id="{E271C5CC-6FD4-43ED-B7ED-2988CB8AA1B6}"/>
              </a:ext>
            </a:extLst>
          </p:cNvPr>
          <p:cNvSpPr>
            <a:spLocks/>
          </p:cNvSpPr>
          <p:nvPr userDrawn="1"/>
        </p:nvSpPr>
        <p:spPr bwMode="auto">
          <a:xfrm>
            <a:off x="1534321" y="1250043"/>
            <a:ext cx="9618660" cy="6113975"/>
          </a:xfrm>
          <a:custGeom>
            <a:avLst/>
            <a:gdLst>
              <a:gd name="connsiteX0" fmla="*/ 9162777 w 9367131"/>
              <a:gd name="connsiteY0" fmla="*/ 0 h 5954094"/>
              <a:gd name="connsiteX1" fmla="*/ 9367131 w 9367131"/>
              <a:gd name="connsiteY1" fmla="*/ 482672 h 5954094"/>
              <a:gd name="connsiteX2" fmla="*/ 9171075 w 9367131"/>
              <a:gd name="connsiteY2" fmla="*/ 482672 h 5954094"/>
              <a:gd name="connsiteX3" fmla="*/ 8258220 w 9367131"/>
              <a:gd name="connsiteY3" fmla="*/ 2548006 h 5954094"/>
              <a:gd name="connsiteX4" fmla="*/ 4343320 w 9367131"/>
              <a:gd name="connsiteY4" fmla="*/ 5954094 h 5954094"/>
              <a:gd name="connsiteX5" fmla="*/ 0 w 9367131"/>
              <a:gd name="connsiteY5" fmla="*/ 5954094 h 5954094"/>
              <a:gd name="connsiteX6" fmla="*/ 7459473 w 9367131"/>
              <a:gd name="connsiteY6" fmla="*/ 2548006 h 5954094"/>
              <a:gd name="connsiteX7" fmla="*/ 7459472 w 9367131"/>
              <a:gd name="connsiteY7" fmla="*/ 2548006 h 5954094"/>
              <a:gd name="connsiteX8" fmla="*/ 8735395 w 9367131"/>
              <a:gd name="connsiteY8" fmla="*/ 500929 h 5954094"/>
              <a:gd name="connsiteX9" fmla="*/ 8535189 w 9367131"/>
              <a:gd name="connsiteY9" fmla="*/ 500929 h 5954094"/>
              <a:gd name="connsiteX10" fmla="*/ 9162777 w 9367131"/>
              <a:gd name="connsiteY10" fmla="*/ 0 h 595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67131" h="5954094">
                <a:moveTo>
                  <a:pt x="9162777" y="0"/>
                </a:moveTo>
                <a:lnTo>
                  <a:pt x="9367131" y="482672"/>
                </a:lnTo>
                <a:lnTo>
                  <a:pt x="9171075" y="482672"/>
                </a:lnTo>
                <a:lnTo>
                  <a:pt x="8258220" y="2548006"/>
                </a:lnTo>
                <a:lnTo>
                  <a:pt x="4343320" y="5954094"/>
                </a:lnTo>
                <a:lnTo>
                  <a:pt x="0" y="5954094"/>
                </a:lnTo>
                <a:lnTo>
                  <a:pt x="7459473" y="2548006"/>
                </a:lnTo>
                <a:lnTo>
                  <a:pt x="7459472" y="2548006"/>
                </a:lnTo>
                <a:lnTo>
                  <a:pt x="8735395" y="500929"/>
                </a:lnTo>
                <a:lnTo>
                  <a:pt x="8535189" y="500929"/>
                </a:lnTo>
                <a:lnTo>
                  <a:pt x="9162777" y="0"/>
                </a:lnTo>
                <a:close/>
              </a:path>
            </a:pathLst>
          </a:cu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450" b="1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C96F624-DDCD-4056-84D4-FE5406A64CE8}"/>
              </a:ext>
            </a:extLst>
          </p:cNvPr>
          <p:cNvSpPr/>
          <p:nvPr userDrawn="1"/>
        </p:nvSpPr>
        <p:spPr>
          <a:xfrm>
            <a:off x="5982510" y="3988341"/>
            <a:ext cx="758757" cy="564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437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5905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323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922A43EE-37ED-0EF7-321F-44564C1CAB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3566" y="392400"/>
            <a:ext cx="6073200" cy="60732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>
            <a:lvl1pPr>
              <a:defRPr lang="ru-RU" dirty="0"/>
            </a:lvl1pPr>
          </a:lstStyle>
          <a:p>
            <a:pPr lvl="0"/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0796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323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00C66AF-DF16-4FDB-932D-36F9CD11C4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377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74">
            <a:extLst>
              <a:ext uri="{FF2B5EF4-FFF2-40B4-BE49-F238E27FC236}">
                <a16:creationId xmlns:a16="http://schemas.microsoft.com/office/drawing/2014/main" id="{C4DFF94C-E145-478A-8203-B269E81912C7}"/>
              </a:ext>
            </a:extLst>
          </p:cNvPr>
          <p:cNvSpPr/>
          <p:nvPr userDrawn="1"/>
        </p:nvSpPr>
        <p:spPr>
          <a:xfrm>
            <a:off x="-4624347" y="-1321300"/>
            <a:ext cx="10207543" cy="10207538"/>
          </a:xfrm>
          <a:prstGeom prst="ellipse">
            <a:avLst/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A2B306E-0650-4283-89A9-0E227DF5C6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59468" y="953950"/>
            <a:ext cx="9148043" cy="6076437"/>
          </a:xfrm>
          <a:prstGeom prst="rect">
            <a:avLst/>
          </a:prstGeom>
        </p:spPr>
      </p:pic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E443D3-C989-420C-939B-BB36148DB9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631" y="1966913"/>
            <a:ext cx="5941218" cy="3550443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853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">
            <a:extLst>
              <a:ext uri="{FF2B5EF4-FFF2-40B4-BE49-F238E27FC236}">
                <a16:creationId xmlns:a16="http://schemas.microsoft.com/office/drawing/2014/main" id="{4757B6DF-076E-361C-332D-A0EB864637F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808195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7488" y="337155"/>
            <a:ext cx="422251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0426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74">
            <a:extLst>
              <a:ext uri="{FF2B5EF4-FFF2-40B4-BE49-F238E27FC236}">
                <a16:creationId xmlns:a16="http://schemas.microsoft.com/office/drawing/2014/main" id="{C4DFF94C-E145-478A-8203-B269E81912C7}"/>
              </a:ext>
            </a:extLst>
          </p:cNvPr>
          <p:cNvSpPr/>
          <p:nvPr userDrawn="1"/>
        </p:nvSpPr>
        <p:spPr>
          <a:xfrm>
            <a:off x="5751038" y="-1321300"/>
            <a:ext cx="10207543" cy="10207538"/>
          </a:xfrm>
          <a:prstGeom prst="ellipse">
            <a:avLst/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A2B306E-0650-4283-89A9-0E227DF5C6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3557" y="953950"/>
            <a:ext cx="9148043" cy="6076437"/>
          </a:xfrm>
          <a:prstGeom prst="rect">
            <a:avLst/>
          </a:prstGeom>
        </p:spPr>
      </p:pic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E443D3-C989-420C-939B-BB36148DB9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0656" y="1966913"/>
            <a:ext cx="5941218" cy="3550443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522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">
            <a:extLst>
              <a:ext uri="{FF2B5EF4-FFF2-40B4-BE49-F238E27FC236}">
                <a16:creationId xmlns:a16="http://schemas.microsoft.com/office/drawing/2014/main" id="{6D9ED8E7-9D83-A48E-E146-0DD50B3F2F4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16699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4075135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2929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2">
            <a:extLst>
              <a:ext uri="{FF2B5EF4-FFF2-40B4-BE49-F238E27FC236}">
                <a16:creationId xmlns:a16="http://schemas.microsoft.com/office/drawing/2014/main" id="{136B3A4F-4D8A-40B4-95C9-5200B96EE4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5217" y="-522"/>
            <a:ext cx="12192000" cy="360679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514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36349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255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7093EDD3-4480-4049-A82A-D4049AC311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21383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id="{FC1E6A4A-E2C0-4D63-BE71-37308DE756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6863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id="{94FFDAA4-2EF4-4DE6-9E1D-73216D1651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12344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04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Рисунок 82">
            <a:extLst>
              <a:ext uri="{FF2B5EF4-FFF2-40B4-BE49-F238E27FC236}">
                <a16:creationId xmlns:a16="http://schemas.microsoft.com/office/drawing/2014/main" id="{1E60C6E6-E49D-4E31-82A2-A999DF68C8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86713" y="4576763"/>
            <a:ext cx="3110590" cy="2333625"/>
          </a:xfrm>
          <a:prstGeom prst="roundRect">
            <a:avLst>
              <a:gd name="adj" fmla="val 156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75E5B588-7114-4246-AAB0-258581938DB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38468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" name="Рисунок 73">
            <a:extLst>
              <a:ext uri="{FF2B5EF4-FFF2-40B4-BE49-F238E27FC236}">
                <a16:creationId xmlns:a16="http://schemas.microsoft.com/office/drawing/2014/main" id="{F818671B-5820-427D-AF49-A5299E9923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62388" y="3607594"/>
            <a:ext cx="4557712" cy="284559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83" name="Рисунок 82">
            <a:extLst>
              <a:ext uri="{FF2B5EF4-FFF2-40B4-BE49-F238E27FC236}">
                <a16:creationId xmlns:a16="http://schemas.microsoft.com/office/drawing/2014/main" id="{8D781D7D-BA30-4009-B3C4-207BBDFD0A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78842" y="4341203"/>
            <a:ext cx="2321595" cy="3102585"/>
          </a:xfrm>
          <a:prstGeom prst="roundRect">
            <a:avLst>
              <a:gd name="adj" fmla="val 156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818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75E5B588-7114-4246-AAB0-258581938DB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38468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DD5E299-FA48-80FC-2F7B-26944CEDFA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89501" y="3537087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260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63625772-4B94-463A-AF84-929C60827F5D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/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061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172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9">
            <a:extLst>
              <a:ext uri="{FF2B5EF4-FFF2-40B4-BE49-F238E27FC236}">
                <a16:creationId xmlns:a16="http://schemas.microsoft.com/office/drawing/2014/main" id="{4B6D3DEB-7D50-4F8B-A4EB-8B8DACAA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F0B8FE2C-96E3-444B-9949-E1D53543D75F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/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728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D85FC0D-9464-4538-8E32-A864AF617F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55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1" r:id="rId2"/>
    <p:sldLayoutId id="2147483661" r:id="rId3"/>
    <p:sldLayoutId id="2147483650" r:id="rId4"/>
    <p:sldLayoutId id="2147483684" r:id="rId5"/>
    <p:sldLayoutId id="2147483688" r:id="rId6"/>
    <p:sldLayoutId id="2147483683" r:id="rId7"/>
    <p:sldLayoutId id="2147483675" r:id="rId8"/>
    <p:sldLayoutId id="2147483690" r:id="rId9"/>
    <p:sldLayoutId id="2147483689" r:id="rId10"/>
    <p:sldLayoutId id="2147483677" r:id="rId11"/>
    <p:sldLayoutId id="2147483692" r:id="rId12"/>
    <p:sldLayoutId id="2147483678" r:id="rId13"/>
    <p:sldLayoutId id="2147483693" r:id="rId14"/>
    <p:sldLayoutId id="2147483676" r:id="rId15"/>
    <p:sldLayoutId id="2147483674" r:id="rId16"/>
    <p:sldLayoutId id="2147483680" r:id="rId17"/>
    <p:sldLayoutId id="2147483694" r:id="rId18"/>
    <p:sldLayoutId id="2147483681" r:id="rId19"/>
    <p:sldLayoutId id="2147483682" r:id="rId20"/>
    <p:sldLayoutId id="2147483679" r:id="rId2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bosnadev.com/2015/01/29/laravel-validation-comprehensive-guide/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aworu.ch/blog/2019/10/24/javascript-async-generators/" TargetMode="External"/><Relationship Id="rId5" Type="http://schemas.openxmlformats.org/officeDocument/2006/relationships/image" Target="../media/image8.png"/><Relationship Id="rId4" Type="http://schemas.openxmlformats.org/officeDocument/2006/relationships/hyperlink" Target="https://technofaq.org/posts/2018/09/how-to-develop-compelling-apps-using-react-native/" TargetMode="External"/><Relationship Id="rId9" Type="http://schemas.openxmlformats.org/officeDocument/2006/relationships/hyperlink" Target="https://creativecommons.org/licenses/by-sa/3.0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bosnadev.com/2015/01/29/laravel-validation-comprehensive-guide/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aworu.ch/blog/2019/10/24/javascript-async-generators/" TargetMode="External"/><Relationship Id="rId5" Type="http://schemas.openxmlformats.org/officeDocument/2006/relationships/image" Target="../media/image8.png"/><Relationship Id="rId4" Type="http://schemas.openxmlformats.org/officeDocument/2006/relationships/hyperlink" Target="https://technofaq.org/posts/2018/09/how-to-develop-compelling-apps-using-react-nativ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nofaq.org/posts/2018/09/how-to-develop-compelling-apps-using-react-native/" TargetMode="External"/><Relationship Id="rId7" Type="http://schemas.openxmlformats.org/officeDocument/2006/relationships/hyperlink" Target="https://bosnadev.com/2015/01/29/laravel-validation-comprehensive-guide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5" Type="http://schemas.openxmlformats.org/officeDocument/2006/relationships/hyperlink" Target="https://kaworu.ch/blog/2019/10/24/javascript-async-generators/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blog.goodjack.tw/2018/03/visual-studio-code-extensions.html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aworu.ch/blog/2019/10/24/javascript-async-generators/" TargetMode="External"/><Relationship Id="rId5" Type="http://schemas.openxmlformats.org/officeDocument/2006/relationships/image" Target="../media/image8.png"/><Relationship Id="rId4" Type="http://schemas.openxmlformats.org/officeDocument/2006/relationships/hyperlink" Target="https://technofaq.org/posts/2018/09/how-to-develop-compelling-apps-using-react-native/" TargetMode="External"/><Relationship Id="rId9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00">
              <a:srgbClr val="195BD7"/>
            </a:gs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0C1F85CF-B804-3154-7F40-AD755782B811}"/>
              </a:ext>
            </a:extLst>
          </p:cNvPr>
          <p:cNvSpPr txBox="1"/>
          <p:nvPr/>
        </p:nvSpPr>
        <p:spPr>
          <a:xfrm>
            <a:off x="7058024" y="2607639"/>
            <a:ext cx="4961397" cy="212365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Oswald" pitchFamily="2" charset="-52"/>
                <a:ea typeface="Roboto Condensed" panose="02000000000000000000" pitchFamily="2" charset="0"/>
                <a:cs typeface="Roboto Condensed" panose="02000000000000000000" pitchFamily="2" charset="0"/>
              </a:rPr>
              <a:t>Умный спорт</a:t>
            </a:r>
            <a:br>
              <a:rPr lang="ru-RU" sz="6000" b="1" dirty="0">
                <a:solidFill>
                  <a:schemeClr val="bg1"/>
                </a:solidFill>
                <a:latin typeface="Oswald" pitchFamily="2" charset="-52"/>
                <a:ea typeface="Roboto Condensed" panose="02000000000000000000" pitchFamily="2" charset="0"/>
                <a:cs typeface="Roboto Condensed" panose="02000000000000000000" pitchFamily="2" charset="0"/>
              </a:rPr>
            </a:br>
            <a:r>
              <a:rPr lang="ru-RU" sz="3600" b="1" dirty="0">
                <a:solidFill>
                  <a:schemeClr val="bg1"/>
                </a:solidFill>
                <a:latin typeface="Oswald" pitchFamily="2" charset="-52"/>
                <a:ea typeface="Roboto Condensed" panose="02000000000000000000" pitchFamily="2" charset="0"/>
                <a:cs typeface="Roboto Condensed" panose="02000000000000000000" pitchFamily="2" charset="0"/>
              </a:rPr>
              <a:t>Заяви о своих достижениях !</a:t>
            </a:r>
            <a:endParaRPr lang="en-US" sz="3600" b="1" dirty="0">
              <a:solidFill>
                <a:schemeClr val="bg1"/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EC914A-294C-BB43-B68F-7F89B1257F8A}"/>
              </a:ext>
            </a:extLst>
          </p:cNvPr>
          <p:cNvSpPr txBox="1"/>
          <p:nvPr/>
        </p:nvSpPr>
        <p:spPr>
          <a:xfrm>
            <a:off x="300709" y="5370255"/>
            <a:ext cx="4545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Докладчик: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С</a:t>
            </a:r>
            <a:r>
              <a:rPr lang="ru-RU" sz="2000" b="1" dirty="0" err="1">
                <a:solidFill>
                  <a:schemeClr val="bg1"/>
                </a:solidFill>
              </a:rPr>
              <a:t>апунов</a:t>
            </a:r>
            <a:r>
              <a:rPr lang="ru-RU" sz="2000" b="1" dirty="0">
                <a:solidFill>
                  <a:schemeClr val="bg1"/>
                </a:solidFill>
              </a:rPr>
              <a:t> Александр Сергеевич,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студент ИХТИ УГНТУ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Кураторы: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Кулакова Е.</a:t>
            </a:r>
            <a:r>
              <a:rPr lang="en-US" sz="2000" b="1" dirty="0">
                <a:solidFill>
                  <a:schemeClr val="bg1"/>
                </a:solidFill>
              </a:rPr>
              <a:t>C</a:t>
            </a:r>
            <a:r>
              <a:rPr lang="ru-RU" sz="20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BC58158-65D5-5F48-B2D1-566F4A37A9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38"/>
          <a:stretch/>
        </p:blipFill>
        <p:spPr>
          <a:xfrm>
            <a:off x="9642161" y="919520"/>
            <a:ext cx="2328100" cy="1688119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FA05775-BCCA-0F4E-AA22-6423D4A97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39" y="733990"/>
            <a:ext cx="6836285" cy="433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77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6AB33A65-AF4F-1F56-FEAF-DC2BF6049A20}"/>
              </a:ext>
            </a:extLst>
          </p:cNvPr>
          <p:cNvSpPr/>
          <p:nvPr/>
        </p:nvSpPr>
        <p:spPr>
          <a:xfrm>
            <a:off x="7579039" y="5242190"/>
            <a:ext cx="3174328" cy="510230"/>
          </a:xfrm>
          <a:prstGeom prst="round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092A18EC-EEA5-80D5-6B0C-D5A11DAFF90E}"/>
              </a:ext>
            </a:extLst>
          </p:cNvPr>
          <p:cNvSpPr/>
          <p:nvPr/>
        </p:nvSpPr>
        <p:spPr>
          <a:xfrm>
            <a:off x="9325230" y="5242190"/>
            <a:ext cx="1428137" cy="510230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36CCD-9B28-5CE5-3DDC-C40178E1D1A6}"/>
              </a:ext>
            </a:extLst>
          </p:cNvPr>
          <p:cNvSpPr txBox="1"/>
          <p:nvPr/>
        </p:nvSpPr>
        <p:spPr>
          <a:xfrm>
            <a:off x="7360443" y="968917"/>
            <a:ext cx="4754520" cy="400109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Что </a:t>
            </a:r>
            <a:r>
              <a:rPr lang="en-US" dirty="0" err="1">
                <a:solidFill>
                  <a:schemeClr val="bg1"/>
                </a:solidFill>
              </a:rPr>
              <a:t>п</a:t>
            </a:r>
            <a:r>
              <a:rPr lang="ru-RU" dirty="0" err="1">
                <a:solidFill>
                  <a:schemeClr val="bg1"/>
                </a:solidFill>
              </a:rPr>
              <a:t>редста</a:t>
            </a:r>
            <a:r>
              <a:rPr lang="en-US" dirty="0" err="1">
                <a:solidFill>
                  <a:schemeClr val="bg1"/>
                </a:solidFill>
              </a:rPr>
              <a:t>в</a:t>
            </a:r>
            <a:r>
              <a:rPr lang="ru-RU" dirty="0" err="1">
                <a:solidFill>
                  <a:schemeClr val="bg1"/>
                </a:solidFill>
              </a:rPr>
              <a:t>ляет</a:t>
            </a:r>
            <a:r>
              <a:rPr lang="ru-RU" dirty="0">
                <a:solidFill>
                  <a:schemeClr val="bg1"/>
                </a:solidFill>
              </a:rPr>
              <a:t> из себя </a:t>
            </a:r>
            <a:r>
              <a:rPr lang="en-US" dirty="0">
                <a:solidFill>
                  <a:schemeClr val="bg1"/>
                </a:solidFill>
              </a:rPr>
              <a:t>“</a:t>
            </a:r>
            <a:r>
              <a:rPr lang="ru-RU" dirty="0">
                <a:solidFill>
                  <a:schemeClr val="bg1"/>
                </a:solidFill>
              </a:rPr>
              <a:t>Умный спорт</a:t>
            </a:r>
            <a:r>
              <a:rPr lang="en-US" dirty="0">
                <a:solidFill>
                  <a:schemeClr val="bg1"/>
                </a:solidFill>
              </a:rPr>
              <a:t>” 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Это мобильное приложение, предназначенное для сотрудников различных предприятий, ведущих здоровый и правильный образ жизни. Уникальная особенность приложения в том, что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каждый человек сможет заявить о своих спортивных достижениях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ru-RU" sz="2000" dirty="0">
                <a:solidFill>
                  <a:schemeClr val="bg1"/>
                </a:solidFill>
              </a:rPr>
              <a:t>а также создать для себя уникальную программу занятий для улучшения как своего здоровья,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т</a:t>
            </a:r>
            <a:r>
              <a:rPr lang="ru-RU" sz="2000" dirty="0" err="1">
                <a:solidFill>
                  <a:schemeClr val="bg1"/>
                </a:solidFill>
              </a:rPr>
              <a:t>ак</a:t>
            </a:r>
            <a:r>
              <a:rPr lang="ru-RU" sz="2000" dirty="0">
                <a:solidFill>
                  <a:schemeClr val="bg1"/>
                </a:solidFill>
              </a:rPr>
              <a:t> и улучшения своих спортивных показателей. Рассмотрим подробнее на примере компании АО БСК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5DBEB2-37A8-F174-A2E9-F81D83E723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3" t="14604" r="20183" b="4250"/>
          <a:stretch/>
        </p:blipFill>
        <p:spPr>
          <a:xfrm>
            <a:off x="-185195" y="8459"/>
            <a:ext cx="7545638" cy="6841084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9A61592-D3FB-2942-B103-7E7DF46C1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7579039" y="5935142"/>
            <a:ext cx="1143000" cy="914400"/>
          </a:xfrm>
          <a:prstGeom prst="ellipse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FF17611-44B4-CD4A-8025-65BFC17D05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/>
        </p:blipFill>
        <p:spPr>
          <a:xfrm>
            <a:off x="9166203" y="5943600"/>
            <a:ext cx="1143000" cy="914400"/>
          </a:xfrm>
          <a:prstGeom prst="ellipse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6A2A1A1-EC5A-D746-922B-EEC76DC7DD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l="34301" r="34301"/>
          <a:stretch/>
        </p:blipFill>
        <p:spPr>
          <a:xfrm>
            <a:off x="10753367" y="5856719"/>
            <a:ext cx="1143000" cy="992823"/>
          </a:xfrm>
          <a:prstGeom prst="ellipse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ED590F-77A0-A34F-8DA7-19E7A2C87700}"/>
              </a:ext>
            </a:extLst>
          </p:cNvPr>
          <p:cNvSpPr txBox="1"/>
          <p:nvPr/>
        </p:nvSpPr>
        <p:spPr>
          <a:xfrm>
            <a:off x="2385392" y="3247647"/>
            <a:ext cx="7421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ru-RU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8643B5-DDC1-464D-A543-16C431BAB44B}"/>
              </a:ext>
            </a:extLst>
          </p:cNvPr>
          <p:cNvSpPr txBox="1"/>
          <p:nvPr/>
        </p:nvSpPr>
        <p:spPr>
          <a:xfrm>
            <a:off x="10753367" y="6849542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>
                <a:hlinkClick r:id="rId8" tooltip="https://bosnadev.com/2015/01/29/laravel-validation-comprehensive-guide/"/>
              </a:rPr>
              <a:t>Это изображение</a:t>
            </a:r>
            <a:r>
              <a:rPr lang="ru-RU" sz="900"/>
              <a:t>, автор: Неизвестный автор, лицензия: </a:t>
            </a:r>
            <a:r>
              <a:rPr lang="ru-RU" sz="900">
                <a:hlinkClick r:id="rId9" tooltip="https://creativecommons.org/licenses/by-sa/3.0/"/>
              </a:rPr>
              <a:t>CC BY-SA</a:t>
            </a:r>
            <a:endParaRPr lang="ru-RU" sz="900"/>
          </a:p>
        </p:txBody>
      </p:sp>
    </p:spTree>
    <p:extLst>
      <p:ext uri="{BB962C8B-B14F-4D97-AF65-F5344CB8AC3E}">
        <p14:creationId xmlns:p14="http://schemas.microsoft.com/office/powerpoint/2010/main" val="69902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6AB33A65-AF4F-1F56-FEAF-DC2BF6049A20}"/>
              </a:ext>
            </a:extLst>
          </p:cNvPr>
          <p:cNvSpPr/>
          <p:nvPr/>
        </p:nvSpPr>
        <p:spPr>
          <a:xfrm>
            <a:off x="7579039" y="5242190"/>
            <a:ext cx="3174328" cy="510230"/>
          </a:xfrm>
          <a:prstGeom prst="round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092A18EC-EEA5-80D5-6B0C-D5A11DAFF90E}"/>
              </a:ext>
            </a:extLst>
          </p:cNvPr>
          <p:cNvSpPr/>
          <p:nvPr/>
        </p:nvSpPr>
        <p:spPr>
          <a:xfrm>
            <a:off x="9325230" y="5242190"/>
            <a:ext cx="1428137" cy="510230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36CCD-9B28-5CE5-3DDC-C40178E1D1A6}"/>
              </a:ext>
            </a:extLst>
          </p:cNvPr>
          <p:cNvSpPr txBox="1"/>
          <p:nvPr/>
        </p:nvSpPr>
        <p:spPr>
          <a:xfrm>
            <a:off x="4400550" y="281490"/>
            <a:ext cx="7791450" cy="60506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Какую проблему решает приложение ?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</a:rPr>
              <a:t>Людям, ведущим малоподвижный образ жизни, необходима мотивация для физических нагрузок, особенно во время утомительного рабочего дня</a:t>
            </a:r>
            <a:r>
              <a:rPr lang="en-US" dirty="0">
                <a:solidFill>
                  <a:schemeClr val="bg1"/>
                </a:solidFill>
              </a:rPr>
              <a:t>,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спортсменам же</a:t>
            </a:r>
            <a:r>
              <a:rPr lang="en-US" dirty="0">
                <a:solidFill>
                  <a:schemeClr val="bg1"/>
                </a:solidFill>
              </a:rPr>
              <a:t>,</a:t>
            </a:r>
            <a:r>
              <a:rPr lang="ru-RU" dirty="0">
                <a:solidFill>
                  <a:schemeClr val="bg1"/>
                </a:solidFill>
              </a:rPr>
              <a:t> необходима удобная возможность регистрации в спортивных турнирах и широкий спектр возможностей тренировок, учитывающий их индивидуальные особенности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Социальный эффект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ru-RU" dirty="0">
                <a:solidFill>
                  <a:schemeClr val="bg1"/>
                </a:solidFill>
              </a:rPr>
              <a:t>Большее количество людей привлечется к правильному и здоровому образу жизни </a:t>
            </a:r>
            <a:r>
              <a:rPr lang="en-US" dirty="0">
                <a:solidFill>
                  <a:schemeClr val="bg1"/>
                </a:solidFill>
              </a:rPr>
              <a:t>c </a:t>
            </a:r>
            <a:r>
              <a:rPr lang="ru-RU" dirty="0">
                <a:solidFill>
                  <a:schemeClr val="bg1"/>
                </a:solidFill>
              </a:rPr>
              <a:t>помощью ультра-современного </a:t>
            </a:r>
            <a:r>
              <a:rPr lang="en-US" dirty="0">
                <a:solidFill>
                  <a:schemeClr val="bg1"/>
                </a:solidFill>
              </a:rPr>
              <a:t>soft</a:t>
            </a:r>
            <a:r>
              <a:rPr lang="ru-RU" dirty="0">
                <a:solidFill>
                  <a:schemeClr val="bg1"/>
                </a:solidFill>
              </a:rPr>
              <a:t>-решения 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ru-RU" dirty="0">
                <a:solidFill>
                  <a:schemeClr val="bg1"/>
                </a:solidFill>
              </a:rPr>
              <a:t>а благодаря рейтингу достижений каждый почувствует себя в роли профессионального спортсмена !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Целевые группы, на которые направлен проект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dirty="0" err="1">
                <a:solidFill>
                  <a:schemeClr val="bg1"/>
                </a:solidFill>
              </a:rPr>
              <a:t>с</a:t>
            </a:r>
            <a:r>
              <a:rPr lang="ru-RU" dirty="0" err="1">
                <a:solidFill>
                  <a:schemeClr val="bg1"/>
                </a:solidFill>
              </a:rPr>
              <a:t>отрудники</a:t>
            </a:r>
            <a:r>
              <a:rPr lang="ru-RU" dirty="0">
                <a:solidFill>
                  <a:schemeClr val="bg1"/>
                </a:solidFill>
              </a:rPr>
              <a:t> предприятий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Перспектива развития заключается в охвате большой аудитории, расширения функционала приложения и конкурирования с более крупными представителями спортивных приложений на рынке. 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5DBEB2-37A8-F174-A2E9-F81D83E723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33" t="14181" r="18133" b="4656"/>
          <a:stretch/>
        </p:blipFill>
        <p:spPr>
          <a:xfrm>
            <a:off x="-1298713" y="136648"/>
            <a:ext cx="5699263" cy="5360657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9A61592-D3FB-2942-B103-7E7DF46C1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7579039" y="5935142"/>
            <a:ext cx="1143000" cy="914400"/>
          </a:xfrm>
          <a:prstGeom prst="ellipse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FF17611-44B4-CD4A-8025-65BFC17D05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/>
        </p:blipFill>
        <p:spPr>
          <a:xfrm>
            <a:off x="9166203" y="5943600"/>
            <a:ext cx="1143000" cy="914400"/>
          </a:xfrm>
          <a:prstGeom prst="ellipse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A063715-4764-7F4B-A15C-A6C5F1BA59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/>
        </p:blipFill>
        <p:spPr>
          <a:xfrm>
            <a:off x="10686128" y="5935142"/>
            <a:ext cx="1128946" cy="93658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8114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89">
            <a:extLst>
              <a:ext uri="{FF2B5EF4-FFF2-40B4-BE49-F238E27FC236}">
                <a16:creationId xmlns:a16="http://schemas.microsoft.com/office/drawing/2014/main" id="{D9D26434-EA57-B947-A355-DD9C43A9BF65}"/>
              </a:ext>
            </a:extLst>
          </p:cNvPr>
          <p:cNvSpPr/>
          <p:nvPr/>
        </p:nvSpPr>
        <p:spPr>
          <a:xfrm>
            <a:off x="366079" y="1425785"/>
            <a:ext cx="1650752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8998" b="1" dirty="0">
              <a:solidFill>
                <a:schemeClr val="accent2">
                  <a:lumMod val="20000"/>
                  <a:lumOff val="80000"/>
                </a:schemeClr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26" name="Прямоугольник 89">
            <a:extLst>
              <a:ext uri="{FF2B5EF4-FFF2-40B4-BE49-F238E27FC236}">
                <a16:creationId xmlns:a16="http://schemas.microsoft.com/office/drawing/2014/main" id="{1321A889-6000-D44C-81CF-DF77430B04A8}"/>
              </a:ext>
            </a:extLst>
          </p:cNvPr>
          <p:cNvSpPr/>
          <p:nvPr/>
        </p:nvSpPr>
        <p:spPr>
          <a:xfrm>
            <a:off x="4078951" y="1425785"/>
            <a:ext cx="1650752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8998" b="1" dirty="0">
              <a:solidFill>
                <a:schemeClr val="accent2">
                  <a:lumMod val="20000"/>
                  <a:lumOff val="80000"/>
                </a:schemeClr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27" name="Прямоугольник 89">
            <a:extLst>
              <a:ext uri="{FF2B5EF4-FFF2-40B4-BE49-F238E27FC236}">
                <a16:creationId xmlns:a16="http://schemas.microsoft.com/office/drawing/2014/main" id="{B53E7CAC-8E76-0D41-A6D5-D12B7497D66C}"/>
              </a:ext>
            </a:extLst>
          </p:cNvPr>
          <p:cNvSpPr/>
          <p:nvPr/>
        </p:nvSpPr>
        <p:spPr>
          <a:xfrm>
            <a:off x="7401583" y="1425785"/>
            <a:ext cx="1650752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8998" b="1" dirty="0">
              <a:solidFill>
                <a:schemeClr val="accent2">
                  <a:lumMod val="20000"/>
                  <a:lumOff val="80000"/>
                </a:schemeClr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4C3ACB-0164-7845-ADE5-96D3BEC8B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544" y="269964"/>
            <a:ext cx="10515600" cy="590931"/>
          </a:xfrm>
          <a:prstGeom prst="rect">
            <a:avLst/>
          </a:prstGeom>
        </p:spPr>
        <p:txBody>
          <a:bodyPr/>
          <a:lstStyle/>
          <a:p>
            <a:r>
              <a:rPr lang="ru-RU" sz="3600" b="1" dirty="0"/>
              <a:t>Программные средства разработки приложения</a:t>
            </a:r>
            <a:r>
              <a:rPr lang="en-US" sz="3600" b="1" dirty="0"/>
              <a:t>:</a:t>
            </a:r>
            <a:endParaRPr lang="ru-RU" sz="3600" b="1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C2DFD1A4-A2BA-4131-9143-9C232E6C2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373AE3C4-C2A6-4DCD-9963-3D7F259FD580}" type="slidenum">
              <a:rPr lang="ru-RU" smtClean="0"/>
              <a:t>4</a:t>
            </a:fld>
            <a:endParaRPr lang="ru-RU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DA7D24A-C134-4C64-BF9C-62034C49699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1407075" y="1700918"/>
            <a:ext cx="2386800" cy="2081045"/>
          </a:xfr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64A88BF-CA0D-4EF7-94E8-BD08EBB126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5268899" y="1635504"/>
            <a:ext cx="2386800" cy="2386800"/>
          </a:xfr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0A232D4-C403-426F-9BC4-E6227CA33BC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/>
        </p:blipFill>
        <p:spPr>
          <a:xfrm>
            <a:off x="8667261" y="1635504"/>
            <a:ext cx="2386800" cy="2281639"/>
          </a:xfrm>
        </p:spPr>
      </p:pic>
      <p:sp>
        <p:nvSpPr>
          <p:cNvPr id="8" name="Прямоугольник 112">
            <a:extLst>
              <a:ext uri="{FF2B5EF4-FFF2-40B4-BE49-F238E27FC236}">
                <a16:creationId xmlns:a16="http://schemas.microsoft.com/office/drawing/2014/main" id="{9C8909F7-D927-F740-9836-8F8C8156580D}"/>
              </a:ext>
            </a:extLst>
          </p:cNvPr>
          <p:cNvSpPr/>
          <p:nvPr/>
        </p:nvSpPr>
        <p:spPr>
          <a:xfrm>
            <a:off x="5029663" y="4199588"/>
            <a:ext cx="28652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dirty="0" err="1"/>
              <a:t>J</a:t>
            </a:r>
            <a:r>
              <a:rPr lang="en-US" sz="2000" dirty="0" err="1"/>
              <a:t>avaScript</a:t>
            </a:r>
            <a:endParaRPr lang="ru-RU" sz="2000" dirty="0"/>
          </a:p>
        </p:txBody>
      </p:sp>
      <p:sp>
        <p:nvSpPr>
          <p:cNvPr id="9" name="Прямоугольник 112">
            <a:extLst>
              <a:ext uri="{FF2B5EF4-FFF2-40B4-BE49-F238E27FC236}">
                <a16:creationId xmlns:a16="http://schemas.microsoft.com/office/drawing/2014/main" id="{5292FC76-8701-CA4C-B6C9-BFDB59F9808E}"/>
              </a:ext>
            </a:extLst>
          </p:cNvPr>
          <p:cNvSpPr/>
          <p:nvPr/>
        </p:nvSpPr>
        <p:spPr>
          <a:xfrm>
            <a:off x="8428025" y="4199588"/>
            <a:ext cx="28652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/>
              <a:t>Laravel</a:t>
            </a:r>
            <a:endParaRPr lang="ru-RU" sz="2000" dirty="0"/>
          </a:p>
        </p:txBody>
      </p:sp>
      <p:sp>
        <p:nvSpPr>
          <p:cNvPr id="41" name="Rectangle 11">
            <a:extLst>
              <a:ext uri="{FF2B5EF4-FFF2-40B4-BE49-F238E27FC236}">
                <a16:creationId xmlns:a16="http://schemas.microsoft.com/office/drawing/2014/main" id="{A5459FF9-5852-4461-8485-C62B3F117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00119B-D5A4-114B-8674-00AF8A1EEE54}"/>
              </a:ext>
            </a:extLst>
          </p:cNvPr>
          <p:cNvSpPr txBox="1"/>
          <p:nvPr/>
        </p:nvSpPr>
        <p:spPr>
          <a:xfrm>
            <a:off x="1360037" y="4076477"/>
            <a:ext cx="2456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Ф</a:t>
            </a:r>
            <a:r>
              <a:rPr lang="ru-RU" dirty="0" err="1"/>
              <a:t>реймворк</a:t>
            </a:r>
            <a:r>
              <a:rPr lang="ru-RU" dirty="0"/>
              <a:t> для разработки </a:t>
            </a:r>
          </a:p>
          <a:p>
            <a:r>
              <a:rPr lang="ru-RU" dirty="0" err="1"/>
              <a:t>нативных</a:t>
            </a:r>
            <a:r>
              <a:rPr lang="ru-RU" dirty="0"/>
              <a:t> приложений</a:t>
            </a:r>
          </a:p>
        </p:txBody>
      </p:sp>
      <p:sp>
        <p:nvSpPr>
          <p:cNvPr id="28" name="Прямоугольник 89">
            <a:extLst>
              <a:ext uri="{FF2B5EF4-FFF2-40B4-BE49-F238E27FC236}">
                <a16:creationId xmlns:a16="http://schemas.microsoft.com/office/drawing/2014/main" id="{E2F8D99C-E312-3D40-84F2-1BD7EF0295E7}"/>
              </a:ext>
            </a:extLst>
          </p:cNvPr>
          <p:cNvSpPr/>
          <p:nvPr/>
        </p:nvSpPr>
        <p:spPr>
          <a:xfrm>
            <a:off x="-228893" y="1474313"/>
            <a:ext cx="1650751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998" b="1" dirty="0">
                <a:solidFill>
                  <a:schemeClr val="accent1"/>
                </a:solidFill>
                <a:latin typeface="+mj-lt"/>
                <a:ea typeface="VTB Group Cond Demi Bold" panose="020B0506050504020204" pitchFamily="34" charset="77"/>
              </a:rPr>
              <a:t>1</a:t>
            </a:r>
            <a:endParaRPr lang="ru-RU" sz="18998" b="1" dirty="0">
              <a:solidFill>
                <a:schemeClr val="accent1"/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29" name="Прямоугольник 89">
            <a:extLst>
              <a:ext uri="{FF2B5EF4-FFF2-40B4-BE49-F238E27FC236}">
                <a16:creationId xmlns:a16="http://schemas.microsoft.com/office/drawing/2014/main" id="{1EEC6192-1241-CE42-944A-512F52D7E3F7}"/>
              </a:ext>
            </a:extLst>
          </p:cNvPr>
          <p:cNvSpPr/>
          <p:nvPr/>
        </p:nvSpPr>
        <p:spPr>
          <a:xfrm>
            <a:off x="3949317" y="1474313"/>
            <a:ext cx="1319582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998" b="1" dirty="0">
                <a:solidFill>
                  <a:schemeClr val="accent1"/>
                </a:solidFill>
                <a:latin typeface="+mj-lt"/>
                <a:ea typeface="VTB Group Cond Demi Bold" panose="020B0506050504020204" pitchFamily="34" charset="77"/>
              </a:rPr>
              <a:t>2</a:t>
            </a:r>
          </a:p>
        </p:txBody>
      </p:sp>
      <p:sp>
        <p:nvSpPr>
          <p:cNvPr id="31" name="Прямоугольник 89">
            <a:extLst>
              <a:ext uri="{FF2B5EF4-FFF2-40B4-BE49-F238E27FC236}">
                <a16:creationId xmlns:a16="http://schemas.microsoft.com/office/drawing/2014/main" id="{D3EDB040-6BA8-2B46-B166-B622334D1292}"/>
              </a:ext>
            </a:extLst>
          </p:cNvPr>
          <p:cNvSpPr/>
          <p:nvPr/>
        </p:nvSpPr>
        <p:spPr>
          <a:xfrm>
            <a:off x="7655699" y="1441015"/>
            <a:ext cx="1011562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998" b="1" dirty="0">
                <a:solidFill>
                  <a:schemeClr val="accent1"/>
                </a:solidFill>
                <a:latin typeface="+mj-lt"/>
                <a:ea typeface="VTB Group Cond Demi Bold" panose="020B0506050504020204" pitchFamily="34" charset="77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258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89">
            <a:extLst>
              <a:ext uri="{FF2B5EF4-FFF2-40B4-BE49-F238E27FC236}">
                <a16:creationId xmlns:a16="http://schemas.microsoft.com/office/drawing/2014/main" id="{D9D26434-EA57-B947-A355-DD9C43A9BF65}"/>
              </a:ext>
            </a:extLst>
          </p:cNvPr>
          <p:cNvSpPr/>
          <p:nvPr/>
        </p:nvSpPr>
        <p:spPr>
          <a:xfrm>
            <a:off x="1596973" y="1187550"/>
            <a:ext cx="1650751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998" b="1" dirty="0">
                <a:solidFill>
                  <a:schemeClr val="accent1"/>
                </a:solidFill>
                <a:latin typeface="+mj-lt"/>
                <a:ea typeface="VTB Group Cond Demi Bold" panose="020B0506050504020204" pitchFamily="34" charset="77"/>
              </a:rPr>
              <a:t>1</a:t>
            </a:r>
            <a:endParaRPr lang="ru-RU" sz="18998" b="1" dirty="0">
              <a:solidFill>
                <a:schemeClr val="accent1"/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26" name="Прямоугольник 89">
            <a:extLst>
              <a:ext uri="{FF2B5EF4-FFF2-40B4-BE49-F238E27FC236}">
                <a16:creationId xmlns:a16="http://schemas.microsoft.com/office/drawing/2014/main" id="{1321A889-6000-D44C-81CF-DF77430B04A8}"/>
              </a:ext>
            </a:extLst>
          </p:cNvPr>
          <p:cNvSpPr/>
          <p:nvPr/>
        </p:nvSpPr>
        <p:spPr>
          <a:xfrm>
            <a:off x="5270623" y="1229502"/>
            <a:ext cx="1650752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998" b="1" dirty="0">
                <a:solidFill>
                  <a:schemeClr val="accent1"/>
                </a:solidFill>
                <a:latin typeface="+mj-lt"/>
                <a:ea typeface="VTB Group Cond Demi Bold" panose="020B0506050504020204" pitchFamily="34" charset="77"/>
              </a:rPr>
              <a:t>2</a:t>
            </a:r>
            <a:endParaRPr lang="ru-RU" sz="18998" b="1" dirty="0">
              <a:solidFill>
                <a:schemeClr val="accent1"/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27" name="Прямоугольник 89">
            <a:extLst>
              <a:ext uri="{FF2B5EF4-FFF2-40B4-BE49-F238E27FC236}">
                <a16:creationId xmlns:a16="http://schemas.microsoft.com/office/drawing/2014/main" id="{B53E7CAC-8E76-0D41-A6D5-D12B7497D66C}"/>
              </a:ext>
            </a:extLst>
          </p:cNvPr>
          <p:cNvSpPr/>
          <p:nvPr/>
        </p:nvSpPr>
        <p:spPr>
          <a:xfrm>
            <a:off x="8778777" y="1225092"/>
            <a:ext cx="1650752" cy="3015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998" b="1" dirty="0">
                <a:solidFill>
                  <a:schemeClr val="accent1"/>
                </a:solidFill>
                <a:latin typeface="+mj-lt"/>
                <a:ea typeface="VTB Group Cond Demi Bold" panose="020B0506050504020204" pitchFamily="34" charset="77"/>
              </a:rPr>
              <a:t>3</a:t>
            </a:r>
            <a:endParaRPr lang="ru-RU" sz="18998" b="1" dirty="0">
              <a:solidFill>
                <a:schemeClr val="accent1"/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4C3ACB-0164-7845-ADE5-96D3BEC8B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09" y="322669"/>
            <a:ext cx="10998955" cy="701731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Функциональные возможности приложения</a:t>
            </a:r>
            <a:r>
              <a:rPr lang="en-US" b="1" dirty="0"/>
              <a:t>:</a:t>
            </a:r>
            <a:endParaRPr lang="ru-RU" b="1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C2DFD1A4-A2BA-4131-9143-9C232E6C2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373AE3C4-C2A6-4DCD-9963-3D7F259FD580}" type="slidenum">
              <a:rPr lang="ru-RU" smtClean="0"/>
              <a:t>5</a:t>
            </a:fld>
            <a:endParaRPr lang="ru-RU"/>
          </a:p>
        </p:txBody>
      </p:sp>
      <p:sp>
        <p:nvSpPr>
          <p:cNvPr id="7" name="Прямоугольник 89">
            <a:extLst>
              <a:ext uri="{FF2B5EF4-FFF2-40B4-BE49-F238E27FC236}">
                <a16:creationId xmlns:a16="http://schemas.microsoft.com/office/drawing/2014/main" id="{46AE3FAF-EA59-4B48-AFFD-61623945DA29}"/>
              </a:ext>
            </a:extLst>
          </p:cNvPr>
          <p:cNvSpPr/>
          <p:nvPr/>
        </p:nvSpPr>
        <p:spPr>
          <a:xfrm>
            <a:off x="1241279" y="4240909"/>
            <a:ext cx="23571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err="1">
                <a:solidFill>
                  <a:schemeClr val="bg1"/>
                </a:solidFill>
              </a:rPr>
              <a:t>В</a:t>
            </a:r>
            <a:r>
              <a:rPr lang="ru-RU" sz="2400" dirty="0" err="1">
                <a:solidFill>
                  <a:schemeClr val="bg1"/>
                </a:solidFill>
              </a:rPr>
              <a:t>озможность</a:t>
            </a:r>
            <a:r>
              <a:rPr lang="ru-RU" sz="2400" dirty="0">
                <a:solidFill>
                  <a:schemeClr val="bg1"/>
                </a:solidFill>
              </a:rPr>
              <a:t> онлайн записи в зал,</a:t>
            </a: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новостная лента приложения,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уведомления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”</a:t>
            </a:r>
            <a:r>
              <a:rPr lang="ru-RU" sz="2400" dirty="0">
                <a:solidFill>
                  <a:schemeClr val="bg1"/>
                </a:solidFill>
              </a:rPr>
              <a:t>Упал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ru-RU" sz="2400" dirty="0">
                <a:solidFill>
                  <a:schemeClr val="bg1"/>
                </a:solidFill>
              </a:rPr>
              <a:t>отжался</a:t>
            </a:r>
            <a:r>
              <a:rPr lang="en-US" sz="2400" dirty="0">
                <a:solidFill>
                  <a:schemeClr val="bg1"/>
                </a:solidFill>
              </a:rPr>
              <a:t>”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112">
            <a:extLst>
              <a:ext uri="{FF2B5EF4-FFF2-40B4-BE49-F238E27FC236}">
                <a16:creationId xmlns:a16="http://schemas.microsoft.com/office/drawing/2014/main" id="{9C8909F7-D927-F740-9836-8F8C8156580D}"/>
              </a:ext>
            </a:extLst>
          </p:cNvPr>
          <p:cNvSpPr/>
          <p:nvPr/>
        </p:nvSpPr>
        <p:spPr>
          <a:xfrm>
            <a:off x="4663363" y="4333440"/>
            <a:ext cx="28652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chemeClr val="bg1"/>
                </a:solidFill>
              </a:rPr>
              <a:t>Анализ параметров здоровья сотрудников, </a:t>
            </a:r>
            <a:endParaRPr lang="en-US" sz="2400" dirty="0">
              <a:solidFill>
                <a:schemeClr val="bg1"/>
              </a:solidFill>
            </a:endParaRP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chemeClr val="bg1"/>
                </a:solidFill>
              </a:rPr>
              <a:t>Фитнес-карты с программами занятий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ru-RU" sz="2400" dirty="0">
                <a:solidFill>
                  <a:schemeClr val="bg1"/>
                </a:solidFill>
              </a:rPr>
              <a:t>запуск беговой тренировки</a:t>
            </a:r>
          </a:p>
        </p:txBody>
      </p:sp>
      <p:sp>
        <p:nvSpPr>
          <p:cNvPr id="9" name="Прямоугольник 112">
            <a:extLst>
              <a:ext uri="{FF2B5EF4-FFF2-40B4-BE49-F238E27FC236}">
                <a16:creationId xmlns:a16="http://schemas.microsoft.com/office/drawing/2014/main" id="{5292FC76-8701-CA4C-B6C9-BFDB59F9808E}"/>
              </a:ext>
            </a:extLst>
          </p:cNvPr>
          <p:cNvSpPr/>
          <p:nvPr/>
        </p:nvSpPr>
        <p:spPr>
          <a:xfrm>
            <a:off x="8171517" y="4333440"/>
            <a:ext cx="28652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err="1">
                <a:solidFill>
                  <a:schemeClr val="bg1"/>
                </a:solidFill>
              </a:rPr>
              <a:t>О</a:t>
            </a:r>
            <a:r>
              <a:rPr lang="ru-RU" sz="2400" dirty="0" err="1">
                <a:solidFill>
                  <a:schemeClr val="bg1"/>
                </a:solidFill>
              </a:rPr>
              <a:t>рганизация</a:t>
            </a:r>
            <a:r>
              <a:rPr lang="ru-RU" sz="2400" dirty="0">
                <a:solidFill>
                  <a:schemeClr val="bg1"/>
                </a:solidFill>
              </a:rPr>
              <a:t> внутренних соревнований по видам спорта,</a:t>
            </a: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chemeClr val="bg1"/>
                </a:solidFill>
              </a:rPr>
              <a:t>Чат</a:t>
            </a:r>
            <a:r>
              <a:rPr lang="en-US" sz="2400" dirty="0">
                <a:solidFill>
                  <a:schemeClr val="bg1"/>
                </a:solidFill>
              </a:rPr>
              <a:t>,</a:t>
            </a:r>
            <a:endParaRPr lang="ru-RU" sz="2400" dirty="0">
              <a:solidFill>
                <a:schemeClr val="bg1"/>
              </a:solidFill>
            </a:endParaRP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chemeClr val="bg1"/>
                </a:solidFill>
              </a:rPr>
              <a:t>Система накопления баллов за достижения</a:t>
            </a:r>
          </a:p>
        </p:txBody>
      </p:sp>
      <p:sp>
        <p:nvSpPr>
          <p:cNvPr id="41" name="Rectangle 11">
            <a:extLst>
              <a:ext uri="{FF2B5EF4-FFF2-40B4-BE49-F238E27FC236}">
                <a16:creationId xmlns:a16="http://schemas.microsoft.com/office/drawing/2014/main" id="{A5459FF9-5852-4461-8485-C62B3F117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66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6AB33A65-AF4F-1F56-FEAF-DC2BF6049A20}"/>
              </a:ext>
            </a:extLst>
          </p:cNvPr>
          <p:cNvSpPr/>
          <p:nvPr/>
        </p:nvSpPr>
        <p:spPr>
          <a:xfrm>
            <a:off x="7579039" y="5242190"/>
            <a:ext cx="3174328" cy="510230"/>
          </a:xfrm>
          <a:prstGeom prst="round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092A18EC-EEA5-80D5-6B0C-D5A11DAFF90E}"/>
              </a:ext>
            </a:extLst>
          </p:cNvPr>
          <p:cNvSpPr/>
          <p:nvPr/>
        </p:nvSpPr>
        <p:spPr>
          <a:xfrm>
            <a:off x="9325230" y="5242190"/>
            <a:ext cx="1428137" cy="510230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36CCD-9B28-5CE5-3DDC-C40178E1D1A6}"/>
              </a:ext>
            </a:extLst>
          </p:cNvPr>
          <p:cNvSpPr txBox="1"/>
          <p:nvPr/>
        </p:nvSpPr>
        <p:spPr>
          <a:xfrm>
            <a:off x="7283012" y="1524502"/>
            <a:ext cx="475452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Авторизация в приложение с возможностью регистрации и сброса пароля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5DBEB2-37A8-F174-A2E9-F81D83E723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r="26606"/>
          <a:stretch/>
        </p:blipFill>
        <p:spPr>
          <a:xfrm>
            <a:off x="-514350" y="-1"/>
            <a:ext cx="7797362" cy="7129463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F7EDF1-9022-0C45-ACBD-78CFAF1E27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33" r="36581"/>
          <a:stretch/>
        </p:blipFill>
        <p:spPr>
          <a:xfrm>
            <a:off x="7645736" y="2170832"/>
            <a:ext cx="1759350" cy="42421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2488E4-EA4C-7F46-B36C-65E18B8C3B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0" r="34167"/>
          <a:stretch/>
        </p:blipFill>
        <p:spPr>
          <a:xfrm>
            <a:off x="10278181" y="2170833"/>
            <a:ext cx="1759351" cy="424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6AB33A65-AF4F-1F56-FEAF-DC2BF6049A20}"/>
              </a:ext>
            </a:extLst>
          </p:cNvPr>
          <p:cNvSpPr/>
          <p:nvPr/>
        </p:nvSpPr>
        <p:spPr>
          <a:xfrm>
            <a:off x="7579039" y="5242190"/>
            <a:ext cx="3174328" cy="510230"/>
          </a:xfrm>
          <a:prstGeom prst="round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092A18EC-EEA5-80D5-6B0C-D5A11DAFF90E}"/>
              </a:ext>
            </a:extLst>
          </p:cNvPr>
          <p:cNvSpPr/>
          <p:nvPr/>
        </p:nvSpPr>
        <p:spPr>
          <a:xfrm>
            <a:off x="9325230" y="5242190"/>
            <a:ext cx="1428137" cy="510230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36CCD-9B28-5CE5-3DDC-C40178E1D1A6}"/>
              </a:ext>
            </a:extLst>
          </p:cNvPr>
          <p:cNvSpPr txBox="1"/>
          <p:nvPr/>
        </p:nvSpPr>
        <p:spPr>
          <a:xfrm>
            <a:off x="7437480" y="1524502"/>
            <a:ext cx="4754520" cy="34778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Меню главного экрана  с перечнем основных функций приложения</a:t>
            </a:r>
            <a:r>
              <a:rPr lang="en-US" sz="2000" dirty="0">
                <a:solidFill>
                  <a:schemeClr val="bg1"/>
                </a:solidFill>
              </a:rPr>
              <a:t>:</a:t>
            </a:r>
          </a:p>
          <a:p>
            <a:pPr marL="342900" indent="-342900">
              <a:buAutoNum type="arabicParenR"/>
            </a:pPr>
            <a:r>
              <a:rPr lang="ru-RU" sz="2000" dirty="0">
                <a:solidFill>
                  <a:schemeClr val="bg1"/>
                </a:solidFill>
              </a:rPr>
              <a:t>система обратной связи (администратор зала)</a:t>
            </a:r>
          </a:p>
          <a:p>
            <a:pPr marL="342900" indent="-342900">
              <a:buAutoNum type="arabicParenR"/>
            </a:pPr>
            <a:r>
              <a:rPr lang="ru-RU" sz="2000" dirty="0">
                <a:solidFill>
                  <a:schemeClr val="bg1"/>
                </a:solidFill>
              </a:rPr>
              <a:t>Организация соревнований</a:t>
            </a:r>
          </a:p>
          <a:p>
            <a:pPr marL="342900" indent="-342900">
              <a:buAutoNum type="arabicParenR"/>
            </a:pPr>
            <a:r>
              <a:rPr lang="ru-RU" sz="2000" dirty="0">
                <a:solidFill>
                  <a:schemeClr val="bg1"/>
                </a:solidFill>
              </a:rPr>
              <a:t>Портал ресурсов </a:t>
            </a:r>
          </a:p>
          <a:p>
            <a:pPr marL="342900" indent="-342900">
              <a:buAutoNum type="arabicParenR"/>
            </a:pPr>
            <a:r>
              <a:rPr lang="ru-RU" sz="2000" dirty="0">
                <a:solidFill>
                  <a:schemeClr val="bg1"/>
                </a:solidFill>
              </a:rPr>
              <a:t>Создание собственной уникальной тренировки</a:t>
            </a:r>
          </a:p>
          <a:p>
            <a:pPr marL="342900" indent="-342900">
              <a:buAutoNum type="arabicParenR"/>
            </a:pPr>
            <a:r>
              <a:rPr lang="ru-RU" sz="2000" dirty="0">
                <a:solidFill>
                  <a:schemeClr val="bg1"/>
                </a:solidFill>
              </a:rPr>
              <a:t>Достижения за активность и система рейтинга сотрудников</a:t>
            </a:r>
          </a:p>
          <a:p>
            <a:pPr marL="342900" indent="-342900">
              <a:buAutoNum type="arabicParenR"/>
            </a:pPr>
            <a:r>
              <a:rPr lang="ru-RU" sz="2000" dirty="0">
                <a:solidFill>
                  <a:schemeClr val="bg1"/>
                </a:solidFill>
              </a:rPr>
              <a:t>Запись в зал</a:t>
            </a:r>
          </a:p>
          <a:p>
            <a:pPr marL="342900" indent="-342900">
              <a:buAutoNum type="arabicParenR"/>
            </a:pPr>
            <a:r>
              <a:rPr lang="ru-RU" sz="2000" dirty="0">
                <a:solidFill>
                  <a:schemeClr val="bg1"/>
                </a:solidFill>
              </a:rPr>
              <a:t>Настройки приложения</a:t>
            </a:r>
          </a:p>
          <a:p>
            <a:pPr marL="342900" indent="-342900">
              <a:buAutoNum type="arabicParenR"/>
            </a:pPr>
            <a:r>
              <a:rPr lang="ru-RU" sz="2000" dirty="0">
                <a:solidFill>
                  <a:schemeClr val="bg1"/>
                </a:solidFill>
              </a:rPr>
              <a:t>Беговая тренировка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5DBEB2-37A8-F174-A2E9-F81D83E723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3" t="9202" r="15973"/>
          <a:stretch/>
        </p:blipFill>
        <p:spPr>
          <a:xfrm>
            <a:off x="-1018572" y="-127322"/>
            <a:ext cx="8456051" cy="7083707"/>
          </a:xfrm>
        </p:spPr>
      </p:pic>
    </p:spTree>
    <p:extLst>
      <p:ext uri="{BB962C8B-B14F-4D97-AF65-F5344CB8AC3E}">
        <p14:creationId xmlns:p14="http://schemas.microsoft.com/office/powerpoint/2010/main" val="26401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6AB33A65-AF4F-1F56-FEAF-DC2BF6049A20}"/>
              </a:ext>
            </a:extLst>
          </p:cNvPr>
          <p:cNvSpPr/>
          <p:nvPr/>
        </p:nvSpPr>
        <p:spPr>
          <a:xfrm>
            <a:off x="7579039" y="5242190"/>
            <a:ext cx="3174328" cy="510230"/>
          </a:xfrm>
          <a:prstGeom prst="round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092A18EC-EEA5-80D5-6B0C-D5A11DAFF90E}"/>
              </a:ext>
            </a:extLst>
          </p:cNvPr>
          <p:cNvSpPr/>
          <p:nvPr/>
        </p:nvSpPr>
        <p:spPr>
          <a:xfrm>
            <a:off x="9325230" y="5242190"/>
            <a:ext cx="1428137" cy="510230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36CCD-9B28-5CE5-3DDC-C40178E1D1A6}"/>
              </a:ext>
            </a:extLst>
          </p:cNvPr>
          <p:cNvSpPr txBox="1"/>
          <p:nvPr/>
        </p:nvSpPr>
        <p:spPr>
          <a:xfrm>
            <a:off x="6788943" y="408973"/>
            <a:ext cx="475452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Запись в зал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5DBEB2-37A8-F174-A2E9-F81D83E723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3" t="14633" r="17203" b="5142"/>
          <a:stretch/>
        </p:blipFill>
        <p:spPr>
          <a:xfrm>
            <a:off x="-649357" y="265043"/>
            <a:ext cx="7826007" cy="6228523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F3B5AA-1D38-1C42-A210-53A48CFA0A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70" t="14360" r="35170" b="5734"/>
          <a:stretch/>
        </p:blipFill>
        <p:spPr>
          <a:xfrm>
            <a:off x="5963478" y="922235"/>
            <a:ext cx="3220193" cy="53499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0846E9E-02AC-D84E-A8BD-7E6854A4E9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8" t="4253" r="34926" b="3617"/>
          <a:stretch/>
        </p:blipFill>
        <p:spPr>
          <a:xfrm>
            <a:off x="9183670" y="922235"/>
            <a:ext cx="2822799" cy="534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00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6AB33A65-AF4F-1F56-FEAF-DC2BF6049A20}"/>
              </a:ext>
            </a:extLst>
          </p:cNvPr>
          <p:cNvSpPr/>
          <p:nvPr/>
        </p:nvSpPr>
        <p:spPr>
          <a:xfrm>
            <a:off x="7579039" y="5242190"/>
            <a:ext cx="3174328" cy="510230"/>
          </a:xfrm>
          <a:prstGeom prst="round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092A18EC-EEA5-80D5-6B0C-D5A11DAFF90E}"/>
              </a:ext>
            </a:extLst>
          </p:cNvPr>
          <p:cNvSpPr/>
          <p:nvPr/>
        </p:nvSpPr>
        <p:spPr>
          <a:xfrm>
            <a:off x="9325230" y="5242190"/>
            <a:ext cx="1428137" cy="510230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36CCD-9B28-5CE5-3DDC-C40178E1D1A6}"/>
              </a:ext>
            </a:extLst>
          </p:cNvPr>
          <p:cNvSpPr txBox="1"/>
          <p:nvPr/>
        </p:nvSpPr>
        <p:spPr>
          <a:xfrm>
            <a:off x="6550404" y="3697"/>
            <a:ext cx="4754520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Запуск беговой тренировки,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о</a:t>
            </a:r>
            <a:r>
              <a:rPr lang="ru-RU" dirty="0" err="1">
                <a:solidFill>
                  <a:schemeClr val="bg1"/>
                </a:solidFill>
              </a:rPr>
              <a:t>тображение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каллорий</a:t>
            </a:r>
            <a:r>
              <a:rPr lang="ru-RU" dirty="0">
                <a:solidFill>
                  <a:schemeClr val="bg1"/>
                </a:solidFill>
              </a:rPr>
              <a:t> ,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п</a:t>
            </a:r>
            <a:r>
              <a:rPr lang="ru-RU" dirty="0" err="1">
                <a:solidFill>
                  <a:schemeClr val="bg1"/>
                </a:solidFill>
              </a:rPr>
              <a:t>ульса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и персональный отчет о проделанной тренировки с дальнейшими спортивными рекомендациями !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5DBEB2-37A8-F174-A2E9-F81D83E723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3" r="23463"/>
          <a:stretch/>
        </p:blipFill>
        <p:spPr>
          <a:xfrm>
            <a:off x="66917" y="-128880"/>
            <a:ext cx="7512122" cy="7393781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93FA96-1ACD-A541-965D-91B05B3DA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4" r="34814"/>
          <a:stretch/>
        </p:blipFill>
        <p:spPr>
          <a:xfrm>
            <a:off x="6400800" y="1429366"/>
            <a:ext cx="2703443" cy="528948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C76133-17A2-A440-B20B-A8843ED92C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36" r="36236"/>
          <a:stretch/>
        </p:blipFill>
        <p:spPr>
          <a:xfrm>
            <a:off x="9104243" y="1429366"/>
            <a:ext cx="2827363" cy="519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37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6AB33A65-AF4F-1F56-FEAF-DC2BF6049A20}"/>
              </a:ext>
            </a:extLst>
          </p:cNvPr>
          <p:cNvSpPr/>
          <p:nvPr/>
        </p:nvSpPr>
        <p:spPr>
          <a:xfrm>
            <a:off x="7579039" y="5242190"/>
            <a:ext cx="3174328" cy="510230"/>
          </a:xfrm>
          <a:prstGeom prst="round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092A18EC-EEA5-80D5-6B0C-D5A11DAFF90E}"/>
              </a:ext>
            </a:extLst>
          </p:cNvPr>
          <p:cNvSpPr/>
          <p:nvPr/>
        </p:nvSpPr>
        <p:spPr>
          <a:xfrm>
            <a:off x="9325230" y="5242190"/>
            <a:ext cx="1428137" cy="510230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5DBEB2-37A8-F174-A2E9-F81D83E723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5" t="14791" r="13505" b="5477"/>
          <a:stretch/>
        </p:blipFill>
        <p:spPr>
          <a:xfrm>
            <a:off x="-1921565" y="65103"/>
            <a:ext cx="9359045" cy="6792897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92BDC8D-7355-E049-8FB3-2BD31D15F5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8" t="15781" r="19408" b="5166"/>
          <a:stretch/>
        </p:blipFill>
        <p:spPr>
          <a:xfrm>
            <a:off x="6099853" y="536563"/>
            <a:ext cx="6450754" cy="606302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BF120E8-7AA2-2440-9FC2-95667055EF09}"/>
              </a:ext>
            </a:extLst>
          </p:cNvPr>
          <p:cNvSpPr txBox="1"/>
          <p:nvPr/>
        </p:nvSpPr>
        <p:spPr>
          <a:xfrm>
            <a:off x="5438324" y="111485"/>
            <a:ext cx="24592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Организация соревнований</a:t>
            </a:r>
          </a:p>
          <a:p>
            <a:r>
              <a:rPr lang="ru-RU" dirty="0">
                <a:solidFill>
                  <a:schemeClr val="bg1"/>
                </a:solidFill>
              </a:rPr>
              <a:t>Создание турниров,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в</a:t>
            </a:r>
            <a:r>
              <a:rPr lang="ru-RU" dirty="0" err="1">
                <a:solidFill>
                  <a:schemeClr val="bg1"/>
                </a:solidFill>
              </a:rPr>
              <a:t>ыбор</a:t>
            </a:r>
            <a:r>
              <a:rPr lang="ru-RU" dirty="0">
                <a:solidFill>
                  <a:schemeClr val="bg1"/>
                </a:solidFill>
              </a:rPr>
              <a:t> необходимого вида спорта,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регистрация команд</a:t>
            </a: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985AEA2-9FE3-B341-AD55-A362FA304C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5" t="9680" r="15875"/>
          <a:stretch/>
        </p:blipFill>
        <p:spPr>
          <a:xfrm>
            <a:off x="4452730" y="1948070"/>
            <a:ext cx="3646279" cy="348532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278552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6AB33A65-AF4F-1F56-FEAF-DC2BF6049A20}"/>
              </a:ext>
            </a:extLst>
          </p:cNvPr>
          <p:cNvSpPr/>
          <p:nvPr/>
        </p:nvSpPr>
        <p:spPr>
          <a:xfrm>
            <a:off x="7579039" y="5242190"/>
            <a:ext cx="3174328" cy="510230"/>
          </a:xfrm>
          <a:prstGeom prst="round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092A18EC-EEA5-80D5-6B0C-D5A11DAFF90E}"/>
              </a:ext>
            </a:extLst>
          </p:cNvPr>
          <p:cNvSpPr/>
          <p:nvPr/>
        </p:nvSpPr>
        <p:spPr>
          <a:xfrm>
            <a:off x="9325230" y="5242190"/>
            <a:ext cx="1428137" cy="510230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36CCD-9B28-5CE5-3DDC-C40178E1D1A6}"/>
              </a:ext>
            </a:extLst>
          </p:cNvPr>
          <p:cNvSpPr txBox="1"/>
          <p:nvPr/>
        </p:nvSpPr>
        <p:spPr>
          <a:xfrm>
            <a:off x="5907236" y="98414"/>
            <a:ext cx="4754520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Организация соревнований,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создание сетки соревнований</a:t>
            </a:r>
          </a:p>
          <a:p>
            <a:r>
              <a:rPr lang="ru-RU" dirty="0">
                <a:solidFill>
                  <a:schemeClr val="bg1"/>
                </a:solidFill>
              </a:rPr>
              <a:t>Подключение к существующему турниру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5DBEB2-37A8-F174-A2E9-F81D83E723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7" t="14648" r="13797" b="5227"/>
          <a:stretch/>
        </p:blipFill>
        <p:spPr>
          <a:xfrm>
            <a:off x="0" y="311989"/>
            <a:ext cx="7415212" cy="5903281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B4A74E-730C-7D4B-92A8-FE87E8BFA3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6" t="15780" r="16196" b="4754"/>
          <a:stretch/>
        </p:blipFill>
        <p:spPr>
          <a:xfrm>
            <a:off x="5353860" y="1021744"/>
            <a:ext cx="6539931" cy="5334977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23098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6AB33A65-AF4F-1F56-FEAF-DC2BF6049A20}"/>
              </a:ext>
            </a:extLst>
          </p:cNvPr>
          <p:cNvSpPr/>
          <p:nvPr/>
        </p:nvSpPr>
        <p:spPr>
          <a:xfrm>
            <a:off x="7579039" y="5242190"/>
            <a:ext cx="3174328" cy="510230"/>
          </a:xfrm>
          <a:prstGeom prst="round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092A18EC-EEA5-80D5-6B0C-D5A11DAFF90E}"/>
              </a:ext>
            </a:extLst>
          </p:cNvPr>
          <p:cNvSpPr/>
          <p:nvPr/>
        </p:nvSpPr>
        <p:spPr>
          <a:xfrm>
            <a:off x="9325230" y="5242190"/>
            <a:ext cx="1428137" cy="510230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36CCD-9B28-5CE5-3DDC-C40178E1D1A6}"/>
              </a:ext>
            </a:extLst>
          </p:cNvPr>
          <p:cNvSpPr txBox="1"/>
          <p:nvPr/>
        </p:nvSpPr>
        <p:spPr>
          <a:xfrm>
            <a:off x="7437480" y="1524502"/>
            <a:ext cx="4754520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Профиль зарегистрированного пользователя с уникальной возможностью анализа параметров здоровья !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5DBEB2-37A8-F174-A2E9-F81D83E723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7" r="16187"/>
          <a:stretch/>
        </p:blipFill>
        <p:spPr>
          <a:xfrm>
            <a:off x="22268" y="200026"/>
            <a:ext cx="7415212" cy="6200774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D172D95-0E5C-5A4A-A183-E3487AD52F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1" t="13999" r="20501" b="4961"/>
          <a:stretch/>
        </p:blipFill>
        <p:spPr>
          <a:xfrm>
            <a:off x="7931496" y="2528015"/>
            <a:ext cx="2365443" cy="2030734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263167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6AB33A65-AF4F-1F56-FEAF-DC2BF6049A20}"/>
              </a:ext>
            </a:extLst>
          </p:cNvPr>
          <p:cNvSpPr/>
          <p:nvPr/>
        </p:nvSpPr>
        <p:spPr>
          <a:xfrm>
            <a:off x="7579039" y="5242190"/>
            <a:ext cx="3174328" cy="510230"/>
          </a:xfrm>
          <a:prstGeom prst="round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092A18EC-EEA5-80D5-6B0C-D5A11DAFF90E}"/>
              </a:ext>
            </a:extLst>
          </p:cNvPr>
          <p:cNvSpPr/>
          <p:nvPr/>
        </p:nvSpPr>
        <p:spPr>
          <a:xfrm>
            <a:off x="9325230" y="5242190"/>
            <a:ext cx="1428137" cy="510230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36CCD-9B28-5CE5-3DDC-C40178E1D1A6}"/>
              </a:ext>
            </a:extLst>
          </p:cNvPr>
          <p:cNvSpPr txBox="1"/>
          <p:nvPr/>
        </p:nvSpPr>
        <p:spPr>
          <a:xfrm>
            <a:off x="5821178" y="76683"/>
            <a:ext cx="4754520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Система достижений в приложении позволит  поделиться с коллегами своими спортивными достижениями!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5DBEB2-37A8-F174-A2E9-F81D83E723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4" t="14367" r="10824" b="5201"/>
          <a:stretch/>
        </p:blipFill>
        <p:spPr>
          <a:xfrm>
            <a:off x="-609953" y="332281"/>
            <a:ext cx="8188991" cy="5949249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8131E3-21DD-E94A-B8EE-E2FA2B04C0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5" t="11171" r="13135"/>
          <a:stretch/>
        </p:blipFill>
        <p:spPr>
          <a:xfrm>
            <a:off x="4947805" y="1105580"/>
            <a:ext cx="7008658" cy="5615389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111661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6AB33A65-AF4F-1F56-FEAF-DC2BF6049A20}"/>
              </a:ext>
            </a:extLst>
          </p:cNvPr>
          <p:cNvSpPr/>
          <p:nvPr/>
        </p:nvSpPr>
        <p:spPr>
          <a:xfrm>
            <a:off x="7579039" y="5242190"/>
            <a:ext cx="3174328" cy="510230"/>
          </a:xfrm>
          <a:prstGeom prst="round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092A18EC-EEA5-80D5-6B0C-D5A11DAFF90E}"/>
              </a:ext>
            </a:extLst>
          </p:cNvPr>
          <p:cNvSpPr/>
          <p:nvPr/>
        </p:nvSpPr>
        <p:spPr>
          <a:xfrm>
            <a:off x="9325230" y="5242190"/>
            <a:ext cx="1428137" cy="510230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36CCD-9B28-5CE5-3DDC-C40178E1D1A6}"/>
              </a:ext>
            </a:extLst>
          </p:cNvPr>
          <p:cNvSpPr txBox="1"/>
          <p:nvPr/>
        </p:nvSpPr>
        <p:spPr>
          <a:xfrm>
            <a:off x="4411683" y="459248"/>
            <a:ext cx="475452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Рейтинг с возможностью накопления баллов и создание персональной тренировки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5DBEB2-37A8-F174-A2E9-F81D83E723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6" t="11683" r="16566"/>
          <a:stretch/>
        </p:blipFill>
        <p:spPr>
          <a:xfrm>
            <a:off x="-1058344" y="304800"/>
            <a:ext cx="6518616" cy="5864704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8131E3-21DD-E94A-B8EE-E2FA2B04C0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0" t="14845" r="13590" b="6822"/>
          <a:stretch/>
        </p:blipFill>
        <p:spPr>
          <a:xfrm>
            <a:off x="6816206" y="1105579"/>
            <a:ext cx="6518616" cy="5218373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2B8C4A4-FCBE-A04F-A31A-50D43A42C1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0" t="14521" r="14480" b="4563"/>
          <a:stretch/>
        </p:blipFill>
        <p:spPr>
          <a:xfrm>
            <a:off x="3432313" y="1434835"/>
            <a:ext cx="5512904" cy="4889117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59264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6AB33A65-AF4F-1F56-FEAF-DC2BF6049A20}"/>
              </a:ext>
            </a:extLst>
          </p:cNvPr>
          <p:cNvSpPr/>
          <p:nvPr/>
        </p:nvSpPr>
        <p:spPr>
          <a:xfrm>
            <a:off x="7579039" y="5242190"/>
            <a:ext cx="3174328" cy="510230"/>
          </a:xfrm>
          <a:prstGeom prst="round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092A18EC-EEA5-80D5-6B0C-D5A11DAFF90E}"/>
              </a:ext>
            </a:extLst>
          </p:cNvPr>
          <p:cNvSpPr/>
          <p:nvPr/>
        </p:nvSpPr>
        <p:spPr>
          <a:xfrm>
            <a:off x="9325230" y="5242190"/>
            <a:ext cx="1428137" cy="510230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36CCD-9B28-5CE5-3DDC-C40178E1D1A6}"/>
              </a:ext>
            </a:extLst>
          </p:cNvPr>
          <p:cNvSpPr txBox="1"/>
          <p:nvPr/>
        </p:nvSpPr>
        <p:spPr>
          <a:xfrm>
            <a:off x="5284778" y="459249"/>
            <a:ext cx="475452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И конечно же мотивирующие уведомления !</a:t>
            </a:r>
          </a:p>
          <a:p>
            <a:r>
              <a:rPr lang="ru-RU" dirty="0">
                <a:solidFill>
                  <a:schemeClr val="bg1"/>
                </a:solidFill>
              </a:rPr>
              <a:t>(Без внимания не останется никто)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5DBEB2-37A8-F174-A2E9-F81D83E723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4" t="9466" r="10824"/>
          <a:stretch/>
        </p:blipFill>
        <p:spPr>
          <a:xfrm>
            <a:off x="-1058344" y="76683"/>
            <a:ext cx="6518616" cy="6092821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8131E3-21DD-E94A-B8EE-E2FA2B04C0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9" t="9121" r="14839"/>
          <a:stretch/>
        </p:blipFill>
        <p:spPr>
          <a:xfrm>
            <a:off x="6587064" y="788504"/>
            <a:ext cx="6269445" cy="5381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2B8C4A4-FCBE-A04F-A31A-50D43A42C1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7" t="10563" r="10797"/>
          <a:stretch/>
        </p:blipFill>
        <p:spPr>
          <a:xfrm>
            <a:off x="3246783" y="1713054"/>
            <a:ext cx="4951655" cy="4356442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242051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вал 74">
            <a:extLst>
              <a:ext uri="{FF2B5EF4-FFF2-40B4-BE49-F238E27FC236}">
                <a16:creationId xmlns:a16="http://schemas.microsoft.com/office/drawing/2014/main" id="{8039D799-5786-4941-BF9C-A10593A9DC27}"/>
              </a:ext>
            </a:extLst>
          </p:cNvPr>
          <p:cNvSpPr/>
          <p:nvPr/>
        </p:nvSpPr>
        <p:spPr>
          <a:xfrm>
            <a:off x="1049272" y="2327837"/>
            <a:ext cx="10207543" cy="10207538"/>
          </a:xfrm>
          <a:prstGeom prst="ellipse">
            <a:avLst/>
          </a:prstGeom>
          <a:pattFill prst="pct75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dirty="0" err="1">
              <a:solidFill>
                <a:srgbClr val="FFFFFF"/>
              </a:soli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C9EAD9D-9723-482F-BC8A-D3317FAB78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0183" y="1690394"/>
            <a:ext cx="8315780" cy="4467362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C0F7DD1-E84F-4A7A-B5D1-FF74EF23C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 появлением продукта на рынке</a:t>
            </a:r>
          </a:p>
        </p:txBody>
      </p:sp>
      <p:sp>
        <p:nvSpPr>
          <p:cNvPr id="29" name="Rounded Rectangular Callout 17">
            <a:extLst>
              <a:ext uri="{FF2B5EF4-FFF2-40B4-BE49-F238E27FC236}">
                <a16:creationId xmlns:a16="http://schemas.microsoft.com/office/drawing/2014/main" id="{30CD4F01-99C3-4FD4-A781-062CE2738061}"/>
              </a:ext>
            </a:extLst>
          </p:cNvPr>
          <p:cNvSpPr/>
          <p:nvPr/>
        </p:nvSpPr>
        <p:spPr>
          <a:xfrm>
            <a:off x="13002" y="2224658"/>
            <a:ext cx="2735278" cy="1986988"/>
          </a:xfrm>
          <a:prstGeom prst="wedgeRoundRectCallout">
            <a:avLst>
              <a:gd name="adj1" fmla="val 72564"/>
              <a:gd name="adj2" fmla="val 7934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ea typeface="VTB Group Cond" panose="020B0506050504020204" pitchFamily="34" charset="77"/>
              </a:rPr>
              <a:t>Возрастет производительность как как сотрудника в отдельности </a:t>
            </a:r>
            <a:r>
              <a:rPr lang="en-US" sz="2000" dirty="0">
                <a:solidFill>
                  <a:schemeClr val="bg1"/>
                </a:solidFill>
                <a:ea typeface="VTB Group Cond" panose="020B0506050504020204" pitchFamily="34" charset="77"/>
              </a:rPr>
              <a:t>, </a:t>
            </a:r>
            <a:r>
              <a:rPr lang="ru-RU" sz="2000" dirty="0">
                <a:solidFill>
                  <a:schemeClr val="bg1"/>
                </a:solidFill>
                <a:ea typeface="VTB Group Cond" panose="020B0506050504020204" pitchFamily="34" charset="77"/>
              </a:rPr>
              <a:t>так и всего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ea typeface="VTB Group Cond" panose="020B0506050504020204" pitchFamily="34" charset="77"/>
              </a:rPr>
              <a:t>предприятия в целом</a:t>
            </a:r>
          </a:p>
        </p:txBody>
      </p:sp>
      <p:sp>
        <p:nvSpPr>
          <p:cNvPr id="27" name="Rounded Rectangular Callout 19">
            <a:extLst>
              <a:ext uri="{FF2B5EF4-FFF2-40B4-BE49-F238E27FC236}">
                <a16:creationId xmlns:a16="http://schemas.microsoft.com/office/drawing/2014/main" id="{5F6EC980-AB6A-42E2-A990-36D84654A8B3}"/>
              </a:ext>
            </a:extLst>
          </p:cNvPr>
          <p:cNvSpPr/>
          <p:nvPr/>
        </p:nvSpPr>
        <p:spPr>
          <a:xfrm flipH="1">
            <a:off x="9368273" y="2743473"/>
            <a:ext cx="2475723" cy="1468173"/>
          </a:xfrm>
          <a:prstGeom prst="wedgeRoundRectCallout">
            <a:avLst>
              <a:gd name="adj1" fmla="val 72564"/>
              <a:gd name="adj2" fmla="val 7934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ea typeface="VTB Group Cond" panose="020B0506050504020204" pitchFamily="34" charset="77"/>
              </a:rPr>
              <a:t>Появится </a:t>
            </a:r>
            <a:r>
              <a:rPr lang="en-US" sz="2000" dirty="0">
                <a:solidFill>
                  <a:schemeClr val="bg1"/>
                </a:solidFill>
                <a:ea typeface="VTB Group Cond" panose="020B0506050504020204" pitchFamily="34" charset="77"/>
              </a:rPr>
              <a:t>IT-</a:t>
            </a:r>
            <a:r>
              <a:rPr lang="en-US" sz="2000" dirty="0" err="1">
                <a:solidFill>
                  <a:schemeClr val="bg1"/>
                </a:solidFill>
                <a:ea typeface="VTB Group Cond" panose="020B0506050504020204" pitchFamily="34" charset="77"/>
              </a:rPr>
              <a:t>п</a:t>
            </a:r>
            <a:r>
              <a:rPr lang="ru-RU" sz="2000" dirty="0" err="1">
                <a:solidFill>
                  <a:schemeClr val="bg1"/>
                </a:solidFill>
                <a:ea typeface="VTB Group Cond" panose="020B0506050504020204" pitchFamily="34" charset="77"/>
              </a:rPr>
              <a:t>родукт</a:t>
            </a:r>
            <a:r>
              <a:rPr lang="ru-RU" sz="2000" dirty="0">
                <a:solidFill>
                  <a:schemeClr val="bg1"/>
                </a:solidFill>
                <a:ea typeface="VTB Group Cond" panose="020B0506050504020204" pitchFamily="34" charset="77"/>
              </a:rPr>
              <a:t>,</a:t>
            </a:r>
            <a:r>
              <a:rPr lang="en-US" sz="2000" dirty="0">
                <a:solidFill>
                  <a:schemeClr val="bg1"/>
                </a:solidFill>
                <a:ea typeface="VTB Group Cond" panose="020B0506050504020204" pitchFamily="34" charset="77"/>
              </a:rPr>
              <a:t> </a:t>
            </a:r>
            <a:r>
              <a:rPr lang="ru-RU" sz="2000" dirty="0">
                <a:solidFill>
                  <a:schemeClr val="bg1"/>
                </a:solidFill>
                <a:ea typeface="VTB Group Cond" panose="020B0506050504020204" pitchFamily="34" charset="77"/>
              </a:rPr>
              <a:t>который выйдет за рамки фитнес-приложений !</a:t>
            </a:r>
          </a:p>
        </p:txBody>
      </p:sp>
      <p:sp>
        <p:nvSpPr>
          <p:cNvPr id="41" name="Номер слайда 5">
            <a:extLst>
              <a:ext uri="{FF2B5EF4-FFF2-40B4-BE49-F238E27FC236}">
                <a16:creationId xmlns:a16="http://schemas.microsoft.com/office/drawing/2014/main" id="{A79A73DA-45A9-4587-A6DE-7B6B355AE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16</a:t>
            </a:fld>
            <a:endParaRPr lang="ru-RU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0CB3985-6352-9045-8251-B61F9965C9E7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r="1014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82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val 50">
            <a:extLst>
              <a:ext uri="{FF2B5EF4-FFF2-40B4-BE49-F238E27FC236}">
                <a16:creationId xmlns:a16="http://schemas.microsoft.com/office/drawing/2014/main" id="{9DEE7C07-5F7A-5D4C-9C5A-2F2F7BAC3490}"/>
              </a:ext>
            </a:extLst>
          </p:cNvPr>
          <p:cNvSpPr/>
          <p:nvPr/>
        </p:nvSpPr>
        <p:spPr>
          <a:xfrm>
            <a:off x="2957220" y="2800055"/>
            <a:ext cx="1624026" cy="16397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F76FD4A-BA58-E248-A4D1-AB47BA971593}"/>
              </a:ext>
            </a:extLst>
          </p:cNvPr>
          <p:cNvSpPr/>
          <p:nvPr/>
        </p:nvSpPr>
        <p:spPr>
          <a:xfrm>
            <a:off x="5224647" y="3884759"/>
            <a:ext cx="1624026" cy="16397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2BCF03D-7442-7043-A5E7-1DD7077C096C}"/>
              </a:ext>
            </a:extLst>
          </p:cNvPr>
          <p:cNvSpPr/>
          <p:nvPr/>
        </p:nvSpPr>
        <p:spPr>
          <a:xfrm>
            <a:off x="7492072" y="2773530"/>
            <a:ext cx="1624026" cy="16397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FC60271-BCC2-C748-93A4-1A85F34B0B20}"/>
              </a:ext>
            </a:extLst>
          </p:cNvPr>
          <p:cNvSpPr/>
          <p:nvPr/>
        </p:nvSpPr>
        <p:spPr>
          <a:xfrm>
            <a:off x="10125062" y="1386063"/>
            <a:ext cx="1624026" cy="16397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9B635275-B6FC-8E4A-9669-C543F61032B7}"/>
              </a:ext>
            </a:extLst>
          </p:cNvPr>
          <p:cNvSpPr>
            <a:spLocks noChangeAspect="1"/>
          </p:cNvSpPr>
          <p:nvPr/>
        </p:nvSpPr>
        <p:spPr>
          <a:xfrm>
            <a:off x="461615" y="1386063"/>
            <a:ext cx="1624026" cy="1639743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09"/>
            <a:endParaRPr lang="ru-RU" sz="2000" b="1" kern="0" dirty="0">
              <a:solidFill>
                <a:srgbClr val="FFFFFF"/>
              </a:solidFill>
            </a:endParaRPr>
          </a:p>
        </p:txBody>
      </p:sp>
      <p:sp>
        <p:nvSpPr>
          <p:cNvPr id="31" name="Title 3">
            <a:extLst>
              <a:ext uri="{FF2B5EF4-FFF2-40B4-BE49-F238E27FC236}">
                <a16:creationId xmlns:a16="http://schemas.microsoft.com/office/drawing/2014/main" id="{EC9D6D2A-EACC-214D-93A6-BE5F93FE0156}"/>
              </a:ext>
            </a:extLst>
          </p:cNvPr>
          <p:cNvSpPr txBox="1">
            <a:spLocks/>
          </p:cNvSpPr>
          <p:nvPr/>
        </p:nvSpPr>
        <p:spPr>
          <a:xfrm>
            <a:off x="2499267" y="4520049"/>
            <a:ext cx="24387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Лучший друг и наставник для людей,</a:t>
            </a:r>
            <a:r>
              <a:rPr lang="en-US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в</a:t>
            </a:r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едущих сидячий образ жизни :</a:t>
            </a:r>
            <a:r>
              <a:rPr lang="en-US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)</a:t>
            </a:r>
            <a:endParaRPr lang="ru-RU" sz="2000" b="0" dirty="0">
              <a:solidFill>
                <a:schemeClr val="tx1"/>
              </a:solidFill>
              <a:latin typeface="+mn-lt"/>
              <a:ea typeface="VTB Group Cond Book" panose="020B0506050504020204" pitchFamily="34" charset="77"/>
            </a:endParaRP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66363BCE-AABD-4B4B-8FCE-06548683CFBF}"/>
              </a:ext>
            </a:extLst>
          </p:cNvPr>
          <p:cNvSpPr txBox="1">
            <a:spLocks/>
          </p:cNvSpPr>
          <p:nvPr/>
        </p:nvSpPr>
        <p:spPr>
          <a:xfrm>
            <a:off x="4708421" y="5560333"/>
            <a:ext cx="2775157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Благодаря упрощенным фитнес программам можно провести </a:t>
            </a:r>
            <a:r>
              <a:rPr lang="ru-RU" sz="2000" b="0" dirty="0" err="1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физ</a:t>
            </a:r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-минутку прямо на рабочем месте !</a:t>
            </a:r>
          </a:p>
        </p:txBody>
      </p:sp>
      <p:sp>
        <p:nvSpPr>
          <p:cNvPr id="33" name="Title 3">
            <a:extLst>
              <a:ext uri="{FF2B5EF4-FFF2-40B4-BE49-F238E27FC236}">
                <a16:creationId xmlns:a16="http://schemas.microsoft.com/office/drawing/2014/main" id="{5F6CE22E-CAAD-0D4B-97E1-F54610FF7B53}"/>
              </a:ext>
            </a:extLst>
          </p:cNvPr>
          <p:cNvSpPr txBox="1">
            <a:spLocks/>
          </p:cNvSpPr>
          <p:nvPr/>
        </p:nvSpPr>
        <p:spPr>
          <a:xfrm>
            <a:off x="7492072" y="4417472"/>
            <a:ext cx="223562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Для продвинутых спортсменов возможность организовать соревнование между цехами станет приятным дополнением</a:t>
            </a:r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FC72E8DE-76BE-F446-B495-78013F688544}"/>
              </a:ext>
            </a:extLst>
          </p:cNvPr>
          <p:cNvSpPr txBox="1">
            <a:spLocks/>
          </p:cNvSpPr>
          <p:nvPr/>
        </p:nvSpPr>
        <p:spPr>
          <a:xfrm>
            <a:off x="10040688" y="3206623"/>
            <a:ext cx="181328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en-US" sz="2000" b="0" dirty="0" err="1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К</a:t>
            </a:r>
            <a:r>
              <a:rPr lang="ru-RU" sz="2000" b="0" dirty="0" err="1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аждый</a:t>
            </a:r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 сможет заявить о своем уникальном достижении !</a:t>
            </a:r>
          </a:p>
        </p:txBody>
      </p:sp>
      <p:sp>
        <p:nvSpPr>
          <p:cNvPr id="95" name="Title 3">
            <a:extLst>
              <a:ext uri="{FF2B5EF4-FFF2-40B4-BE49-F238E27FC236}">
                <a16:creationId xmlns:a16="http://schemas.microsoft.com/office/drawing/2014/main" id="{DC6D4B9B-6D5B-CA4E-B17C-D9D5761DA599}"/>
              </a:ext>
            </a:extLst>
          </p:cNvPr>
          <p:cNvSpPr txBox="1">
            <a:spLocks/>
          </p:cNvSpPr>
          <p:nvPr/>
        </p:nvSpPr>
        <p:spPr>
          <a:xfrm>
            <a:off x="376303" y="3364831"/>
            <a:ext cx="212296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Приложение является одновременно как фитнес-</a:t>
            </a:r>
            <a:r>
              <a:rPr lang="ru-RU" sz="2000" b="0" dirty="0" err="1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трекером</a:t>
            </a:r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,</a:t>
            </a:r>
            <a:r>
              <a:rPr lang="en-US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т</a:t>
            </a:r>
            <a:r>
              <a:rPr lang="ru-RU" sz="2000" b="0" dirty="0" err="1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ак</a:t>
            </a:r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 и полифункциональным ресурсом</a:t>
            </a:r>
          </a:p>
        </p:txBody>
      </p:sp>
      <p:sp>
        <p:nvSpPr>
          <p:cNvPr id="132" name="Arc 131">
            <a:extLst>
              <a:ext uri="{FF2B5EF4-FFF2-40B4-BE49-F238E27FC236}">
                <a16:creationId xmlns:a16="http://schemas.microsoft.com/office/drawing/2014/main" id="{8546F879-9C95-6445-BD8B-41230A6DD432}"/>
              </a:ext>
            </a:extLst>
          </p:cNvPr>
          <p:cNvSpPr/>
          <p:nvPr/>
        </p:nvSpPr>
        <p:spPr>
          <a:xfrm rot="20677163">
            <a:off x="868586" y="1947033"/>
            <a:ext cx="2536719" cy="2313968"/>
          </a:xfrm>
          <a:prstGeom prst="arc">
            <a:avLst>
              <a:gd name="adj1" fmla="val 17288075"/>
              <a:gd name="adj2" fmla="val 0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34" name="Arc 133">
            <a:extLst>
              <a:ext uri="{FF2B5EF4-FFF2-40B4-BE49-F238E27FC236}">
                <a16:creationId xmlns:a16="http://schemas.microsoft.com/office/drawing/2014/main" id="{B16FCC07-0116-994A-8019-58A50055CA8E}"/>
              </a:ext>
            </a:extLst>
          </p:cNvPr>
          <p:cNvSpPr/>
          <p:nvPr/>
        </p:nvSpPr>
        <p:spPr>
          <a:xfrm rot="19860027">
            <a:off x="3495970" y="3528893"/>
            <a:ext cx="2536719" cy="2393885"/>
          </a:xfrm>
          <a:prstGeom prst="arc">
            <a:avLst>
              <a:gd name="adj1" fmla="val 17762311"/>
              <a:gd name="adj2" fmla="val 20592136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35" name="Arc 134">
            <a:extLst>
              <a:ext uri="{FF2B5EF4-FFF2-40B4-BE49-F238E27FC236}">
                <a16:creationId xmlns:a16="http://schemas.microsoft.com/office/drawing/2014/main" id="{47A104AE-3579-9846-9A9C-B3B3FC16E217}"/>
              </a:ext>
            </a:extLst>
          </p:cNvPr>
          <p:cNvSpPr/>
          <p:nvPr/>
        </p:nvSpPr>
        <p:spPr>
          <a:xfrm rot="16491996">
            <a:off x="6351115" y="3238387"/>
            <a:ext cx="2536719" cy="2440941"/>
          </a:xfrm>
          <a:prstGeom prst="arc">
            <a:avLst>
              <a:gd name="adj1" fmla="val 17748431"/>
              <a:gd name="adj2" fmla="val 20680056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000" dirty="0"/>
          </a:p>
        </p:txBody>
      </p:sp>
      <p:sp>
        <p:nvSpPr>
          <p:cNvPr id="136" name="Arc 135">
            <a:extLst>
              <a:ext uri="{FF2B5EF4-FFF2-40B4-BE49-F238E27FC236}">
                <a16:creationId xmlns:a16="http://schemas.microsoft.com/office/drawing/2014/main" id="{DE0AFDC9-40C8-1748-A98E-D26AFD75CEFE}"/>
              </a:ext>
            </a:extLst>
          </p:cNvPr>
          <p:cNvSpPr/>
          <p:nvPr/>
        </p:nvSpPr>
        <p:spPr>
          <a:xfrm rot="16378648">
            <a:off x="8325945" y="2106873"/>
            <a:ext cx="2839837" cy="2589414"/>
          </a:xfrm>
          <a:prstGeom prst="arc">
            <a:avLst>
              <a:gd name="adj1" fmla="val 18059342"/>
              <a:gd name="adj2" fmla="val 597033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C51AD32-9392-474A-A51B-92DBCFB85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Главные отличия от конкурентов</a:t>
            </a:r>
          </a:p>
        </p:txBody>
      </p:sp>
    </p:spTree>
    <p:extLst>
      <p:ext uri="{BB962C8B-B14F-4D97-AF65-F5344CB8AC3E}">
        <p14:creationId xmlns:p14="http://schemas.microsoft.com/office/powerpoint/2010/main" val="404937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31" grpId="0"/>
      <p:bldP spid="32" grpId="0"/>
      <p:bldP spid="33" grpId="0"/>
      <p:bldP spid="34" grpId="0"/>
      <p:bldP spid="95" grpId="0"/>
      <p:bldP spid="132" grpId="0" animBg="1"/>
      <p:bldP spid="134" grpId="0" animBg="1"/>
      <p:bldP spid="135" grpId="0" animBg="1"/>
      <p:bldP spid="13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6AB33A65-AF4F-1F56-FEAF-DC2BF6049A20}"/>
              </a:ext>
            </a:extLst>
          </p:cNvPr>
          <p:cNvSpPr/>
          <p:nvPr/>
        </p:nvSpPr>
        <p:spPr>
          <a:xfrm>
            <a:off x="7579039" y="5242190"/>
            <a:ext cx="3174328" cy="510230"/>
          </a:xfrm>
          <a:prstGeom prst="round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092A18EC-EEA5-80D5-6B0C-D5A11DAFF90E}"/>
              </a:ext>
            </a:extLst>
          </p:cNvPr>
          <p:cNvSpPr/>
          <p:nvPr/>
        </p:nvSpPr>
        <p:spPr>
          <a:xfrm>
            <a:off x="9325230" y="5242190"/>
            <a:ext cx="1428137" cy="510230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5DBEB2-37A8-F174-A2E9-F81D83E723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8" r="21558"/>
          <a:stretch/>
        </p:blipFill>
        <p:spPr>
          <a:xfrm>
            <a:off x="-840117" y="-271463"/>
            <a:ext cx="8240276" cy="7586663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9A61592-D3FB-2942-B103-7E7DF46C1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7579039" y="5935142"/>
            <a:ext cx="1143000" cy="914400"/>
          </a:xfrm>
          <a:prstGeom prst="ellipse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FF17611-44B4-CD4A-8025-65BFC17D05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/>
        </p:blipFill>
        <p:spPr>
          <a:xfrm>
            <a:off x="9166203" y="5943600"/>
            <a:ext cx="1143000" cy="914400"/>
          </a:xfrm>
          <a:prstGeom prst="ellipse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6A2A1A1-EC5A-D746-922B-EEC76DC7DD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/>
        </p:blipFill>
        <p:spPr>
          <a:xfrm>
            <a:off x="10753367" y="5856719"/>
            <a:ext cx="1143000" cy="992823"/>
          </a:xfrm>
          <a:prstGeom prst="ellipse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9DB837E-5E99-894F-AF37-482949E4B996}"/>
              </a:ext>
            </a:extLst>
          </p:cNvPr>
          <p:cNvSpPr txBox="1"/>
          <p:nvPr/>
        </p:nvSpPr>
        <p:spPr>
          <a:xfrm>
            <a:off x="5015247" y="341034"/>
            <a:ext cx="741358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3200" b="1" dirty="0">
              <a:solidFill>
                <a:schemeClr val="bg1"/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endParaRPr lang="ru-RU" sz="3200" b="1" dirty="0">
              <a:solidFill>
                <a:schemeClr val="bg1"/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Oswald" pitchFamily="2" charset="-52"/>
                <a:ea typeface="Roboto Condensed" panose="02000000000000000000" pitchFamily="2" charset="0"/>
                <a:cs typeface="Roboto Condensed" panose="02000000000000000000" pitchFamily="2" charset="0"/>
              </a:rPr>
              <a:t>Умный спорт</a:t>
            </a:r>
            <a:endParaRPr lang="en-US" sz="2400" b="1" dirty="0">
              <a:solidFill>
                <a:schemeClr val="bg1"/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Oswald" pitchFamily="2" charset="-52"/>
                <a:ea typeface="Roboto Condensed" panose="02000000000000000000" pitchFamily="2" charset="0"/>
                <a:cs typeface="Roboto Condensed" panose="02000000000000000000" pitchFamily="2" charset="0"/>
              </a:rPr>
              <a:t>Заяви о своих достижениях !</a:t>
            </a:r>
          </a:p>
          <a:p>
            <a:endParaRPr lang="ru-RU" sz="2400" b="1" dirty="0">
              <a:solidFill>
                <a:schemeClr val="bg1"/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endParaRPr lang="ru-RU" sz="3200" b="1" dirty="0">
              <a:solidFill>
                <a:schemeClr val="bg1"/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endParaRPr lang="ru-RU" sz="3200" b="1" dirty="0">
              <a:solidFill>
                <a:schemeClr val="bg1"/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endParaRPr lang="ru-RU" sz="3200" b="1" dirty="0">
              <a:solidFill>
                <a:schemeClr val="bg1"/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r>
              <a:rPr lang="ru-RU" sz="3200" b="1" dirty="0">
                <a:solidFill>
                  <a:schemeClr val="bg1"/>
                </a:solidFill>
                <a:latin typeface="Oswald" pitchFamily="2" charset="-52"/>
                <a:ea typeface="Roboto Condensed" panose="02000000000000000000" pitchFamily="2" charset="0"/>
                <a:cs typeface="Roboto Condensed" panose="02000000000000000000" pitchFamily="2" charset="0"/>
              </a:rPr>
              <a:t>В здоровое и сильное будущее с нами !!!</a:t>
            </a:r>
            <a:endParaRPr lang="en-US" sz="3200" b="1" dirty="0">
              <a:solidFill>
                <a:schemeClr val="bg1"/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endParaRPr lang="en-US" sz="3200" b="1" dirty="0">
              <a:solidFill>
                <a:schemeClr val="bg1"/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endParaRPr lang="en-US" sz="3200" b="1" dirty="0">
              <a:solidFill>
                <a:schemeClr val="bg1"/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endParaRPr lang="en-US" sz="3200" b="1" dirty="0">
              <a:solidFill>
                <a:schemeClr val="bg1"/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2DA3C63-A2DD-FD40-A07B-F431961A506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38"/>
          <a:stretch/>
        </p:blipFill>
        <p:spPr>
          <a:xfrm>
            <a:off x="9568267" y="939632"/>
            <a:ext cx="2328100" cy="1688119"/>
          </a:xfrm>
          <a:prstGeom prst="rect">
            <a:avLst/>
          </a:prstGeom>
          <a:scene3d>
            <a:camera prst="perspectiveBelow"/>
            <a:lightRig rig="threePt" dir="t"/>
          </a:scene3d>
          <a:sp3d/>
        </p:spPr>
      </p:pic>
    </p:spTree>
    <p:extLst>
      <p:ext uri="{BB962C8B-B14F-4D97-AF65-F5344CB8AC3E}">
        <p14:creationId xmlns:p14="http://schemas.microsoft.com/office/powerpoint/2010/main" val="368418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5B6C813-C15E-D442-A3E5-CCE65F6F0E5C}"/>
              </a:ext>
            </a:extLst>
          </p:cNvPr>
          <p:cNvSpPr txBox="1"/>
          <p:nvPr/>
        </p:nvSpPr>
        <p:spPr>
          <a:xfrm>
            <a:off x="3445565" y="2757319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Oswald" pitchFamily="2" charset="-52"/>
                <a:cs typeface="Roboto Condensed" panose="02000000000000000000" pitchFamily="2" charset="0"/>
              </a:rPr>
              <a:t>Спасибо за внимание 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851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Тема Office">
  <a:themeElements>
    <a:clrScheme name="IT Pitch dec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1E8"/>
      </a:accent1>
      <a:accent2>
        <a:srgbClr val="367CFF"/>
      </a:accent2>
      <a:accent3>
        <a:srgbClr val="00369B"/>
      </a:accent3>
      <a:accent4>
        <a:srgbClr val="FA3585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4">
      <a:majorFont>
        <a:latin typeface="Oswald"/>
        <a:ea typeface=""/>
        <a:cs typeface=""/>
      </a:majorFont>
      <a:minorFont>
        <a:latin typeface="Oswald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2111</TotalTime>
  <Words>543</Words>
  <Application>Microsoft Macintosh PowerPoint</Application>
  <PresentationFormat>Широкоэкранный</PresentationFormat>
  <Paragraphs>87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Calibri</vt:lpstr>
      <vt:lpstr>Arial</vt:lpstr>
      <vt:lpstr>Oswald Light</vt:lpstr>
      <vt:lpstr>Oswald</vt:lpstr>
      <vt:lpstr>Тема Office</vt:lpstr>
      <vt:lpstr>Презентация PowerPoint</vt:lpstr>
      <vt:lpstr>Презентация PowerPoint</vt:lpstr>
      <vt:lpstr>Презентация PowerPoint</vt:lpstr>
      <vt:lpstr>Программные средства разработки приложения:</vt:lpstr>
      <vt:lpstr>Функциональные возможности приложения: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 появлением продукта на рынке</vt:lpstr>
      <vt:lpstr>Главные отличия от конкурентов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Ким Воронин</dc:creator>
  <cp:lastModifiedBy>Александр Сапунов</cp:lastModifiedBy>
  <cp:revision>70</cp:revision>
  <dcterms:created xsi:type="dcterms:W3CDTF">2021-03-13T09:42:31Z</dcterms:created>
  <dcterms:modified xsi:type="dcterms:W3CDTF">2023-09-12T10:26:35Z</dcterms:modified>
</cp:coreProperties>
</file>