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72" r:id="rId2"/>
    <p:sldId id="273" r:id="rId3"/>
    <p:sldId id="274" r:id="rId4"/>
    <p:sldId id="275" r:id="rId5"/>
    <p:sldId id="281" r:id="rId6"/>
    <p:sldId id="280" r:id="rId7"/>
    <p:sldId id="262" r:id="rId8"/>
    <p:sldId id="282" r:id="rId9"/>
    <p:sldId id="283" r:id="rId10"/>
    <p:sldId id="259" r:id="rId11"/>
    <p:sldId id="276" r:id="rId12"/>
  </p:sldIdLst>
  <p:sldSz cx="9144000" cy="5143500" type="screen16x9"/>
  <p:notesSz cx="6858000" cy="9144000"/>
  <p:embeddedFontLst>
    <p:embeddedFont>
      <p:font typeface="Gilroy" panose="020B0604020202020204" charset="-52"/>
      <p:bold r:id="rId14"/>
    </p:embeddedFont>
    <p:embeddedFont>
      <p:font typeface="IBM Plex Sans" panose="020B0503050203000203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9-455A-A797-4942EF2C5A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9-455A-A797-4942EF2C5A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9-455A-A797-4942EF2C5A0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79-455A-A797-4942EF2C5A0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79-455A-A797-4942EF2C5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1"/>
        <c:axId val="626278648"/>
        <c:axId val="626280088"/>
      </c:barChart>
      <c:catAx>
        <c:axId val="626278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26280088"/>
        <c:crosses val="autoZero"/>
        <c:auto val="1"/>
        <c:lblAlgn val="ctr"/>
        <c:lblOffset val="100"/>
        <c:noMultiLvlLbl val="0"/>
      </c:catAx>
      <c:valAx>
        <c:axId val="62628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627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legendEntry>
        <c:idx val="6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Жуки и уховёртки</c:v>
                </c:pt>
                <c:pt idx="1">
                  <c:v>Гусеницы</c:v>
                </c:pt>
                <c:pt idx="2">
                  <c:v>Дождевые черви</c:v>
                </c:pt>
                <c:pt idx="3">
                  <c:v>другое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5</c:v>
                </c:pt>
                <c:pt idx="2">
                  <c:v>4.5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D-49EA-AACF-50280AE57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609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8206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9530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152698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b5fc0e09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b5fc0e09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5b11977f8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5b11977f8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380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482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5" y="1926949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Gilroy" panose="00000A00000000000000" pitchFamily="2" charset="-52"/>
              </a:rPr>
              <a:t>LepSciUs</a:t>
            </a:r>
            <a:r>
              <a:rPr lang="ru-RU" sz="3600" dirty="0">
                <a:latin typeface="Gilroy" panose="00000A00000000000000" pitchFamily="2" charset="-52"/>
              </a:rPr>
              <a:t>-первый корм</a:t>
            </a:r>
            <a:endParaRPr sz="3600" dirty="0"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572000" y="3105300"/>
            <a:ext cx="4463542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Gilroy" panose="00000A00000000000000" pitchFamily="2" charset="-52"/>
              </a:rPr>
              <a:t>Наставник: Никонова Наталья Александровна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 panose="00000A00000000000000" pitchFamily="2" charset="-52"/>
                <a:cs typeface="Arial"/>
                <a:sym typeface="Arial"/>
              </a:rPr>
              <a:t>Акселератор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 panose="00000A00000000000000" pitchFamily="2" charset="-52"/>
                <a:cs typeface="Arial"/>
                <a:sym typeface="Arial"/>
              </a:rPr>
              <a:t>АгроТехноУнивер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 panose="00000A00000000000000" pitchFamily="2" charset="-52"/>
                <a:cs typeface="Arial"/>
                <a:sym typeface="Arial"/>
              </a:rPr>
              <a:t>. Весна 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Технологическое направление: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Биомедицинские и ветеринарные технологии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054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Ветеринарные врачи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Владельцы животных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Люди нашедшие животных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Работники зоопарков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3DBE3A-AD34-857A-7395-A97AE056144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необходимых кормов для найденных диких животных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кормов, позволяющих полноценно выкармливать найдёнышей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Нет возможности уменьшить повреждение ЖКТ и избегать смертности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7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575895" y="1173740"/>
            <a:ext cx="501521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Создание специального корма для максимально безвредного выкармливания найденных животных. </a:t>
            </a:r>
          </a:p>
          <a:p>
            <a:pPr marL="0" lvl="0" indent="0">
              <a:buNone/>
            </a:pPr>
            <a:endParaRPr lang="ru-RU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526A1-D2E6-9A97-B372-C771AC099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37" y="1450296"/>
            <a:ext cx="3015728" cy="301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23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отличие от уже существующих кормов для домашних ежей и кроликов, наш продукт в первую очередь для диких животных, которые по тем или иным причинам оказались у человека. Он будет приспособлен для их пищеварения, учитывая особенности питания диких животных.</a:t>
            </a:r>
          </a:p>
          <a:p>
            <a:pPr marL="0" lvl="0" indent="0">
              <a:buNone/>
            </a:pP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EBFE3D-CC4A-4CDA-5B27-53B7CFD4A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004" y="2709972"/>
            <a:ext cx="2284671" cy="22846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B34253-0C37-A013-0484-D609ACC1F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549" y="2709972"/>
            <a:ext cx="2262187" cy="226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6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BAE37-1551-042E-12A4-FEA5620D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Заинтересованные стороны (стейкхолдеры)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4F4682-4C18-5FD5-99A4-30C41F91A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Ветеринарные врачи в клиниках</a:t>
            </a:r>
          </a:p>
          <a:p>
            <a:r>
              <a:rPr lang="ru-RU" dirty="0" err="1">
                <a:solidFill>
                  <a:schemeClr val="tx1"/>
                </a:solidFill>
              </a:rPr>
              <a:t>Зоозощитники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Работники парков, заповедников</a:t>
            </a:r>
          </a:p>
          <a:p>
            <a:r>
              <a:rPr lang="ru-RU" dirty="0">
                <a:solidFill>
                  <a:schemeClr val="tx1"/>
                </a:solidFill>
              </a:rPr>
              <a:t>Люди нашедшие диких животных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CEEBC2-3802-30AE-AD6B-581B266C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968" y="1282075"/>
            <a:ext cx="3416400" cy="34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4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30882-4450-3A4A-239C-2AF925BF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Ключевые выводы из исследования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A0C21C-0026-96D5-1320-31995CD23EEE}"/>
              </a:ext>
            </a:extLst>
          </p:cNvPr>
          <p:cNvSpPr txBox="1"/>
          <p:nvPr/>
        </p:nvSpPr>
        <p:spPr>
          <a:xfrm>
            <a:off x="361506" y="1414130"/>
            <a:ext cx="5624623" cy="3141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1</a:t>
            </a:r>
            <a:r>
              <a:rPr lang="ru-RU" dirty="0"/>
              <a:t>.</a:t>
            </a:r>
            <a:r>
              <a:rPr lang="ru-RU" sz="2000" dirty="0"/>
              <a:t>Питательность, наличие необходимых макро-и микроэлементов, витаминов и </a:t>
            </a:r>
            <a:r>
              <a:rPr lang="ru-RU" sz="2000" dirty="0" err="1"/>
              <a:t>тп</a:t>
            </a:r>
            <a:r>
              <a:rPr lang="ru-RU" sz="2000" dirty="0"/>
              <a:t>.</a:t>
            </a:r>
          </a:p>
          <a:p>
            <a:r>
              <a:rPr lang="ru-RU" sz="2000" dirty="0"/>
              <a:t>2.Неравнодушные, готовые помочь люди, ветеринарные врачи</a:t>
            </a:r>
          </a:p>
          <a:p>
            <a:r>
              <a:rPr lang="ru-RU" sz="2000" dirty="0"/>
              <a:t>3.Спасти от неблагоприятных условий среды, от хищников, от гибели</a:t>
            </a:r>
          </a:p>
          <a:p>
            <a:r>
              <a:rPr lang="ru-RU" sz="2000" dirty="0"/>
              <a:t>4.Круглогодично</a:t>
            </a:r>
          </a:p>
          <a:p>
            <a:r>
              <a:rPr lang="ru-RU" sz="2000" dirty="0"/>
              <a:t>5. Зоомагазины, ветеринарные клиники, сетевые магазины, интернет магазины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343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Результаты исследования: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9508F3-6E75-F202-0BBD-D16DB9E34732}"/>
              </a:ext>
            </a:extLst>
          </p:cNvPr>
          <p:cNvSpPr txBox="1"/>
          <p:nvPr/>
        </p:nvSpPr>
        <p:spPr>
          <a:xfrm>
            <a:off x="478464" y="1318437"/>
            <a:ext cx="6220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Провели опрос населения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Узнали мнение специалистов о проблеме выкармливания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Изучили возрастные группы животных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Рассмотрели рацион питания диких животных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3B9CC-9A94-04F4-E741-5140ABE2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исследования: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C11FEE-C0CE-ABA9-C7C1-9FCDCD373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7725"/>
            <a:ext cx="4164607" cy="355115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1.Встречали  ежей и белок </a:t>
            </a:r>
          </a:p>
          <a:p>
            <a:r>
              <a:rPr lang="ru-RU" dirty="0">
                <a:solidFill>
                  <a:schemeClr val="tx1"/>
                </a:solidFill>
              </a:rPr>
              <a:t>2. Готовы отнести в клинику</a:t>
            </a:r>
          </a:p>
          <a:p>
            <a:r>
              <a:rPr lang="ru-RU" dirty="0">
                <a:solidFill>
                  <a:schemeClr val="tx1"/>
                </a:solidFill>
              </a:rPr>
              <a:t>3. Готовы взять домой содержать и выкармливать</a:t>
            </a:r>
          </a:p>
          <a:p>
            <a:r>
              <a:rPr lang="ru-RU" dirty="0">
                <a:solidFill>
                  <a:schemeClr val="tx1"/>
                </a:solidFill>
              </a:rPr>
              <a:t>4. Не встречали</a:t>
            </a:r>
          </a:p>
          <a:p>
            <a:r>
              <a:rPr lang="ru-RU" dirty="0">
                <a:solidFill>
                  <a:schemeClr val="tx1"/>
                </a:solidFill>
              </a:rPr>
              <a:t>5. Не готовы помочь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3953D9A8-130B-EC7E-A9A6-5E71575B9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4744528"/>
              </p:ext>
            </p:extLst>
          </p:nvPr>
        </p:nvGraphicFramePr>
        <p:xfrm>
          <a:off x="4667695" y="542261"/>
          <a:ext cx="3859617" cy="3848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7536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F9C52-6E5A-42C9-6288-9D959607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исследования: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9793EF-EED3-DFDD-9D38-7C0290312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48316"/>
            <a:ext cx="3388430" cy="342055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Ежи: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C670E181-5722-A931-CC66-FFCB20A7BF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272277"/>
              </p:ext>
            </p:extLst>
          </p:nvPr>
        </p:nvGraphicFramePr>
        <p:xfrm>
          <a:off x="116957" y="1733107"/>
          <a:ext cx="3973033" cy="274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7CD7711-FE22-69D3-47A5-0DBAAAE1AE41}"/>
              </a:ext>
            </a:extLst>
          </p:cNvPr>
          <p:cNvSpPr txBox="1"/>
          <p:nvPr/>
        </p:nvSpPr>
        <p:spPr>
          <a:xfrm>
            <a:off x="4657060" y="1363775"/>
            <a:ext cx="3753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Белки: растения,</a:t>
            </a:r>
          </a:p>
          <a:p>
            <a:r>
              <a:rPr lang="ru-RU" dirty="0"/>
              <a:t>             орехи, </a:t>
            </a:r>
          </a:p>
          <a:p>
            <a:r>
              <a:rPr lang="ru-RU" dirty="0"/>
              <a:t>             хвойные шишки,</a:t>
            </a:r>
          </a:p>
          <a:p>
            <a:r>
              <a:rPr lang="ru-RU" dirty="0"/>
              <a:t>             грибы.</a:t>
            </a:r>
          </a:p>
          <a:p>
            <a:r>
              <a:rPr lang="ru-RU" dirty="0"/>
              <a:t>Когда голод  поедают насекомых и мелких грызунов</a:t>
            </a:r>
          </a:p>
        </p:txBody>
      </p:sp>
    </p:spTree>
    <p:extLst>
      <p:ext uri="{BB962C8B-B14F-4D97-AF65-F5344CB8AC3E}">
        <p14:creationId xmlns:p14="http://schemas.microsoft.com/office/powerpoint/2010/main" val="190097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490099" y="1455325"/>
            <a:ext cx="8207333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6E32E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C77303-3429-A3EE-7A9A-71598799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Промежуточный итог: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08125C-2EAE-24D9-6579-C61400A413D6}"/>
              </a:ext>
            </a:extLst>
          </p:cNvPr>
          <p:cNvSpPr txBox="1"/>
          <p:nvPr/>
        </p:nvSpPr>
        <p:spPr>
          <a:xfrm>
            <a:off x="723014" y="1350335"/>
            <a:ext cx="622004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По результатам исследований наша команда: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 Составила начальный состав корма,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Выяснила возрастную группу риска животных,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Составила дальнейший план работы.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83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«</a:t>
            </a:r>
            <a:r>
              <a:rPr lang="en-US" dirty="0" err="1"/>
              <a:t>LepSciUs</a:t>
            </a:r>
            <a:r>
              <a:rPr lang="ru-RU" dirty="0"/>
              <a:t>-первый корм</a:t>
            </a:r>
            <a:r>
              <a:rPr lang="en-US" dirty="0"/>
              <a:t>»</a:t>
            </a: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B707809-C6D3-2120-2F16-CC62F74A4395}"/>
              </a:ext>
            </a:extLst>
          </p:cNvPr>
          <p:cNvSpPr/>
          <p:nvPr/>
        </p:nvSpPr>
        <p:spPr>
          <a:xfrm>
            <a:off x="2346607" y="445025"/>
            <a:ext cx="45719" cy="866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6BE66D-A98E-C102-E353-D90569C4F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27" y="1139576"/>
            <a:ext cx="1932599" cy="25666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BE53A5-AF49-47EB-8073-E8CB4A7E1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079" y="1139576"/>
            <a:ext cx="1956986" cy="26032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6C1806-1706-7BBC-D1B6-4AEDBFD23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803" y="1139576"/>
            <a:ext cx="1993565" cy="265808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D74265-D8B6-1566-C059-F6269FE92914}"/>
              </a:ext>
            </a:extLst>
          </p:cNvPr>
          <p:cNvSpPr/>
          <p:nvPr/>
        </p:nvSpPr>
        <p:spPr>
          <a:xfrm>
            <a:off x="459727" y="3976577"/>
            <a:ext cx="2174470" cy="8825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/>
              <a:t>Мартынов Михаил</a:t>
            </a:r>
          </a:p>
          <a:p>
            <a:r>
              <a:rPr lang="ru-RU"/>
              <a:t>Отвечает за:</a:t>
            </a:r>
          </a:p>
          <a:p>
            <a:r>
              <a:rPr lang="ru-RU"/>
              <a:t>Разработку, статистику, маркетинг 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F43BC8-4B2D-5241-8218-5725BDE4560C}"/>
              </a:ext>
            </a:extLst>
          </p:cNvPr>
          <p:cNvSpPr/>
          <p:nvPr/>
        </p:nvSpPr>
        <p:spPr>
          <a:xfrm>
            <a:off x="3370521" y="3962042"/>
            <a:ext cx="2402958" cy="9849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Накарякова Анастасия</a:t>
            </a:r>
          </a:p>
          <a:p>
            <a:r>
              <a:rPr lang="ru-RU" dirty="0"/>
              <a:t>Отвечает за:</a:t>
            </a:r>
          </a:p>
          <a:p>
            <a:r>
              <a:rPr lang="ru-RU" dirty="0"/>
              <a:t>Разработку, опросы, дизайн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82B93F-92E0-D477-6CB4-FFF6338987D8}"/>
              </a:ext>
            </a:extLst>
          </p:cNvPr>
          <p:cNvSpPr/>
          <p:nvPr/>
        </p:nvSpPr>
        <p:spPr>
          <a:xfrm>
            <a:off x="6509803" y="3940777"/>
            <a:ext cx="2402958" cy="10207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/>
              <a:t>Городничева Анастасия</a:t>
            </a:r>
          </a:p>
          <a:p>
            <a:r>
              <a:rPr lang="ru-RU"/>
              <a:t>Отвечает за:</a:t>
            </a:r>
          </a:p>
          <a:p>
            <a:r>
              <a:rPr lang="ru-RU"/>
              <a:t>Разработку, экономику, эксперимент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8513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327</Words>
  <Application>Microsoft Office PowerPoint</Application>
  <PresentationFormat>Экран (16:9)</PresentationFormat>
  <Paragraphs>62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Wingdings</vt:lpstr>
      <vt:lpstr>IBM Plex Sans</vt:lpstr>
      <vt:lpstr>Gilroy</vt:lpstr>
      <vt:lpstr>Courier New</vt:lpstr>
      <vt:lpstr>Arial</vt:lpstr>
      <vt:lpstr>Simple Light</vt:lpstr>
      <vt:lpstr>LepSciUs-первый корм</vt:lpstr>
      <vt:lpstr>Пользователь и его проблема</vt:lpstr>
      <vt:lpstr>Решение</vt:lpstr>
      <vt:lpstr>Аналоги решения</vt:lpstr>
      <vt:lpstr>Заинтересованные стороны (стейкхолдеры)</vt:lpstr>
      <vt:lpstr>Ключевые выводы из исследования </vt:lpstr>
      <vt:lpstr>Результаты исследования:</vt:lpstr>
      <vt:lpstr>Результаты исследования: </vt:lpstr>
      <vt:lpstr>Результаты исследования: </vt:lpstr>
      <vt:lpstr>Промежуточный итог:</vt:lpstr>
      <vt:lpstr>Команда «LepSciUs-первый корм»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Пользователь</cp:lastModifiedBy>
  <cp:revision>14</cp:revision>
  <dcterms:modified xsi:type="dcterms:W3CDTF">2023-11-08T14:24:19Z</dcterms:modified>
</cp:coreProperties>
</file>