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7" r:id="rId7"/>
    <p:sldId id="258" r:id="rId8"/>
    <p:sldId id="259" r:id="rId9"/>
    <p:sldId id="262" r:id="rId10"/>
    <p:sldId id="260" r:id="rId11"/>
    <p:sldId id="261" r:id="rId12"/>
    <p:sldId id="266" r:id="rId13"/>
    <p:sldId id="265" r:id="rId14"/>
    <p:sldId id="263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5646" autoAdjust="0"/>
  </p:normalViewPr>
  <p:slideViewPr>
    <p:cSldViewPr snapToGrid="0">
      <p:cViewPr varScale="1">
        <p:scale>
          <a:sx n="82" d="100"/>
          <a:sy n="82" d="100"/>
        </p:scale>
        <p:origin x="874" y="67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DCB03DF-958A-419E-93C9-F4DD4206164B}" type="datetime1">
              <a:rPr lang="ru-RU" smtClean="0"/>
              <a:t>28.11.2024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AFF3A6F-DEFA-45E0-9496-BEE7C2C6F3D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C3C04E87-AB6C-43AD-B5E7-BB59ED96ADF8}" type="datetime1">
              <a:rPr lang="ru-RU" smtClean="0"/>
              <a:pPr/>
              <a:t>28.11.2024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97DC217-DF71-1A49-B3EA-559F1F43B0F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17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ru-RU" sz="60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32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ru-RU" sz="42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ru-RU" sz="2800"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61" r:id="rId7"/>
    <p:sldLayoutId id="2147483666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3252" y="1913641"/>
            <a:ext cx="7117237" cy="123491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Ресоциализация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9813" y="4549676"/>
            <a:ext cx="87451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Подготовили: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студенты группы 0500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/2006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ТГУ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им. Г.Р. Державина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Полякова Мария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Бурцева Дарина</a:t>
            </a:r>
          </a:p>
        </p:txBody>
      </p:sp>
    </p:spTree>
    <p:extLst>
      <p:ext uri="{BB962C8B-B14F-4D97-AF65-F5344CB8AC3E}">
        <p14:creationId xmlns:p14="http://schemas.microsoft.com/office/powerpoint/2010/main" val="290244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633" y="2498104"/>
            <a:ext cx="11001080" cy="2253006"/>
          </a:xfrm>
        </p:spPr>
        <p:txBody>
          <a:bodyPr>
            <a:normAutofit/>
          </a:bodyPr>
          <a:lstStyle/>
          <a:p>
            <a:pPr indent="358775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- Мобильное приложения для ресоциализации людей, освободившихся из мест лишения свободы.</a:t>
            </a:r>
          </a:p>
          <a:p>
            <a:pPr indent="358775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- Услуга по техническому сопровождению</a:t>
            </a:r>
            <a:r>
              <a:rPr lang="en-US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(подписная модель).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3449" y="292231"/>
            <a:ext cx="8276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Продукт</a:t>
            </a:r>
          </a:p>
        </p:txBody>
      </p:sp>
    </p:spTree>
    <p:extLst>
      <p:ext uri="{BB962C8B-B14F-4D97-AF65-F5344CB8AC3E}">
        <p14:creationId xmlns:p14="http://schemas.microsoft.com/office/powerpoint/2010/main" val="175245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E4AE1-FD2F-402A-96A4-0431A9180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5" y="102021"/>
            <a:ext cx="9779182" cy="1371697"/>
          </a:xfrm>
        </p:spPr>
        <p:txBody>
          <a:bodyPr/>
          <a:lstStyle/>
          <a:p>
            <a:r>
              <a:rPr lang="ru-RU" sz="4400" dirty="0">
                <a:latin typeface="Century" panose="02040604050505020304" pitchFamily="18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A6F6F3-928A-4F0C-807B-EE57AE33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65" y="2176087"/>
            <a:ext cx="9779182" cy="3366815"/>
          </a:xfrm>
        </p:spPr>
        <p:txBody>
          <a:bodyPr>
            <a:normAutofit/>
          </a:bodyPr>
          <a:lstStyle/>
          <a:p>
            <a:r>
              <a:rPr lang="ru-RU" sz="3300" dirty="0">
                <a:latin typeface="Century" panose="02040604050505020304" pitchFamily="18" charset="0"/>
              </a:rPr>
              <a:t>- </a:t>
            </a:r>
            <a:r>
              <a:rPr lang="ru-RU" sz="3200" dirty="0">
                <a:latin typeface="Century" panose="02040604050505020304" pitchFamily="18" charset="0"/>
              </a:rPr>
              <a:t>Лица</a:t>
            </a:r>
            <a:r>
              <a:rPr lang="en-US" sz="3200" dirty="0">
                <a:latin typeface="Century" panose="02040604050505020304" pitchFamily="18" charset="0"/>
              </a:rPr>
              <a:t>,</a:t>
            </a:r>
            <a:r>
              <a:rPr lang="ru-RU" sz="3200" dirty="0">
                <a:latin typeface="Century" panose="02040604050505020304" pitchFamily="18" charset="0"/>
              </a:rPr>
              <a:t> освободившиеся из мест лишения свободы.</a:t>
            </a:r>
          </a:p>
          <a:p>
            <a:r>
              <a:rPr lang="ru-RU" sz="3200" dirty="0">
                <a:latin typeface="Century" panose="02040604050505020304" pitchFamily="18" charset="0"/>
              </a:rPr>
              <a:t>- Органы исполнительной власти</a:t>
            </a:r>
            <a:r>
              <a:rPr lang="en-US" sz="3200" dirty="0">
                <a:latin typeface="Century" panose="02040604050505020304" pitchFamily="18" charset="0"/>
              </a:rPr>
              <a:t>,</a:t>
            </a:r>
            <a:r>
              <a:rPr lang="ru-RU" sz="3200" dirty="0">
                <a:latin typeface="Century" panose="02040604050505020304" pitchFamily="18" charset="0"/>
              </a:rPr>
              <a:t> обеспечивающие ресоциализацию указанной категории граждан</a:t>
            </a:r>
            <a:r>
              <a:rPr lang="ru-RU" sz="3300" dirty="0">
                <a:latin typeface="Century" panose="020406040505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128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899" y="2562839"/>
            <a:ext cx="11114202" cy="3714161"/>
          </a:xfrm>
        </p:spPr>
        <p:txBody>
          <a:bodyPr>
            <a:noAutofit/>
          </a:bodyPr>
          <a:lstStyle/>
          <a:p>
            <a:pPr indent="179388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Среди людей, освободившихся из мест лишения свободы, высокий уровень рецидивов преступности.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9064" y="197961"/>
            <a:ext cx="4524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066624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939222" y="2454950"/>
            <a:ext cx="10313555" cy="4279638"/>
          </a:xfrm>
        </p:spPr>
        <p:txBody>
          <a:bodyPr>
            <a:normAutofit/>
          </a:bodyPr>
          <a:lstStyle/>
          <a:p>
            <a:pPr indent="358775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Мобильное приложение на базе языка </a:t>
            </a:r>
            <a:r>
              <a:rPr lang="en-US" sz="3200" b="1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Kotlin</a:t>
            </a: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, обеспечивающее доступ к системе ресоциализации людей, освободившихся из мест лишения свободы.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3504" y="357161"/>
            <a:ext cx="28216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87559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6B6AD7-FFB6-42EC-ADD4-002438113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981" y="1266372"/>
            <a:ext cx="6096000" cy="406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8D72D9-45AC-41D5-B29F-F2B7BAC08F28}"/>
              </a:ext>
            </a:extLst>
          </p:cNvPr>
          <p:cNvSpPr txBox="1"/>
          <p:nvPr/>
        </p:nvSpPr>
        <p:spPr>
          <a:xfrm>
            <a:off x="2616981" y="198540"/>
            <a:ext cx="6274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Машинное обучение</a:t>
            </a:r>
          </a:p>
        </p:txBody>
      </p:sp>
    </p:spTree>
    <p:extLst>
      <p:ext uri="{BB962C8B-B14F-4D97-AF65-F5344CB8AC3E}">
        <p14:creationId xmlns:p14="http://schemas.microsoft.com/office/powerpoint/2010/main" val="91047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412" y="2346986"/>
            <a:ext cx="10463176" cy="2915478"/>
          </a:xfrm>
        </p:spPr>
        <p:txBody>
          <a:bodyPr>
            <a:noAutofit/>
          </a:bodyPr>
          <a:lstStyle/>
          <a:p>
            <a:pPr indent="358775" algn="just"/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Основными конкурентами являются: 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службы ЦЗ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ФСИН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психологи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2068" y="309353"/>
            <a:ext cx="384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29687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438" y="122547"/>
            <a:ext cx="10020692" cy="74471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План </a:t>
            </a:r>
            <a:r>
              <a:rPr lang="ru-RU" sz="48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развития</a:t>
            </a:r>
            <a:r>
              <a:rPr lang="ru-RU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438" y="1508289"/>
            <a:ext cx="89475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Анализ требований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прототипа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(3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дизайна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(2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Разработка функционала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(4 месяца)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Тестирование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</a:p>
          <a:p>
            <a:pPr marL="536575" indent="-536575" algn="just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Наполнение контентом </a:t>
            </a:r>
            <a:r>
              <a:rPr lang="ru-RU" sz="32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(1 месяц)</a:t>
            </a:r>
          </a:p>
        </p:txBody>
      </p:sp>
    </p:spTree>
    <p:extLst>
      <p:ext uri="{BB962C8B-B14F-4D97-AF65-F5344CB8AC3E}">
        <p14:creationId xmlns:p14="http://schemas.microsoft.com/office/powerpoint/2010/main" val="1319917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7" name="Прямоугольник 17"/>
          <p:cNvGrpSpPr/>
          <p:nvPr/>
        </p:nvGrpSpPr>
        <p:grpSpPr bwMode="auto">
          <a:xfrm>
            <a:off x="6970105" y="104966"/>
            <a:ext cx="2024404" cy="506844"/>
            <a:chOff x="-1" y="0"/>
            <a:chExt cx="2024402" cy="506843"/>
          </a:xfrm>
          <a:solidFill>
            <a:schemeClr val="accent1"/>
          </a:solidFill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grpFill/>
            <a:ln w="12700" cap="flat">
              <a:solidFill>
                <a:schemeClr val="accent1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Бизнес-модель</a:t>
              </a:r>
              <a:endParaRPr dirty="0"/>
            </a:p>
          </p:txBody>
        </p:sp>
      </p:grp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054098"/>
              </p:ext>
            </p:extLst>
          </p:nvPr>
        </p:nvGraphicFramePr>
        <p:xfrm>
          <a:off x="121298" y="699560"/>
          <a:ext cx="11818877" cy="56863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65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партнеры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виды деятельности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i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Взаимоотношения с клиентом</a:t>
                      </a:r>
                      <a:endParaRPr i="1" dirty="0"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Потребительские сегменты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Государственные службы (службы занятости, центры ресоциализации). Некоммерческие организации (фонды поддержки). Работодатели, готовые принимать людей из программы. Онлайн-платформы для обучения и профессиональных курсов.</a:t>
                      </a: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Разработка мобильного приложения и поддержка работы. Проведение образовательных курсов и тренингов. Организация психологической помощи и консультирования. Привлечение партнеров и создание базы вакансий.</a:t>
                      </a:r>
                      <a:endParaRPr lang="ru-RU"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Помощь бывшим заключенным в адаптации к новой жизни. Упрощенный доступ к образованию, трудоустройству и психологической поддержке. Конфиденциальность и персонализированный подход.</a:t>
                      </a:r>
                      <a:endParaRPr sz="10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Индивидуальное сопровождение каждого пользователя на основе искусственного интеллекта.</a:t>
                      </a: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Бывшие заключенные, нуждающиеся в ресоциализации. НКО и фонды, поддерживающие социальные проекты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Работодатели, заинтересованные в найме мотивированных сотрудников.</a:t>
                      </a: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Команда разработчиков. Специалисты: психологи, кураторы. Инфраструктура для хранения данных (серверы, базы данных). Партнерская сеть: работодатели, образовательные центры.</a:t>
                      </a:r>
                      <a:endParaRPr lang="ru-RU"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Мобильное приложение (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Android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). Сайт с информацией и функциями регистрации. Партнерские организации. Социальные сети и рекламные кампании.</a:t>
                      </a: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 i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 i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2 100 000 всего на создание мобильного приложения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 – 100 000 ежемесячно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7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+mn-lt"/>
                          <a:ea typeface="+mn-ea"/>
                          <a:cs typeface="+mn-cs"/>
                        </a:rPr>
                        <a:t>Партнерские программы с работодателями. Гранты от государства. Реклама в приложении (например, образовательных услуг).</a:t>
                      </a: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E018C-05D3-488B-A84A-4F2BE398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0" y="102022"/>
            <a:ext cx="9874357" cy="1073636"/>
          </a:xfrm>
        </p:spPr>
        <p:txBody>
          <a:bodyPr/>
          <a:lstStyle/>
          <a:p>
            <a:r>
              <a:rPr lang="ru-RU" dirty="0"/>
              <a:t>Оценка рынка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73F05E-C828-4072-93F9-980552EB8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8613"/>
            <a:ext cx="5884139" cy="5253696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5642283-B391-4F71-AFF3-CEEE3D72BE27}"/>
              </a:ext>
            </a:extLst>
          </p:cNvPr>
          <p:cNvCxnSpPr/>
          <p:nvPr/>
        </p:nvCxnSpPr>
        <p:spPr>
          <a:xfrm flipV="1">
            <a:off x="4011249" y="1768152"/>
            <a:ext cx="3312367" cy="65314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59DF7158-44E0-4A8B-9B0A-D1250A04679B}"/>
              </a:ext>
            </a:extLst>
          </p:cNvPr>
          <p:cNvCxnSpPr/>
          <p:nvPr/>
        </p:nvCxnSpPr>
        <p:spPr>
          <a:xfrm flipV="1">
            <a:off x="4097693" y="2661583"/>
            <a:ext cx="3312367" cy="65314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1BE15B9-298F-48A3-8FB9-57C7FB9FD1B9}"/>
              </a:ext>
            </a:extLst>
          </p:cNvPr>
          <p:cNvCxnSpPr>
            <a:cxnSpLocks/>
          </p:cNvCxnSpPr>
          <p:nvPr/>
        </p:nvCxnSpPr>
        <p:spPr>
          <a:xfrm flipV="1">
            <a:off x="3887753" y="3775817"/>
            <a:ext cx="3606284" cy="45797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14C58BC-43F7-4C6F-9B65-BA2F44D5E9BD}"/>
              </a:ext>
            </a:extLst>
          </p:cNvPr>
          <p:cNvCxnSpPr>
            <a:cxnSpLocks/>
          </p:cNvCxnSpPr>
          <p:nvPr/>
        </p:nvCxnSpPr>
        <p:spPr>
          <a:xfrm flipV="1">
            <a:off x="3514802" y="4826285"/>
            <a:ext cx="3979235" cy="3965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40EAD7B-3856-44B5-B23D-79718F082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060" y="1238614"/>
            <a:ext cx="4075924" cy="97799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ерритория РФ. 3716 административных районов = 185 800 000 в месяц</a:t>
            </a:r>
            <a:endParaRPr lang="ru-RU" sz="20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B3AF8CC9-1211-4A7E-B5D2-8E8CB60FB97A}"/>
              </a:ext>
            </a:extLst>
          </p:cNvPr>
          <p:cNvSpPr txBox="1">
            <a:spLocks/>
          </p:cNvSpPr>
          <p:nvPr/>
        </p:nvSpPr>
        <p:spPr>
          <a:xfrm>
            <a:off x="7410059" y="2248222"/>
            <a:ext cx="4589107" cy="977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Тамбовская область. 23 административных района = 1 150 000  в месяц.</a:t>
            </a:r>
            <a:endParaRPr lang="ru-RU" sz="2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277B8CAE-2F04-4FE9-86FE-A0A4BF943FBE}"/>
              </a:ext>
            </a:extLst>
          </p:cNvPr>
          <p:cNvSpPr txBox="1">
            <a:spLocks/>
          </p:cNvSpPr>
          <p:nvPr/>
        </p:nvSpPr>
        <p:spPr>
          <a:xfrm>
            <a:off x="7410059" y="3429269"/>
            <a:ext cx="4265004" cy="977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Г</a:t>
            </a:r>
            <a:r>
              <a:rPr lang="ru-RU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ород Тамбов, где 4 административных </a:t>
            </a:r>
            <a:r>
              <a:rPr lang="ru-RU" sz="2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района</a:t>
            </a:r>
            <a:r>
              <a:rPr lang="ru-RU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= 200 000 в месяц.</a:t>
            </a:r>
            <a:endParaRPr lang="ru-RU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71004F1E-8E36-466E-8802-F47AD82E359D}"/>
              </a:ext>
            </a:extLst>
          </p:cNvPr>
          <p:cNvSpPr txBox="1">
            <a:spLocks/>
          </p:cNvSpPr>
          <p:nvPr/>
        </p:nvSpPr>
        <p:spPr>
          <a:xfrm>
            <a:off x="7447111" y="4580742"/>
            <a:ext cx="4265004" cy="977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10 % от </a:t>
            </a: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SAM</a:t>
            </a:r>
            <a:r>
              <a:rPr lang="ru-RU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= 20 </a:t>
            </a:r>
            <a:r>
              <a:rPr lang="ru-RU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000</a:t>
            </a:r>
            <a:r>
              <a:rPr lang="ru-RU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в месяц. </a:t>
            </a:r>
            <a:endParaRPr lang="ru-RU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945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108" y="224569"/>
            <a:ext cx="9571160" cy="595563"/>
          </a:xfrm>
        </p:spPr>
        <p:txBody>
          <a:bodyPr/>
          <a:lstStyle/>
          <a:p>
            <a:pPr algn="ctr"/>
            <a:r>
              <a:rPr lang="ru-RU" sz="4800" dirty="0">
                <a:latin typeface="Century" panose="02040604050505020304" pitchFamily="18" charset="0"/>
              </a:rPr>
              <a:t>Команда проекта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984358" y="2075636"/>
            <a:ext cx="2442926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Участник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Бурцева </a:t>
            </a:r>
            <a:r>
              <a:rPr lang="ru-RU" sz="2400" b="1" dirty="0" err="1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Дарина</a:t>
            </a:r>
            <a:r>
              <a:rPr lang="ru-RU" sz="24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 Владимировна</a:t>
            </a:r>
          </a:p>
          <a:p>
            <a:pPr algn="ctr"/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Студентка 2-го курса </a:t>
            </a:r>
          </a:p>
          <a:p>
            <a:pPr algn="ctr"/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337847" y="2026768"/>
            <a:ext cx="223091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Лидер проекта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Полякова Мария Борисовна</a:t>
            </a:r>
          </a:p>
          <a:p>
            <a:pPr algn="ctr"/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Студентка 2-го курса </a:t>
            </a:r>
          </a:p>
          <a:p>
            <a:pPr algn="ctr"/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568764" y="2045621"/>
            <a:ext cx="233784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i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Научный руководитель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Мещеряков Дмитрий Валентинович </a:t>
            </a:r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Доцент </a:t>
            </a:r>
          </a:p>
          <a:p>
            <a:pPr algn="ctr"/>
            <a:r>
              <a:rPr lang="ru-RU" sz="2400" dirty="0">
                <a:solidFill>
                  <a:schemeClr val="accent2">
                    <a:lumMod val="10000"/>
                  </a:schemeClr>
                </a:solidFill>
                <a:latin typeface="Century" panose="02040604050505020304" pitchFamily="18" charset="0"/>
              </a:rPr>
              <a:t>ТГУ им. Г.Р. Державина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036898" y="2026766"/>
            <a:ext cx="2337847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9505033" y="2026766"/>
            <a:ext cx="2468393" cy="435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solidFill>
                <a:schemeClr val="accent2">
                  <a:lumMod val="1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82840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462</Words>
  <Application>Microsoft Office PowerPoint</Application>
  <PresentationFormat>Широкоэкранный</PresentationFormat>
  <Paragraphs>65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</vt:lpstr>
      <vt:lpstr>Gilroy-ExtraBold</vt:lpstr>
      <vt:lpstr>Gilroy-Light</vt:lpstr>
      <vt:lpstr>Gilroy-Medium</vt:lpstr>
      <vt:lpstr>Times New Roman</vt:lpstr>
      <vt:lpstr>Пользовательская</vt:lpstr>
      <vt:lpstr>Ресоциализация</vt:lpstr>
      <vt:lpstr>Презентация PowerPoint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развития проекта</vt:lpstr>
      <vt:lpstr>Презентация PowerPoint</vt:lpstr>
      <vt:lpstr>Оценка рынка </vt:lpstr>
      <vt:lpstr>Команда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2023-12-12T16:04:07Z</dcterms:created>
  <dcterms:modified xsi:type="dcterms:W3CDTF">2024-11-28T18:30:04Z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