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17"/>
  </p:notesMasterIdLst>
  <p:handoutMasterIdLst>
    <p:handoutMasterId r:id="rId18"/>
  </p:handoutMasterIdLst>
  <p:sldIdLst>
    <p:sldId id="323" r:id="rId6"/>
    <p:sldId id="314" r:id="rId7"/>
    <p:sldId id="327" r:id="rId8"/>
    <p:sldId id="328" r:id="rId9"/>
    <p:sldId id="316" r:id="rId10"/>
    <p:sldId id="317" r:id="rId11"/>
    <p:sldId id="318" r:id="rId12"/>
    <p:sldId id="329" r:id="rId13"/>
    <p:sldId id="319" r:id="rId14"/>
    <p:sldId id="320" r:id="rId15"/>
    <p:sldId id="324" r:id="rId16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57DA2"/>
    <a:srgbClr val="E93B47"/>
    <a:srgbClr val="FFD05B"/>
    <a:srgbClr val="6DA3C0"/>
    <a:srgbClr val="D1E2EB"/>
    <a:srgbClr val="FFFFFF"/>
    <a:srgbClr val="F75931"/>
    <a:srgbClr val="68BBCB"/>
    <a:srgbClr val="FFC072"/>
    <a:srgbClr val="F7593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599" autoAdjust="0"/>
    <p:restoredTop sz="96271"/>
  </p:normalViewPr>
  <p:slideViewPr>
    <p:cSldViewPr snapToGrid="0">
      <p:cViewPr>
        <p:scale>
          <a:sx n="80" d="100"/>
          <a:sy n="80" d="100"/>
        </p:scale>
        <p:origin x="-1674" y="-33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spPr>
              <a:solidFill>
                <a:schemeClr val="bg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20-49AE-BC40-AEDDED7D1FD1}"/>
              </c:ext>
            </c:extLst>
          </c:dPt>
          <c:cat>
            <c:strRef>
              <c:f>Лист1!$A$2:$A$3</c:f>
              <c:strCache>
                <c:ptCount val="2"/>
                <c:pt idx="0">
                  <c:v>Бюджетные средства</c:v>
                </c:pt>
                <c:pt idx="1">
                  <c:v>Внебюджетные средства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174</c:v>
                </c:pt>
                <c:pt idx="1">
                  <c:v>386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D20-49AE-BC40-AEDDED7D1FD1}"/>
            </c:ext>
          </c:extLst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19836289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30.11.2023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Подзаголовок слайда (опционально)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3653509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30.11.2023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380290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84159505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30.11.2023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Подзаголовок слайда (опционально)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7931720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  <a:endParaRPr lang="en-US" dirty="0" smtClean="0"/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30.11.2023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4213923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04806712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30.11.2023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30.11.2023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chart" Target="../charts/chart1.xml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444336" y="1801906"/>
            <a:ext cx="6515100" cy="1554358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 algn="ctr">
              <a:lnSpc>
                <a:spcPct val="111800"/>
              </a:lnSpc>
              <a:spcBef>
                <a:spcPts val="628"/>
              </a:spcBef>
            </a:pP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Портативный </a:t>
            </a:r>
            <a:r>
              <a:rPr lang="ru-RU" spc="-44" dirty="0" smtClean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карманный</a:t>
            </a:r>
            <a:endParaRPr lang="en-US" spc="-44" dirty="0" smtClean="0">
              <a:solidFill>
                <a:schemeClr val="accent2">
                  <a:lumMod val="50000"/>
                </a:schemeClr>
              </a:solidFill>
              <a:latin typeface="Lato Black"/>
              <a:cs typeface="Lato Black"/>
            </a:endParaRPr>
          </a:p>
          <a:p>
            <a:pPr marL="39108" marR="18146" algn="ctr">
              <a:lnSpc>
                <a:spcPct val="111800"/>
              </a:lnSpc>
              <a:spcBef>
                <a:spcPts val="628"/>
              </a:spcBef>
            </a:pPr>
            <a:r>
              <a:rPr lang="ru-RU" spc="-44" dirty="0" smtClean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кардиомонитор</a:t>
            </a:r>
            <a:endParaRPr lang="ru-RU" spc="-44" dirty="0">
              <a:solidFill>
                <a:schemeClr val="accent2">
                  <a:lumMod val="50000"/>
                </a:schemeClr>
              </a:solidFill>
              <a:latin typeface="Lato Black"/>
              <a:cs typeface="Lato Black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РГРТУ, 2023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04133" y="3893886"/>
            <a:ext cx="9190453" cy="1099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</a:t>
            </a:r>
            <a:r>
              <a:rPr lang="en-US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TechNet</a:t>
            </a:r>
            <a:r>
              <a:rPr lang="en-US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 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Сквозные технологии: 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Персонифицированная 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медицина, Технологии 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беспроводной связи и «интернета вещей</a:t>
            </a:r>
            <a:r>
              <a:rPr lang="ru-RU" spc="-2" dirty="0" smtClean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», Искусственный 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интеллект 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  <p:pic>
        <p:nvPicPr>
          <p:cNvPr id="19" name="Picture 155" descr="C:\Users\pankratov.in\YandexDisk\!NTI\DOCS\ProjectPresentation\icons\PNG\256\30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989" y="346955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7253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44783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Цель проекта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381000" y="3017526"/>
            <a:ext cx="518921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5162" y="313216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375349" y="522920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Shape 186" descr="C:\Users\pankratov.in\YandexDisk\!NTI\DOCS\ProjectPresentation\icons\PNG\256\24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3655" y="5300038"/>
            <a:ext cx="649242" cy="6492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180"/>
          <p:cNvSpPr/>
          <p:nvPr/>
        </p:nvSpPr>
        <p:spPr>
          <a:xfrm>
            <a:off x="1422797" y="5388687"/>
            <a:ext cx="4871677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dirty="0">
                <a:sym typeface="Calibri"/>
              </a:rPr>
              <a:t>Общая стоимость проекта </a:t>
            </a:r>
            <a:r>
              <a:rPr lang="ru-RU" sz="1286" dirty="0" smtClean="0">
                <a:sym typeface="Calibri"/>
              </a:rPr>
              <a:t>(рублей</a:t>
            </a:r>
            <a:r>
              <a:rPr lang="ru-RU" sz="1286" dirty="0">
                <a:sym typeface="Calibri"/>
              </a:rPr>
              <a:t>)</a:t>
            </a:r>
            <a:endParaRPr sz="1286" dirty="0"/>
          </a:p>
        </p:txBody>
      </p:sp>
      <p:sp>
        <p:nvSpPr>
          <p:cNvPr id="29" name="Shape 189"/>
          <p:cNvSpPr/>
          <p:nvPr/>
        </p:nvSpPr>
        <p:spPr>
          <a:xfrm>
            <a:off x="5261606" y="5400217"/>
            <a:ext cx="1134336" cy="31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286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199 900</a:t>
            </a:r>
            <a:endParaRPr sz="1286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Shape 187"/>
          <p:cNvSpPr/>
          <p:nvPr/>
        </p:nvSpPr>
        <p:spPr>
          <a:xfrm>
            <a:off x="1605364" y="5980340"/>
            <a:ext cx="1598871" cy="4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Собственные средства</a:t>
            </a:r>
            <a:b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14 </a:t>
            </a:r>
            <a:r>
              <a:rPr lang="ru-RU" sz="1143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 sz="1143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Shape 190"/>
          <p:cNvSpPr/>
          <p:nvPr/>
        </p:nvSpPr>
        <p:spPr>
          <a:xfrm>
            <a:off x="4027183" y="5980742"/>
            <a:ext cx="182783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Привлекаемые средства</a:t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 smtClean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185 900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" name="Диаграмма 31"/>
          <p:cNvGraphicFramePr/>
          <p:nvPr>
            <p:extLst/>
          </p:nvPr>
        </p:nvGraphicFramePr>
        <p:xfrm>
          <a:off x="3170395" y="5753834"/>
          <a:ext cx="965142" cy="91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Shape 208"/>
          <p:cNvSpPr/>
          <p:nvPr/>
        </p:nvSpPr>
        <p:spPr>
          <a:xfrm>
            <a:off x="478217" y="1271022"/>
            <a:ext cx="5047939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 algn="just"/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	Разработка и выпуск на отечественный рынок портативного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домашнего) кардиомонитора, реализованного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основе диагностического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теста, который оценивает сердечный ритм и 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функцию посредством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регистрации электрической активности 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сердца в 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I, II 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III 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стандартных отведениях для доступности своевременной диагностической помощи и снижения уровня смертности от сердечно - сосудистых заболеваний.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Shape 208"/>
          <p:cNvSpPr/>
          <p:nvPr/>
        </p:nvSpPr>
        <p:spPr>
          <a:xfrm>
            <a:off x="429371" y="3551774"/>
            <a:ext cx="5088834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 algn="just"/>
            <a:endParaRPr lang="ru-RU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	Выпуск на рынок товаров и услуг качественного портативного карманного кардиомонитора предназначенного для получения высокоточных диагностических данных.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5600844" y="452169"/>
            <a:ext cx="14054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Команда проекта</a:t>
            </a:r>
          </a:p>
        </p:txBody>
      </p:sp>
      <p:sp>
        <p:nvSpPr>
          <p:cNvPr id="46" name="Shape 275"/>
          <p:cNvSpPr/>
          <p:nvPr/>
        </p:nvSpPr>
        <p:spPr>
          <a:xfrm>
            <a:off x="8098799" y="759926"/>
            <a:ext cx="1533365" cy="749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Глеб </a:t>
            </a:r>
            <a:r>
              <a:rPr lang="ru-RU" sz="1000" b="1" dirty="0" err="1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Ножов</a:t>
            </a:r>
            <a:endParaRPr lang="ru-RU" sz="1000" b="1" dirty="0" smtClean="0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10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Медицинский эксперт</a:t>
            </a:r>
          </a:p>
          <a:p>
            <a:r>
              <a:rPr lang="ru-RU" sz="10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РГМУ им. Павлова</a:t>
            </a:r>
          </a:p>
          <a:p>
            <a:r>
              <a:rPr lang="ru-RU" sz="10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6 курс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48" name="Shape 275"/>
          <p:cNvSpPr/>
          <p:nvPr/>
        </p:nvSpPr>
        <p:spPr>
          <a:xfrm>
            <a:off x="6265549" y="748693"/>
            <a:ext cx="1169217" cy="743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000" b="1" dirty="0" smtClean="0">
                <a:solidFill>
                  <a:srgbClr val="003462"/>
                </a:solidFill>
                <a:sym typeface="Calibri"/>
              </a:rPr>
              <a:t>Дарья </a:t>
            </a:r>
            <a:r>
              <a:rPr lang="ru-RU" sz="1000" b="1" dirty="0" err="1" smtClean="0">
                <a:solidFill>
                  <a:srgbClr val="003462"/>
                </a:solidFill>
                <a:sym typeface="Calibri"/>
              </a:rPr>
              <a:t>Ненастина</a:t>
            </a:r>
            <a:endParaRPr lang="ru-RU" sz="1000" b="1" dirty="0" smtClean="0">
              <a:solidFill>
                <a:srgbClr val="003462"/>
              </a:solidFill>
              <a:sym typeface="Calibri"/>
            </a:endParaRPr>
          </a:p>
          <a:p>
            <a:pPr lvl="0"/>
            <a:r>
              <a:rPr lang="ru-RU" sz="1000" b="1" dirty="0" smtClean="0">
                <a:solidFill>
                  <a:srgbClr val="003462"/>
                </a:solidFill>
                <a:sym typeface="Calibri"/>
              </a:rPr>
              <a:t>Руководитель </a:t>
            </a:r>
          </a:p>
          <a:p>
            <a:r>
              <a:rPr lang="ru-RU" sz="1000" b="1" dirty="0" smtClean="0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РГРТУ им. Уткина</a:t>
            </a:r>
          </a:p>
          <a:p>
            <a:r>
              <a:rPr lang="ru-RU" sz="1000" b="1" dirty="0" smtClean="0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4 курс</a:t>
            </a:r>
          </a:p>
          <a:p>
            <a:endParaRPr lang="ru-RU" sz="1000" b="1" dirty="0" smtClean="0">
              <a:solidFill>
                <a:srgbClr val="003462"/>
              </a:solidFill>
              <a:ea typeface="Calibri"/>
              <a:cs typeface="Calibri"/>
              <a:sym typeface="Calibri"/>
            </a:endParaRPr>
          </a:p>
          <a:p>
            <a:pPr lvl="0"/>
            <a:endParaRPr lang="ru-RU" sz="1000" b="1" dirty="0" smtClean="0">
              <a:solidFill>
                <a:srgbClr val="003462"/>
              </a:solidFill>
              <a:sym typeface="Calibri"/>
            </a:endParaRPr>
          </a:p>
          <a:p>
            <a:pPr lvl="0"/>
            <a:endParaRPr sz="1286" dirty="0"/>
          </a:p>
        </p:txBody>
      </p:sp>
      <p:sp>
        <p:nvSpPr>
          <p:cNvPr id="50" name="Shape 275"/>
          <p:cNvSpPr/>
          <p:nvPr/>
        </p:nvSpPr>
        <p:spPr>
          <a:xfrm>
            <a:off x="6278236" y="1600150"/>
            <a:ext cx="1321635" cy="806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0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Валерий Епифанов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 b="1" dirty="0" smtClean="0">
                <a:solidFill>
                  <a:srgbClr val="003462"/>
                </a:solidFill>
                <a:sym typeface="Calibri"/>
              </a:rPr>
              <a:t>Экономист</a:t>
            </a:r>
          </a:p>
          <a:p>
            <a:r>
              <a:rPr lang="ru-RU" sz="1000" b="1" dirty="0" smtClean="0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РГРТУ им. Уткина</a:t>
            </a:r>
          </a:p>
          <a:p>
            <a:r>
              <a:rPr lang="ru-RU" sz="1000" b="1" dirty="0" smtClean="0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1 курс магистратуры</a:t>
            </a:r>
          </a:p>
          <a:p>
            <a:endParaRPr lang="ru-RU" sz="900" b="1" dirty="0" smtClean="0">
              <a:solidFill>
                <a:srgbClr val="00346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607619" y="3675795"/>
            <a:ext cx="1985877" cy="285878"/>
          </a:xfrm>
          <a:prstGeom prst="rect">
            <a:avLst/>
          </a:prstGeom>
        </p:spPr>
        <p:txBody>
          <a:bodyPr wrap="square" lIns="65309" tIns="32654" rIns="65309" bIns="32654">
            <a:spAutoFit/>
          </a:bodyPr>
          <a:lstStyle/>
          <a:p>
            <a:pPr>
              <a:spcBef>
                <a:spcPts val="429"/>
              </a:spcBef>
            </a:pPr>
            <a:r>
              <a:rPr lang="ru-RU" sz="1429" dirty="0"/>
              <a:t>Компания-инициатор</a:t>
            </a:r>
            <a:endParaRPr lang="ru-RU" sz="1429" b="1" u="sng" dirty="0">
              <a:solidFill>
                <a:srgbClr val="232323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3" name="Shape 179"/>
          <p:cNvSpPr/>
          <p:nvPr/>
        </p:nvSpPr>
        <p:spPr>
          <a:xfrm>
            <a:off x="6695133" y="4284212"/>
            <a:ext cx="2086558" cy="104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71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71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1. Пилот: </a:t>
            </a:r>
            <a:r>
              <a:rPr lang="ru-RU" sz="1071" dirty="0" smtClean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20</a:t>
            </a:r>
            <a:r>
              <a:rPr lang="en-US" sz="1071" dirty="0" smtClean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24</a:t>
            </a:r>
            <a:r>
              <a:rPr lang="ru-RU" sz="1071" dirty="0" smtClean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-20</a:t>
            </a:r>
            <a:r>
              <a:rPr lang="en-US" sz="1071" dirty="0" smtClean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25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2. Развитие: </a:t>
            </a:r>
            <a:r>
              <a:rPr lang="ru-RU" sz="1071" dirty="0" smtClean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20</a:t>
            </a:r>
            <a:r>
              <a:rPr lang="en-US" sz="1071" dirty="0" smtClean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25</a:t>
            </a:r>
            <a:r>
              <a:rPr lang="ru-RU" sz="1071" dirty="0" smtClean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-202</a:t>
            </a:r>
            <a:r>
              <a:rPr lang="en-US" sz="1071" dirty="0" smtClean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6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3. Тираж: </a:t>
            </a:r>
            <a:r>
              <a:rPr lang="ru-RU" sz="1071" dirty="0" smtClean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20</a:t>
            </a:r>
            <a:r>
              <a:rPr lang="en-US" sz="1071" dirty="0" smtClean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25</a:t>
            </a:r>
            <a:r>
              <a:rPr lang="ru-RU" sz="1071" dirty="0" smtClean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-2026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sz="1071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64" name="Shape 191" descr="C:\Users\pankratov.in\YandexDisk\!NTI\DOCS\ProjectPresentation\icons\PNG\256\372.png"/>
          <p:cNvPicPr preferRelativeResize="0"/>
          <p:nvPr/>
        </p:nvPicPr>
        <p:blipFill rotWithShape="1">
          <a:blip r:embed="rId6" cstate="print">
            <a:alphaModFix/>
          </a:blip>
          <a:srcRect/>
          <a:stretch/>
        </p:blipFill>
        <p:spPr>
          <a:xfrm>
            <a:off x="6265509" y="4250595"/>
            <a:ext cx="352459" cy="3613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Shape 203"/>
          <p:cNvGrpSpPr/>
          <p:nvPr/>
        </p:nvGrpSpPr>
        <p:grpSpPr>
          <a:xfrm>
            <a:off x="6238857" y="4171603"/>
            <a:ext cx="215490" cy="263809"/>
            <a:chOff x="8202534" y="1348519"/>
            <a:chExt cx="301686" cy="369332"/>
          </a:xfrm>
        </p:grpSpPr>
        <p:sp>
          <p:nvSpPr>
            <p:cNvPr id="67" name="Shape 204"/>
            <p:cNvSpPr/>
            <p:nvPr/>
          </p:nvSpPr>
          <p:spPr>
            <a:xfrm>
              <a:off x="8262938" y="1447963"/>
              <a:ext cx="173414" cy="173414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>
              <a:noFill/>
            </a:ln>
          </p:spPr>
          <p:txBody>
            <a:bodyPr spcFirstLastPara="1" wrap="square" lIns="65304" tIns="32643" rIns="65304" bIns="32643" anchor="ctr" anchorCtr="0">
              <a:noAutofit/>
            </a:bodyPr>
            <a:lstStyle/>
            <a:p>
              <a:pPr algn="ctr"/>
              <a:endParaRPr sz="1286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Shape 205"/>
            <p:cNvSpPr txBox="1"/>
            <p:nvPr/>
          </p:nvSpPr>
          <p:spPr>
            <a:xfrm>
              <a:off x="8202534" y="1348519"/>
              <a:ext cx="3016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r>
                <a:rPr lang="ru-RU" sz="128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</a:t>
              </a:r>
              <a:endParaRPr sz="1286"/>
            </a:p>
          </p:txBody>
        </p:sp>
        <p:cxnSp>
          <p:nvCxnSpPr>
            <p:cNvPr id="69" name="Shape 206"/>
            <p:cNvCxnSpPr/>
            <p:nvPr/>
          </p:nvCxnSpPr>
          <p:spPr>
            <a:xfrm>
              <a:off x="8299637" y="1568905"/>
              <a:ext cx="89926" cy="0"/>
            </a:xfrm>
            <a:prstGeom prst="straightConnector1">
              <a:avLst/>
            </a:prstGeom>
            <a:noFill/>
            <a:ln w="9525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0" name="Прямоугольник 69"/>
          <p:cNvSpPr/>
          <p:nvPr/>
        </p:nvSpPr>
        <p:spPr>
          <a:xfrm>
            <a:off x="6664228" y="4129909"/>
            <a:ext cx="121058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>
                <a:sym typeface="Calibri"/>
              </a:rPr>
              <a:t>Сроки проекта</a:t>
            </a:r>
            <a:endParaRPr lang="ru-RU" sz="1286" dirty="0"/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5564560" y="4149080"/>
            <a:ext cx="396044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5570211" y="754417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3966792" cy="345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9108" marR="18146" lvl="0">
              <a:lnSpc>
                <a:spcPct val="111800"/>
              </a:lnSpc>
              <a:spcBef>
                <a:spcPts val="628"/>
              </a:spcBef>
            </a:pPr>
            <a:r>
              <a:rPr lang="ru-RU" sz="1600" spc="-44" dirty="0" smtClean="0">
                <a:solidFill>
                  <a:srgbClr val="71A2C3">
                    <a:lumMod val="50000"/>
                  </a:srgbClr>
                </a:solidFill>
                <a:latin typeface="Lato Black"/>
                <a:cs typeface="Lato Black"/>
              </a:rPr>
              <a:t>Портативный карманный кардиомонитор</a:t>
            </a:r>
            <a:endParaRPr lang="ru-RU" sz="1600" spc="-44" dirty="0">
              <a:solidFill>
                <a:srgbClr val="71A2C3">
                  <a:lumMod val="50000"/>
                </a:srgbClr>
              </a:solidFill>
              <a:latin typeface="Lato Black"/>
              <a:cs typeface="Lato Black"/>
            </a:endParaRPr>
          </a:p>
        </p:txBody>
      </p:sp>
      <p:sp>
        <p:nvSpPr>
          <p:cNvPr id="76" name="Shape 190"/>
          <p:cNvSpPr/>
          <p:nvPr/>
        </p:nvSpPr>
        <p:spPr>
          <a:xfrm>
            <a:off x="6914241" y="6332514"/>
            <a:ext cx="1670786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Грант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85</a:t>
            </a:r>
            <a:r>
              <a:rPr lang="en-US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143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Shape 190"/>
          <p:cNvSpPr/>
          <p:nvPr/>
        </p:nvSpPr>
        <p:spPr>
          <a:xfrm>
            <a:off x="6627993" y="5493084"/>
            <a:ext cx="2263109" cy="43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ctr"/>
            <a: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Взнос в уставной капитал</a:t>
            </a:r>
            <a:br>
              <a:rPr lang="ru-RU" sz="1143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143" b="1" dirty="0" smtClean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100</a:t>
            </a:r>
            <a:r>
              <a:rPr lang="en-US" sz="1143" b="1" dirty="0" smtClean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143" b="1" dirty="0" smtClean="0">
                <a:solidFill>
                  <a:schemeClr val="accent5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900</a:t>
            </a:r>
            <a:endParaRPr sz="1143" b="1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5855019" y="5671603"/>
            <a:ext cx="840114" cy="487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855019" y="6159261"/>
            <a:ext cx="840114" cy="4173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Shape 275">
            <a:extLst>
              <a:ext uri="{FF2B5EF4-FFF2-40B4-BE49-F238E27FC236}">
                <a16:creationId xmlns="" xmlns:a16="http://schemas.microsoft.com/office/drawing/2014/main" id="{BF347F03-C6B5-FD41-BCF8-68E27E153DA6}"/>
              </a:ext>
            </a:extLst>
          </p:cNvPr>
          <p:cNvSpPr/>
          <p:nvPr/>
        </p:nvSpPr>
        <p:spPr>
          <a:xfrm>
            <a:off x="8133057" y="3795002"/>
            <a:ext cx="1303399" cy="26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pPr lvl="0"/>
            <a:r>
              <a:rPr lang="ru-RU" sz="1000" b="1" dirty="0" smtClean="0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РГРТУ им. Уткина</a:t>
            </a:r>
          </a:p>
        </p:txBody>
      </p:sp>
      <p:sp>
        <p:nvSpPr>
          <p:cNvPr id="80" name="Shape 275"/>
          <p:cNvSpPr/>
          <p:nvPr/>
        </p:nvSpPr>
        <p:spPr>
          <a:xfrm>
            <a:off x="8114670" y="2774942"/>
            <a:ext cx="149449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929" dirty="0">
              <a:latin typeface="Calibri"/>
              <a:ea typeface="Calibri"/>
              <a:cs typeface="Calibri"/>
            </a:endParaRPr>
          </a:p>
        </p:txBody>
      </p:sp>
      <p:pic>
        <p:nvPicPr>
          <p:cNvPr id="11265" name="Picture 1" descr="C:\Users\Любовь\Desktop\Стартап\623B1B4D-6CE8-4D58-A214-5BDB9D913B6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5848" y="1609930"/>
            <a:ext cx="693983" cy="906869"/>
          </a:xfrm>
          <a:prstGeom prst="rect">
            <a:avLst/>
          </a:prstGeom>
          <a:noFill/>
        </p:spPr>
      </p:pic>
      <p:pic>
        <p:nvPicPr>
          <p:cNvPr id="3" name="Picture 1" descr="C:\Users\Любовь\Desktop\Стартап\Даш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93119" y="757320"/>
            <a:ext cx="675543" cy="775489"/>
          </a:xfrm>
          <a:prstGeom prst="rect">
            <a:avLst/>
          </a:prstGeom>
          <a:noFill/>
        </p:spPr>
      </p:pic>
      <p:pic>
        <p:nvPicPr>
          <p:cNvPr id="11266" name="Picture 2" descr="C:\Users\Любовь\Desktop\Стартап\Глеб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90370" y="763940"/>
            <a:ext cx="602511" cy="823320"/>
          </a:xfrm>
          <a:prstGeom prst="rect">
            <a:avLst/>
          </a:prstGeom>
          <a:noFill/>
        </p:spPr>
      </p:pic>
      <p:pic>
        <p:nvPicPr>
          <p:cNvPr id="11267" name="Picture 3" descr="C:\Users\Любовь\Desktop\Стартап\Вик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484942" y="1631494"/>
            <a:ext cx="606635" cy="915504"/>
          </a:xfrm>
          <a:prstGeom prst="rect">
            <a:avLst/>
          </a:prstGeom>
          <a:noFill/>
        </p:spPr>
      </p:pic>
      <p:pic>
        <p:nvPicPr>
          <p:cNvPr id="11268" name="Picture 4" descr="C:\Users\Любовь\Desktop\Стартап\Саша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93280" y="2607987"/>
            <a:ext cx="632805" cy="882502"/>
          </a:xfrm>
          <a:prstGeom prst="rect">
            <a:avLst/>
          </a:prstGeom>
          <a:noFill/>
        </p:spPr>
      </p:pic>
      <p:sp>
        <p:nvSpPr>
          <p:cNvPr id="60" name="Shape 275"/>
          <p:cNvSpPr/>
          <p:nvPr/>
        </p:nvSpPr>
        <p:spPr>
          <a:xfrm>
            <a:off x="8112787" y="1640407"/>
            <a:ext cx="1384896" cy="642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0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Виктория </a:t>
            </a:r>
            <a:r>
              <a:rPr lang="ru-RU" sz="1000" b="1" dirty="0" err="1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Лепихова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00" b="1" dirty="0" smtClean="0">
                <a:solidFill>
                  <a:srgbClr val="003462"/>
                </a:solidFill>
                <a:sym typeface="Calibri"/>
              </a:rPr>
              <a:t>Экономист</a:t>
            </a:r>
            <a:endParaRPr lang="ru-RU" sz="1000" b="1" dirty="0" smtClean="0">
              <a:solidFill>
                <a:srgbClr val="003462"/>
              </a:solidFill>
              <a:ea typeface="Calibri"/>
              <a:cs typeface="Calibri"/>
              <a:sym typeface="Calibri"/>
            </a:endParaRPr>
          </a:p>
          <a:p>
            <a:r>
              <a:rPr lang="ru-RU" sz="1000" b="1" dirty="0" smtClean="0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РГРТУ им. Уткина</a:t>
            </a:r>
          </a:p>
          <a:p>
            <a:r>
              <a:rPr lang="ru-RU" sz="1000" b="1" dirty="0" smtClean="0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1 курс магистратуры</a:t>
            </a:r>
          </a:p>
          <a:p>
            <a:endParaRPr lang="ru-RU" sz="900" b="1" dirty="0" smtClean="0">
              <a:solidFill>
                <a:srgbClr val="00346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8126802" y="2604549"/>
            <a:ext cx="1301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000" b="1" dirty="0" smtClean="0">
                <a:solidFill>
                  <a:srgbClr val="003462"/>
                </a:solidFill>
                <a:sym typeface="Calibri"/>
              </a:rPr>
              <a:t>Александр Котов</a:t>
            </a:r>
          </a:p>
          <a:p>
            <a:pPr lvl="0"/>
            <a:r>
              <a:rPr lang="ru-RU" sz="1000" b="1" dirty="0" smtClean="0">
                <a:solidFill>
                  <a:srgbClr val="003462"/>
                </a:solidFill>
                <a:sym typeface="Calibri"/>
              </a:rPr>
              <a:t>Программист</a:t>
            </a:r>
          </a:p>
          <a:p>
            <a:pPr lvl="0"/>
            <a:r>
              <a:rPr lang="ru-RU" sz="1000" b="1" dirty="0" smtClean="0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РГРТУ им. Уткина</a:t>
            </a:r>
          </a:p>
          <a:p>
            <a:pPr lvl="0"/>
            <a:r>
              <a:rPr lang="ru-RU" sz="1000" b="1" dirty="0" smtClean="0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3 курс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6272124" y="2544164"/>
            <a:ext cx="1181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000" b="1" dirty="0" smtClean="0">
                <a:solidFill>
                  <a:srgbClr val="003462"/>
                </a:solidFill>
                <a:sym typeface="Calibri"/>
              </a:rPr>
              <a:t>Семён Федосов</a:t>
            </a:r>
          </a:p>
          <a:p>
            <a:pPr lvl="0"/>
            <a:r>
              <a:rPr lang="ru-RU" sz="1000" b="1" dirty="0" err="1" smtClean="0">
                <a:solidFill>
                  <a:srgbClr val="003462"/>
                </a:solidFill>
                <a:sym typeface="Calibri"/>
              </a:rPr>
              <a:t>Схемотехник</a:t>
            </a:r>
            <a:endParaRPr lang="ru-RU" sz="1000" b="1" dirty="0" smtClean="0">
              <a:solidFill>
                <a:srgbClr val="003462"/>
              </a:solidFill>
              <a:sym typeface="Calibri"/>
            </a:endParaRPr>
          </a:p>
          <a:p>
            <a:pPr lvl="0"/>
            <a:r>
              <a:rPr lang="ru-RU" sz="1000" b="1" dirty="0" smtClean="0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РГРТУ им. Уткина</a:t>
            </a:r>
          </a:p>
          <a:p>
            <a:pPr lvl="0"/>
            <a:r>
              <a:rPr lang="ru-RU" sz="1000" b="1" dirty="0" smtClean="0">
                <a:solidFill>
                  <a:srgbClr val="003462"/>
                </a:solidFill>
                <a:ea typeface="Calibri"/>
                <a:cs typeface="Calibri"/>
                <a:sym typeface="Calibri"/>
              </a:rPr>
              <a:t>4 курс</a:t>
            </a:r>
          </a:p>
        </p:txBody>
      </p:sp>
      <p:pic>
        <p:nvPicPr>
          <p:cNvPr id="11269" name="Picture 5" descr="C:\Users\Любовь\Desktop\Стартап\логотип вуза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641304" y="3659877"/>
            <a:ext cx="413349" cy="413349"/>
          </a:xfrm>
          <a:prstGeom prst="rect">
            <a:avLst/>
          </a:prstGeom>
          <a:noFill/>
        </p:spPr>
      </p:pic>
      <p:pic>
        <p:nvPicPr>
          <p:cNvPr id="5" name="Picture 1" descr="C:\Users\Любовь\Desktop\Стартап\Семён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604418" y="2618927"/>
            <a:ext cx="734552" cy="9781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7451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328767"/>
            <a:ext cx="17636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 smtClean="0"/>
              <a:t>Актуальность проекта</a:t>
            </a:r>
            <a:endParaRPr lang="ru-RU" sz="1286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3966792" cy="345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16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Портативный карманный кардиомонитор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0395" y="1063023"/>
            <a:ext cx="8485576" cy="4979189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1237" y="1158949"/>
            <a:ext cx="825086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Актуальность в разработке и выпуске на отечественный рынок карманного портативного кардиомонитора состоит в том, что последние 20 лет лидирующую позицию среди заболеваний, приводящих к потери трудоспособности и смерти, занимают заболевания сердечно – сосудистой системы. </a:t>
            </a:r>
          </a:p>
          <a:p>
            <a:pPr algn="just"/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Только в 2016 году от сердечно – сосудистых заболеваний умерло 17,9 миллиона человек, что составило 31% всех случаев смерти в мире. 85% этих смертей произошло в результате сердечного приступа и инсульта.</a:t>
            </a:r>
          </a:p>
          <a:p>
            <a:pPr algn="just"/>
            <a:endParaRPr lang="ru-RU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Люди, страдающие сердечно – сосудистыми заболеваниями или подвергающиеся высокому риску таких заболеваний (в связи с наличием одного или нескольких факторов риска), нуждаются в раннем выявлении патологии и своевременном оказании помощи. </a:t>
            </a:r>
          </a:p>
          <a:p>
            <a:pPr algn="just"/>
            <a:endParaRPr lang="ru-RU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	Наша разработка направлена на повышение доли своевременно выявленных проблем сердца, а также на повышение доступности медицинской диагностической помощи. </a:t>
            </a:r>
          </a:p>
          <a:p>
            <a:pPr algn="just"/>
            <a:endParaRPr lang="ru-RU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400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369028"/>
            <a:ext cx="91800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 smtClean="0"/>
              <a:t>Проблема</a:t>
            </a:r>
            <a:endParaRPr lang="ru-RU" sz="1286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54839"/>
            <a:ext cx="3966792" cy="345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16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Портативный карманный кардиомонитор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81947" y="857851"/>
            <a:ext cx="4358303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300" dirty="0" smtClean="0"/>
              <a:t>	</a:t>
            </a:r>
            <a:r>
              <a:rPr lang="ru-RU" sz="1400" dirty="0" smtClean="0"/>
              <a:t>Нарушения </a:t>
            </a:r>
            <a:r>
              <a:rPr lang="ru-RU" sz="1400" dirty="0"/>
              <a:t>ритма – одно из самых частых поражений сердечно—сосудистой системы.  </a:t>
            </a:r>
            <a:endParaRPr lang="ru-RU" sz="1400" dirty="0" smtClean="0"/>
          </a:p>
          <a:p>
            <a:pPr marL="0" indent="0" algn="just">
              <a:buNone/>
            </a:pPr>
            <a:r>
              <a:rPr lang="ru-RU" sz="1400" dirty="0" smtClean="0"/>
              <a:t>Внезапная смерть </a:t>
            </a:r>
            <a:r>
              <a:rPr lang="ru-RU" sz="1400" dirty="0"/>
              <a:t>при данной патологии наблюдается у 49,1% пациентов всех возрастных групп. К сожалению, достаточно часто симптомы нарушения ритма отсутствуют или </a:t>
            </a:r>
            <a:r>
              <a:rPr lang="ru-RU" sz="1400" dirty="0" smtClean="0"/>
              <a:t>выражены </a:t>
            </a:r>
            <a:r>
              <a:rPr lang="ru-RU" sz="1400" dirty="0" err="1" smtClean="0"/>
              <a:t>неспецифически</a:t>
            </a:r>
            <a:r>
              <a:rPr lang="ru-RU" sz="1400" dirty="0" smtClean="0"/>
              <a:t> в </a:t>
            </a:r>
            <a:r>
              <a:rPr lang="ru-RU" sz="1400" dirty="0"/>
              <a:t>виде слабости, головных болей и головокружений. Поэтому пациенты узнают о своей проблеме либо </a:t>
            </a:r>
            <a:r>
              <a:rPr lang="ru-RU" sz="1400" dirty="0" smtClean="0"/>
              <a:t>случайно, </a:t>
            </a:r>
            <a:r>
              <a:rPr lang="ru-RU" sz="1400" dirty="0"/>
              <a:t>в ходе диспансеризации и </a:t>
            </a:r>
            <a:r>
              <a:rPr lang="ru-RU" sz="1400" dirty="0" smtClean="0"/>
              <a:t>профилактических медицинских осмотров</a:t>
            </a:r>
            <a:r>
              <a:rPr lang="ru-RU" sz="1400" dirty="0"/>
              <a:t>, либо когда происходит прогрессирование заболевания и проявление более серьёзной и опасной симптоматики. </a:t>
            </a:r>
          </a:p>
          <a:p>
            <a:pPr marL="0" indent="0" algn="just">
              <a:buNone/>
            </a:pPr>
            <a:r>
              <a:rPr lang="ru-RU" sz="1400" dirty="0" smtClean="0"/>
              <a:t>	Не </a:t>
            </a:r>
            <a:r>
              <a:rPr lang="ru-RU" sz="1400" dirty="0"/>
              <a:t>менее грозным заболеванием </a:t>
            </a:r>
            <a:r>
              <a:rPr lang="ru-RU" sz="1400" dirty="0" smtClean="0"/>
              <a:t>сердечно - сосудистой </a:t>
            </a:r>
            <a:r>
              <a:rPr lang="ru-RU" sz="1400" dirty="0"/>
              <a:t>системы является инфаркт миокарда. </a:t>
            </a:r>
            <a:r>
              <a:rPr lang="ru-RU" sz="1400" dirty="0" smtClean="0"/>
              <a:t>Болевой </a:t>
            </a:r>
            <a:r>
              <a:rPr lang="ru-RU" sz="1400" dirty="0"/>
              <a:t>синдром при инфаркте, несмотря на свою типичность, может быть не распознан вовремя. Более того, существуют различные состояния, эквивалентные ему, которые маскируют инфаркт за другими состояниями. В таких случаях ЭКГ – единственный способ достоверно выявить патологию.</a:t>
            </a:r>
          </a:p>
          <a:p>
            <a:pPr marL="0" indent="0" algn="just">
              <a:buNone/>
            </a:pPr>
            <a:r>
              <a:rPr lang="ru-RU" sz="1400" dirty="0"/>
              <a:t>Как раз для предотвращения подобных ситуаций и разрабатывается наш прибор, который позволит всем желающим быстро и в удобной обстановке получить ЭКГ, достаточную для оценки своего состояния и проведения необходимых мероприятий при необходимости.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5127812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400" dirty="0" smtClean="0"/>
              <a:t>	На сегодняшний день на рынке существует множество устройств для диагностики сердечно – сосудистой патологии, но с расширением перечня выявляемых проблем они потребуют от пациента определенных навыков при эксплуатации. </a:t>
            </a:r>
          </a:p>
          <a:p>
            <a:pPr marL="0" indent="0" algn="just">
              <a:buNone/>
            </a:pPr>
            <a:r>
              <a:rPr lang="ru-RU" sz="1400" dirty="0" smtClean="0"/>
              <a:t>Наше устройство разрабатывается таким образом, чтобы им мог воспользоваться любой желающий человек, не обладающий специальным образованием. Простота конструкции и интерфейса позволят быстро разобраться и эффективно пользоваться прибором без предварительной подготовки. </a:t>
            </a:r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79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0893" y="328138"/>
            <a:ext cx="256467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3966792" cy="345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16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Портативный карманный кардиомонитор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30796" y="825139"/>
            <a:ext cx="155568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Описание продукта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882" y="826672"/>
            <a:ext cx="156857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18567" y="1112729"/>
            <a:ext cx="4540104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В проекте применяются следующие технологии: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Персонифицированная медицина 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Технологии беспроводной связи и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</a:rPr>
              <a:t>IoT</a:t>
            </a:r>
            <a:endParaRPr lang="ru-RU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just">
              <a:buAutoNum type="arabicPeriod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Искусственный интеллект</a:t>
            </a:r>
          </a:p>
          <a:p>
            <a:pPr algn="just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	Данные технологии позволят нам разработать реализовать продукт на современном уровне и подойти индивидуально к каждому потребителю, в соответствии с уровнем его запросов.</a:t>
            </a:r>
          </a:p>
          <a:p>
            <a:pPr algn="just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Технически устройство состоит:</a:t>
            </a:r>
          </a:p>
          <a:p>
            <a:pPr algn="just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1) Подключённые электроды к левой руке(LA), правой руке(RA), левой ноге (LL) позволяют сделать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вычисления в  стандартных отведениях:</a:t>
            </a:r>
          </a:p>
          <a:p>
            <a:pPr algn="just">
              <a:buFontTx/>
              <a:buChar char="-"/>
            </a:pP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</a:rPr>
              <a:t>I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 отведение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</a:rPr>
              <a:t> – LA-RA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</a:rPr>
              <a:t>II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 отведение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</a:rPr>
              <a:t> – LL-RA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lvl="0" algn="just">
              <a:buFontTx/>
              <a:buChar char="-"/>
            </a:pPr>
            <a:r>
              <a:rPr lang="en-US" sz="1400" dirty="0" smtClean="0">
                <a:solidFill>
                  <a:srgbClr val="8E708F">
                    <a:lumMod val="50000"/>
                  </a:srgbClr>
                </a:solidFill>
              </a:rPr>
              <a:t>III </a:t>
            </a:r>
            <a:r>
              <a:rPr lang="ru-RU" sz="1400" dirty="0" smtClean="0">
                <a:solidFill>
                  <a:srgbClr val="8E708F">
                    <a:lumMod val="50000"/>
                  </a:srgbClr>
                </a:solidFill>
              </a:rPr>
              <a:t> отведение</a:t>
            </a:r>
            <a:r>
              <a:rPr lang="en-US" sz="1400" dirty="0" smtClean="0">
                <a:solidFill>
                  <a:srgbClr val="8E708F">
                    <a:lumMod val="50000"/>
                  </a:srgbClr>
                </a:solidFill>
              </a:rPr>
              <a:t> – LL-LA</a:t>
            </a:r>
            <a:r>
              <a:rPr lang="ru-RU" sz="1400" dirty="0" smtClean="0">
                <a:solidFill>
                  <a:srgbClr val="8E708F">
                    <a:lumMod val="50000"/>
                  </a:srgbClr>
                </a:solidFill>
              </a:rPr>
              <a:t>.</a:t>
            </a:r>
          </a:p>
          <a:p>
            <a:pPr lvl="0" algn="just"/>
            <a:r>
              <a:rPr lang="ru-RU" sz="1400" dirty="0" smtClean="0">
                <a:solidFill>
                  <a:srgbClr val="8E708F">
                    <a:lumMod val="50000"/>
                  </a:srgbClr>
                </a:solidFill>
              </a:rPr>
              <a:t>2) Получение сигналов с электродов для  первичной обработке производится микросхемой ADAS1000 </a:t>
            </a:r>
          </a:p>
          <a:p>
            <a:pPr lvl="0" algn="just"/>
            <a:r>
              <a:rPr lang="ru-RU" sz="1400" dirty="0" smtClean="0">
                <a:solidFill>
                  <a:srgbClr val="8E708F">
                    <a:lumMod val="50000"/>
                  </a:srgbClr>
                </a:solidFill>
              </a:rPr>
              <a:t>(ф. </a:t>
            </a:r>
            <a:r>
              <a:rPr lang="ru-RU" sz="1400" dirty="0" err="1" smtClean="0">
                <a:solidFill>
                  <a:srgbClr val="8E708F">
                    <a:lumMod val="50000"/>
                  </a:srgbClr>
                </a:solidFill>
              </a:rPr>
              <a:t>Analog</a:t>
            </a:r>
            <a:r>
              <a:rPr lang="ru-RU" sz="1400" dirty="0" smtClean="0">
                <a:solidFill>
                  <a:srgbClr val="8E708F">
                    <a:lumMod val="50000"/>
                  </a:srgbClr>
                </a:solidFill>
              </a:rPr>
              <a:t> </a:t>
            </a:r>
            <a:r>
              <a:rPr lang="ru-RU" sz="1400" dirty="0" err="1" smtClean="0">
                <a:solidFill>
                  <a:srgbClr val="8E708F">
                    <a:lumMod val="50000"/>
                  </a:srgbClr>
                </a:solidFill>
              </a:rPr>
              <a:t>Devices</a:t>
            </a:r>
            <a:r>
              <a:rPr lang="ru-RU" sz="1400" dirty="0" smtClean="0">
                <a:solidFill>
                  <a:srgbClr val="8E708F">
                    <a:lumMod val="50000"/>
                  </a:srgbClr>
                </a:solidFill>
              </a:rPr>
              <a:t>) для устройств ЭКГ. </a:t>
            </a:r>
          </a:p>
          <a:p>
            <a:pPr lvl="0" algn="just"/>
            <a:r>
              <a:rPr lang="ru-RU" sz="1400" dirty="0" smtClean="0">
                <a:solidFill>
                  <a:srgbClr val="8E708F">
                    <a:lumMod val="50000"/>
                  </a:srgbClr>
                </a:solidFill>
              </a:rPr>
              <a:t>3) Микропроцессор с малым энергопотреблением ESP32 (ф. </a:t>
            </a:r>
            <a:r>
              <a:rPr lang="ru-RU" sz="1400" dirty="0" err="1" smtClean="0">
                <a:solidFill>
                  <a:srgbClr val="8E708F">
                    <a:lumMod val="50000"/>
                  </a:srgbClr>
                </a:solidFill>
              </a:rPr>
              <a:t>Espressif</a:t>
            </a:r>
            <a:r>
              <a:rPr lang="ru-RU" sz="1400" dirty="0" smtClean="0">
                <a:solidFill>
                  <a:srgbClr val="8E708F">
                    <a:lumMod val="50000"/>
                  </a:srgbClr>
                </a:solidFill>
              </a:rPr>
              <a:t> </a:t>
            </a:r>
            <a:r>
              <a:rPr lang="ru-RU" sz="1400" dirty="0" err="1" smtClean="0">
                <a:solidFill>
                  <a:srgbClr val="8E708F">
                    <a:lumMod val="50000"/>
                  </a:srgbClr>
                </a:solidFill>
              </a:rPr>
              <a:t>Systems</a:t>
            </a:r>
            <a:r>
              <a:rPr lang="ru-RU" sz="1400" dirty="0" smtClean="0">
                <a:solidFill>
                  <a:srgbClr val="8E708F">
                    <a:lumMod val="50000"/>
                  </a:srgbClr>
                </a:solidFill>
              </a:rPr>
              <a:t>) с интегрированными интерфейсами </a:t>
            </a:r>
            <a:r>
              <a:rPr lang="ru-RU" sz="1400" dirty="0" err="1" smtClean="0">
                <a:solidFill>
                  <a:srgbClr val="8E708F">
                    <a:lumMod val="50000"/>
                  </a:srgbClr>
                </a:solidFill>
              </a:rPr>
              <a:t>Wi-Fi</a:t>
            </a:r>
            <a:r>
              <a:rPr lang="ru-RU" sz="1400" dirty="0" smtClean="0">
                <a:solidFill>
                  <a:srgbClr val="8E708F">
                    <a:lumMod val="50000"/>
                  </a:srgbClr>
                </a:solidFill>
              </a:rPr>
              <a:t>, </a:t>
            </a:r>
            <a:r>
              <a:rPr lang="ru-RU" sz="1400" dirty="0" err="1" smtClean="0">
                <a:solidFill>
                  <a:srgbClr val="8E708F">
                    <a:lumMod val="50000"/>
                  </a:srgbClr>
                </a:solidFill>
              </a:rPr>
              <a:t>Bluetooth</a:t>
            </a:r>
            <a:r>
              <a:rPr lang="ru-RU" sz="1400" dirty="0" smtClean="0">
                <a:solidFill>
                  <a:srgbClr val="8E708F">
                    <a:lumMod val="50000"/>
                  </a:srgbClr>
                </a:solidFill>
              </a:rPr>
              <a:t> осуществляет управление системой и обработку данных. </a:t>
            </a:r>
          </a:p>
          <a:p>
            <a:pPr algn="just"/>
            <a:r>
              <a:rPr lang="ru-RU" sz="1400" dirty="0" smtClean="0">
                <a:solidFill>
                  <a:srgbClr val="8E708F">
                    <a:lumMod val="50000"/>
                  </a:srgbClr>
                </a:solidFill>
              </a:rPr>
              <a:t>Питание: батарейки типа АА.</a:t>
            </a:r>
          </a:p>
          <a:p>
            <a:r>
              <a:rPr lang="ru-RU" sz="1400" dirty="0" smtClean="0">
                <a:solidFill>
                  <a:srgbClr val="8E708F">
                    <a:lumMod val="50000"/>
                  </a:srgbClr>
                </a:solidFill>
              </a:rPr>
              <a:t> </a:t>
            </a:r>
          </a:p>
          <a:p>
            <a:pPr>
              <a:buFontTx/>
              <a:buChar char="-"/>
            </a:pPr>
            <a:endParaRPr lang="ru-RU" sz="1286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4549" y="1144626"/>
            <a:ext cx="4571999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	Портативный карманный кардиомонитор представляет из себя устройство, принцип действия которого состоит в регистрации по трём точкам в стандартных отведениях (</a:t>
            </a:r>
            <a:r>
              <a:rPr lang="en-US" sz="1400" dirty="0" smtClean="0">
                <a:solidFill>
                  <a:schemeClr val="tx1"/>
                </a:solidFill>
              </a:rPr>
              <a:t>I, II, III</a:t>
            </a:r>
            <a:r>
              <a:rPr lang="ru-RU" sz="1400" dirty="0" smtClean="0">
                <a:solidFill>
                  <a:schemeClr val="tx1"/>
                </a:solidFill>
              </a:rPr>
              <a:t>) электрических сигналов, возникающих при сокращении сердечной мышцы. Три стандартных отведения образуют равносторонний треугольник (</a:t>
            </a:r>
            <a:r>
              <a:rPr lang="ru-RU" sz="1400" dirty="0" err="1" smtClean="0">
                <a:solidFill>
                  <a:schemeClr val="tx1"/>
                </a:solidFill>
              </a:rPr>
              <a:t>треугольник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Эйнтховена</a:t>
            </a:r>
            <a:r>
              <a:rPr lang="ru-RU" sz="1400" dirty="0" smtClean="0">
                <a:solidFill>
                  <a:schemeClr val="tx1"/>
                </a:solidFill>
              </a:rPr>
              <a:t>), вершинами которого являются правая рука, левая рука и левая нога с установленными там электродами для измерения сигналов, величина которых характеризует электрическую активность сердца.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Далее информация с электродов поступает в само устройство, где она обрабатывается микросхемой для устройств ЭКГ и, в зависимости от уровня потребительского запроса, выдаётся пользователю. 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Предполагается два режима: режим одной кнопки, при котором информация выводится на дисплей, и расширенный режим предполагающий подключение к домашней сети </a:t>
            </a:r>
            <a:r>
              <a:rPr lang="ru-RU" sz="1400" dirty="0" err="1" smtClean="0">
                <a:solidFill>
                  <a:schemeClr val="tx1"/>
                </a:solidFill>
              </a:rPr>
              <a:t>wi-fi</a:t>
            </a:r>
            <a:r>
              <a:rPr lang="ru-RU" sz="1400" dirty="0" smtClean="0">
                <a:solidFill>
                  <a:schemeClr val="tx1"/>
                </a:solidFill>
              </a:rPr>
              <a:t> для хранения и дальнейшей передачи данных.</a:t>
            </a:r>
          </a:p>
        </p:txBody>
      </p:sp>
    </p:spTree>
    <p:extLst>
      <p:ext uri="{BB962C8B-B14F-4D97-AF65-F5344CB8AC3E}">
        <p14:creationId xmlns="" xmlns:p14="http://schemas.microsoft.com/office/powerpoint/2010/main" val="228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353077"/>
            <a:ext cx="126188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3966792" cy="345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16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Портативный карманный кардиомонитор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5936" y="808074"/>
            <a:ext cx="901640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 err="1" smtClean="0"/>
              <a:t>Онлайн-магазин</a:t>
            </a:r>
            <a:r>
              <a:rPr lang="ru-RU" sz="1400" dirty="0"/>
              <a:t>:</a:t>
            </a:r>
            <a:br>
              <a:rPr lang="ru-RU" sz="1400" dirty="0"/>
            </a:br>
            <a:r>
              <a:rPr lang="ru-RU" sz="1400" dirty="0"/>
              <a:t> - Обоснование выбора: </a:t>
            </a:r>
            <a:endParaRPr lang="ru-RU" sz="1400" dirty="0" smtClean="0"/>
          </a:p>
          <a:p>
            <a:pPr marL="342900" indent="-342900" algn="just"/>
            <a:r>
              <a:rPr lang="ru-RU" sz="1400" dirty="0" err="1" smtClean="0"/>
              <a:t>Онлайн-магазин</a:t>
            </a:r>
            <a:r>
              <a:rPr lang="ru-RU" sz="1400" dirty="0" smtClean="0"/>
              <a:t> </a:t>
            </a:r>
            <a:r>
              <a:rPr lang="ru-RU" sz="1400" dirty="0"/>
              <a:t>позволяет достичь широкой аудитории, как национальной, так и международной. </a:t>
            </a:r>
            <a:endParaRPr lang="ru-RU" sz="1400" dirty="0" smtClean="0"/>
          </a:p>
          <a:p>
            <a:pPr marL="342900" indent="-342900" algn="just"/>
            <a:r>
              <a:rPr lang="ru-RU" sz="1400" dirty="0" smtClean="0"/>
              <a:t>Кроме того</a:t>
            </a:r>
            <a:r>
              <a:rPr lang="ru-RU" sz="1400" dirty="0"/>
              <a:t>, он обладает преимуществами, такими как доступность 24/7, удобство покупки и </a:t>
            </a:r>
            <a:r>
              <a:rPr lang="ru-RU" sz="1400" dirty="0" smtClean="0"/>
              <a:t>возможность </a:t>
            </a:r>
          </a:p>
          <a:p>
            <a:pPr marL="342900" indent="-342900" algn="just"/>
            <a:r>
              <a:rPr lang="ru-RU" sz="1400" dirty="0" smtClean="0"/>
              <a:t>сравнения </a:t>
            </a:r>
            <a:r>
              <a:rPr lang="ru-RU" sz="1400" dirty="0"/>
              <a:t>товаров. </a:t>
            </a:r>
            <a:r>
              <a:rPr lang="ru-RU" sz="1400" dirty="0" smtClean="0"/>
              <a:t>Он </a:t>
            </a:r>
            <a:r>
              <a:rPr lang="ru-RU" sz="1400" dirty="0"/>
              <a:t>также позволяет установить прямую связь с клиентами через функцию обратной </a:t>
            </a:r>
            <a:endParaRPr lang="ru-RU" sz="1400" dirty="0" smtClean="0"/>
          </a:p>
          <a:p>
            <a:pPr marL="342900" indent="-342900" algn="just"/>
            <a:r>
              <a:rPr lang="ru-RU" sz="1400" dirty="0" smtClean="0"/>
              <a:t>связи.</a:t>
            </a:r>
          </a:p>
          <a:p>
            <a:pPr marL="342900" indent="-342900"/>
            <a:endParaRPr lang="ru-RU" sz="1400" dirty="0" smtClean="0"/>
          </a:p>
          <a:p>
            <a:pPr marL="342900" indent="-342900"/>
            <a:r>
              <a:rPr lang="ru-RU" sz="1400" dirty="0" smtClean="0"/>
              <a:t>2</a:t>
            </a:r>
            <a:r>
              <a:rPr lang="ru-RU" sz="1400" dirty="0"/>
              <a:t>. Фармацевтические и медицинские точки продаж:</a:t>
            </a:r>
            <a:br>
              <a:rPr lang="ru-RU" sz="1400" dirty="0"/>
            </a:br>
            <a:r>
              <a:rPr lang="ru-RU" sz="1400" dirty="0"/>
              <a:t> - Обоснование выбора: </a:t>
            </a:r>
            <a:endParaRPr lang="ru-RU" sz="1400" dirty="0" smtClean="0"/>
          </a:p>
          <a:p>
            <a:pPr marL="342900" indent="-342900" algn="just"/>
            <a:r>
              <a:rPr lang="ru-RU" sz="1400" dirty="0" smtClean="0"/>
              <a:t>Фармацевтические </a:t>
            </a:r>
            <a:r>
              <a:rPr lang="ru-RU" sz="1400" dirty="0"/>
              <a:t>и медицинские точки продаж являются привычными местами для покупки </a:t>
            </a:r>
            <a:r>
              <a:rPr lang="ru-RU" sz="1400" dirty="0" smtClean="0"/>
              <a:t>медицинских </a:t>
            </a:r>
          </a:p>
          <a:p>
            <a:pPr marL="342900" indent="-342900" algn="just"/>
            <a:r>
              <a:rPr lang="ru-RU" sz="1400" dirty="0" smtClean="0"/>
              <a:t>изделий </a:t>
            </a:r>
            <a:r>
              <a:rPr lang="ru-RU" sz="1400" dirty="0"/>
              <a:t>и устройств. Будучи представленным в таких точках продаж, вы сможете достичь </a:t>
            </a:r>
            <a:r>
              <a:rPr lang="ru-RU" sz="1400" dirty="0" smtClean="0"/>
              <a:t>целевой </a:t>
            </a:r>
          </a:p>
          <a:p>
            <a:pPr marL="342900" indent="-342900" algn="just"/>
            <a:r>
              <a:rPr lang="ru-RU" sz="1400" dirty="0" smtClean="0"/>
              <a:t>аудитории</a:t>
            </a:r>
            <a:r>
              <a:rPr lang="ru-RU" sz="1400" dirty="0"/>
              <a:t>, которая активно ищет медицинские продукты и </a:t>
            </a:r>
            <a:r>
              <a:rPr lang="ru-RU" sz="1400" dirty="0" smtClean="0"/>
              <a:t>оборудование.</a:t>
            </a:r>
            <a:endParaRPr lang="ru-RU" sz="1400" dirty="0"/>
          </a:p>
          <a:p>
            <a:pPr marL="342900" indent="-342900"/>
            <a:endParaRPr lang="ru-RU" sz="1400" dirty="0" smtClean="0"/>
          </a:p>
          <a:p>
            <a:pPr marL="342900" indent="-342900"/>
            <a:r>
              <a:rPr lang="ru-RU" sz="1400" dirty="0" smtClean="0"/>
              <a:t>3</a:t>
            </a:r>
            <a:r>
              <a:rPr lang="ru-RU" sz="1400" dirty="0"/>
              <a:t>. Онлайн-аптеки:</a:t>
            </a:r>
            <a:br>
              <a:rPr lang="ru-RU" sz="1400" dirty="0"/>
            </a:br>
            <a:r>
              <a:rPr lang="ru-RU" sz="1400" dirty="0"/>
              <a:t> - Обоснование выбора: </a:t>
            </a:r>
            <a:endParaRPr lang="ru-RU" sz="1400" dirty="0" smtClean="0"/>
          </a:p>
          <a:p>
            <a:pPr marL="342900" indent="-342900" algn="just"/>
            <a:r>
              <a:rPr lang="ru-RU" sz="1400" dirty="0" err="1" smtClean="0"/>
              <a:t>Онлайн-аптеки</a:t>
            </a:r>
            <a:r>
              <a:rPr lang="ru-RU" sz="1400" dirty="0" smtClean="0"/>
              <a:t> </a:t>
            </a:r>
            <a:r>
              <a:rPr lang="ru-RU" sz="1400" dirty="0"/>
              <a:t>становятся все более популярными, особенно среди тех, кто предпочитает удобство </a:t>
            </a:r>
            <a:r>
              <a:rPr lang="ru-RU" sz="1400" dirty="0" smtClean="0"/>
              <a:t>покупки </a:t>
            </a:r>
          </a:p>
          <a:p>
            <a:pPr marL="342900" indent="-342900" algn="just"/>
            <a:r>
              <a:rPr lang="ru-RU" sz="1400" dirty="0" smtClean="0"/>
              <a:t>лекарств </a:t>
            </a:r>
            <a:r>
              <a:rPr lang="ru-RU" sz="1400" dirty="0"/>
              <a:t>и медицинских товаров в Интернете. Сотрудничество с онлайн-аптеками позволит достичь </a:t>
            </a:r>
            <a:r>
              <a:rPr lang="ru-RU" sz="1400" dirty="0" smtClean="0"/>
              <a:t>целевой </a:t>
            </a:r>
          </a:p>
          <a:p>
            <a:pPr marL="342900" indent="-342900" algn="just"/>
            <a:r>
              <a:rPr lang="ru-RU" sz="1400" dirty="0" smtClean="0"/>
              <a:t>аудитории</a:t>
            </a:r>
            <a:r>
              <a:rPr lang="ru-RU" sz="1400" dirty="0"/>
              <a:t>, которая активно пользуется такими платформами для покупки медицинских </a:t>
            </a:r>
            <a:r>
              <a:rPr lang="ru-RU" sz="1400" dirty="0" smtClean="0"/>
              <a:t>товаров.</a:t>
            </a:r>
            <a:endParaRPr lang="ru-RU" sz="1400" dirty="0"/>
          </a:p>
          <a:p>
            <a:pPr marL="342900" indent="-342900"/>
            <a:endParaRPr lang="ru-RU" sz="1400" dirty="0" smtClean="0"/>
          </a:p>
          <a:p>
            <a:pPr marL="342900" indent="-342900"/>
            <a:r>
              <a:rPr lang="ru-RU" sz="1400" dirty="0" smtClean="0"/>
              <a:t>4</a:t>
            </a:r>
            <a:r>
              <a:rPr lang="ru-RU" sz="1400" dirty="0"/>
              <a:t>. Сотрудничество с врачами и медицинскими учреждениями:</a:t>
            </a:r>
            <a:br>
              <a:rPr lang="ru-RU" sz="1400" dirty="0"/>
            </a:br>
            <a:r>
              <a:rPr lang="ru-RU" sz="1400" dirty="0"/>
              <a:t> - Обоснование выбора: </a:t>
            </a:r>
            <a:endParaRPr lang="ru-RU" sz="1400" dirty="0" smtClean="0"/>
          </a:p>
          <a:p>
            <a:pPr marL="342900" indent="-342900" algn="just"/>
            <a:r>
              <a:rPr lang="ru-RU" sz="1400" dirty="0" smtClean="0"/>
              <a:t>Врачи </a:t>
            </a:r>
            <a:r>
              <a:rPr lang="ru-RU" sz="1400" dirty="0"/>
              <a:t>и медицинские учреждения являются ключевыми влиятельными лицами в сфере </a:t>
            </a:r>
            <a:r>
              <a:rPr lang="ru-RU" sz="1400" dirty="0" smtClean="0"/>
              <a:t>медицинских </a:t>
            </a:r>
          </a:p>
          <a:p>
            <a:pPr marL="342900" indent="-342900" algn="just"/>
            <a:r>
              <a:rPr lang="ru-RU" sz="1400" dirty="0" smtClean="0"/>
              <a:t>продуктов</a:t>
            </a:r>
            <a:r>
              <a:rPr lang="ru-RU" sz="1400" dirty="0"/>
              <a:t>. Сотрудничество с ними позволит получить рекомендации и рекламу от профессионалов </a:t>
            </a:r>
            <a:r>
              <a:rPr lang="ru-RU" sz="1400" dirty="0" smtClean="0"/>
              <a:t>в </a:t>
            </a:r>
          </a:p>
          <a:p>
            <a:pPr marL="342900" indent="-342900" algn="just"/>
            <a:r>
              <a:rPr lang="ru-RU" sz="1400" dirty="0" smtClean="0"/>
              <a:t>отрасли</a:t>
            </a:r>
            <a:r>
              <a:rPr lang="ru-RU" sz="1400" dirty="0"/>
              <a:t>. Также это позволит установить доверие к продукту среди </a:t>
            </a:r>
            <a:r>
              <a:rPr lang="ru-RU" sz="1400" dirty="0" smtClean="0"/>
              <a:t>пациентов.</a:t>
            </a:r>
            <a:endParaRPr lang="ru-RU" sz="1286" dirty="0"/>
          </a:p>
        </p:txBody>
      </p:sp>
    </p:spTree>
    <p:extLst>
      <p:ext uri="{BB962C8B-B14F-4D97-AF65-F5344CB8AC3E}">
        <p14:creationId xmlns="" xmlns:p14="http://schemas.microsoft.com/office/powerpoint/2010/main" val="397397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9990" y="308343"/>
            <a:ext cx="1511942" cy="488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86" b="1" dirty="0" smtClean="0"/>
          </a:p>
          <a:p>
            <a:r>
              <a:rPr lang="ru-RU" sz="1286" b="1" dirty="0" smtClean="0"/>
              <a:t>Конкуренты</a:t>
            </a:r>
            <a:endParaRPr lang="ru-RU" sz="1286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3610" y="0"/>
            <a:ext cx="5740302" cy="549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spc="-44" dirty="0" smtClean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Портативный карманный кардиомонитор</a:t>
            </a:r>
          </a:p>
          <a:p>
            <a:endParaRPr lang="ru-RU" sz="1571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96076055"/>
              </p:ext>
            </p:extLst>
          </p:nvPr>
        </p:nvGraphicFramePr>
        <p:xfrm>
          <a:off x="233917" y="978194"/>
          <a:ext cx="6432700" cy="5433994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9174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187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9085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7778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2786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977987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  <a:r>
                        <a:rPr lang="ru-RU" sz="140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КардиРу</a:t>
                      </a:r>
                      <a:endParaRPr lang="ru-RU" sz="14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  <a:endParaRPr lang="ru-RU" sz="1400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ECG1200G</a:t>
                      </a:r>
                      <a:endParaRPr lang="ru-RU" sz="1400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(Китай)</a:t>
                      </a:r>
                      <a:endParaRPr lang="ru-RU" sz="14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CardioQVARK</a:t>
                      </a:r>
                      <a:endParaRPr lang="ru-RU" sz="1400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(Россия)</a:t>
                      </a:r>
                      <a:endParaRPr lang="ru-RU" sz="14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Qardio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QardioCore</a:t>
                      </a:r>
                      <a:endParaRPr lang="en-US" sz="1400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8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4721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latin typeface="+mj-lt"/>
                        </a:rPr>
                        <a:t>Внешний</a:t>
                      </a:r>
                    </a:p>
                    <a:p>
                      <a:pPr algn="l"/>
                      <a:r>
                        <a:rPr lang="ru-RU" sz="900" b="1" dirty="0" smtClean="0">
                          <a:latin typeface="+mj-lt"/>
                        </a:rPr>
                        <a:t>вид</a:t>
                      </a:r>
                      <a:endParaRPr lang="ru-RU" sz="90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4721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latin typeface="+mj-lt"/>
                        </a:rPr>
                        <a:t>Метод</a:t>
                      </a:r>
                      <a:endParaRPr lang="ru-RU" sz="90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Дисперсионное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картирование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Разность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потенциалов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Измерение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ЧЧС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Измерение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ЧСС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64721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latin typeface="+mj-lt"/>
                        </a:rPr>
                        <a:t>Количество</a:t>
                      </a:r>
                    </a:p>
                    <a:p>
                      <a:pPr algn="l"/>
                      <a:r>
                        <a:rPr lang="ru-RU" sz="900" b="1" dirty="0" smtClean="0">
                          <a:latin typeface="+mj-lt"/>
                        </a:rPr>
                        <a:t>электродов</a:t>
                      </a:r>
                      <a:endParaRPr lang="ru-RU" sz="90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4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10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2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4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64721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latin typeface="+mj-lt"/>
                        </a:rPr>
                        <a:t>Количество</a:t>
                      </a:r>
                    </a:p>
                    <a:p>
                      <a:pPr algn="l"/>
                      <a:r>
                        <a:rPr lang="ru-RU" sz="900" b="1" dirty="0" smtClean="0">
                          <a:latin typeface="+mj-lt"/>
                        </a:rPr>
                        <a:t>отведений</a:t>
                      </a:r>
                      <a:endParaRPr lang="ru-RU" sz="90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6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12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1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1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97123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latin typeface="+mj-lt"/>
                        </a:rPr>
                        <a:t>Особенности</a:t>
                      </a:r>
                    </a:p>
                    <a:p>
                      <a:pPr algn="l"/>
                      <a:r>
                        <a:rPr lang="ru-RU" sz="900" b="1" dirty="0" smtClean="0">
                          <a:latin typeface="+mj-lt"/>
                        </a:rPr>
                        <a:t>Цена</a:t>
                      </a:r>
                      <a:endParaRPr lang="ru-RU" sz="90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Наличие сотовой связи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25 000 рублей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Питание от</a:t>
                      </a:r>
                      <a:r>
                        <a:rPr lang="ru-RU" sz="1400" baseline="0" dirty="0">
                          <a:latin typeface="+mj-lt"/>
                        </a:rPr>
                        <a:t> </a:t>
                      </a:r>
                      <a:r>
                        <a:rPr lang="ru-RU" sz="1400" dirty="0" smtClean="0">
                          <a:latin typeface="+mj-lt"/>
                        </a:rPr>
                        <a:t>сети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70 000 рублей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latin typeface="+mj-lt"/>
                        </a:rPr>
                        <a:t>для iPhone 5/5s/SE/6/6s, цена 8500 руб</a:t>
                      </a:r>
                      <a:r>
                        <a:rPr lang="ru-RU" sz="1400" dirty="0" smtClean="0">
                          <a:latin typeface="+mj-lt"/>
                        </a:rPr>
                        <a:t>лей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+mj-lt"/>
                        </a:rPr>
                        <a:t>iPhone</a:t>
                      </a:r>
                      <a:endParaRPr lang="ru-RU" sz="1400" dirty="0" smtClean="0">
                        <a:latin typeface="+mj-lt"/>
                      </a:endParaRPr>
                    </a:p>
                    <a:p>
                      <a:pPr marL="0" marR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+mj-lt"/>
                        </a:rPr>
                        <a:t>38 000 рублей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6772939" y="2243470"/>
            <a:ext cx="2881424" cy="3519378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pPr marL="129259" indent="-129259">
              <a:spcAft>
                <a:spcPts val="429"/>
              </a:spcAft>
            </a:pPr>
            <a:endParaRPr lang="ru-RU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marL="129259" indent="-129259">
              <a:spcAft>
                <a:spcPts val="429"/>
              </a:spcAft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Конкурентные преимущества </a:t>
            </a:r>
          </a:p>
          <a:p>
            <a:pPr marL="129259" indent="-129259">
              <a:spcAft>
                <a:spcPts val="429"/>
              </a:spcAft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разработки:</a:t>
            </a:r>
          </a:p>
          <a:p>
            <a:pPr marL="129259" indent="-129259">
              <a:spcAft>
                <a:spcPts val="429"/>
              </a:spcAft>
            </a:pPr>
            <a:endParaRPr lang="ru-RU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marL="129259" indent="-129259">
              <a:spcAft>
                <a:spcPts val="429"/>
              </a:spcAft>
              <a:buFontTx/>
              <a:buChar char="-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измерение по 3 точкам;</a:t>
            </a:r>
          </a:p>
          <a:p>
            <a:pPr marL="129259" indent="-129259">
              <a:spcAft>
                <a:spcPts val="429"/>
              </a:spcAft>
              <a:buFontTx/>
              <a:buChar char="-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три отведения;</a:t>
            </a:r>
          </a:p>
          <a:p>
            <a:pPr marL="129259" indent="-129259">
              <a:spcAft>
                <a:spcPts val="429"/>
              </a:spcAft>
              <a:buFontTx/>
              <a:buChar char="-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отечественное приложение;</a:t>
            </a:r>
          </a:p>
          <a:p>
            <a:pPr marL="129259" indent="-129259">
              <a:spcAft>
                <a:spcPts val="429"/>
              </a:spcAft>
              <a:buFontTx/>
              <a:buChar char="-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широкое представительство;</a:t>
            </a:r>
          </a:p>
          <a:p>
            <a:pPr marL="129259" indent="-129259">
              <a:spcAft>
                <a:spcPts val="429"/>
              </a:spcAft>
              <a:buFontTx/>
              <a:buChar char="-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приемлемая цена;</a:t>
            </a:r>
          </a:p>
          <a:p>
            <a:pPr marL="129259" indent="-129259">
              <a:spcAft>
                <a:spcPts val="429"/>
              </a:spcAft>
              <a:buFontTx/>
              <a:buChar char="-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доступность;</a:t>
            </a:r>
          </a:p>
          <a:p>
            <a:pPr marL="129259" indent="-129259">
              <a:spcAft>
                <a:spcPts val="429"/>
              </a:spcAft>
              <a:buFontTx/>
              <a:buChar char="-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стоимость опытного образца 5 800 рублей</a:t>
            </a:r>
          </a:p>
          <a:p>
            <a:pPr marL="129259" indent="-129259">
              <a:spcAft>
                <a:spcPts val="429"/>
              </a:spcAft>
              <a:buFontTx/>
              <a:buChar char="-"/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Calibri Light"/>
              <a:ea typeface="Helvetica Neue" charset="0"/>
              <a:cs typeface="Helvetica Neue" charset="0"/>
            </a:endParaRPr>
          </a:p>
        </p:txBody>
      </p:sp>
      <p:pic>
        <p:nvPicPr>
          <p:cNvPr id="6145" name="Picture 1" descr="C:\Users\Любовь\Desktop\Стартап\Конкуренты\KardiRU-devi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4701" y="1995201"/>
            <a:ext cx="1115552" cy="928752"/>
          </a:xfrm>
          <a:prstGeom prst="rect">
            <a:avLst/>
          </a:prstGeom>
          <a:noFill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06747" y="1973668"/>
            <a:ext cx="1316667" cy="845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2256" y="1918846"/>
            <a:ext cx="1327186" cy="813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97033" y="1960378"/>
            <a:ext cx="1190846" cy="845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15955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399" y="388681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 smtClean="0"/>
              <a:t>Бизнес-модель</a:t>
            </a:r>
            <a:endParaRPr lang="ru-RU" sz="1286" b="1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72453" y="153024"/>
            <a:ext cx="3412729" cy="5495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spc="-44" dirty="0" smtClean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Портативный карманный кардиомонитор</a:t>
            </a:r>
          </a:p>
          <a:p>
            <a:endParaRPr lang="ru-RU" sz="157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0017" y="1165891"/>
            <a:ext cx="8676736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Бизнес-модель по </a:t>
            </a:r>
            <a:r>
              <a:rPr lang="ru-RU" sz="1600" dirty="0" err="1" smtClean="0">
                <a:solidFill>
                  <a:schemeClr val="accent1">
                    <a:lumMod val="50000"/>
                  </a:schemeClr>
                </a:solidFill>
              </a:rPr>
              <a:t>Остервальду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ru-RU" sz="1600" dirty="0" err="1" smtClean="0">
                <a:solidFill>
                  <a:schemeClr val="accent1">
                    <a:lumMod val="50000"/>
                  </a:schemeClr>
                </a:solidFill>
              </a:rPr>
              <a:t>Пинье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	Бизнес-модель для портативного карманного кардиомонитора включает в себя разработку устройства с высокой точностью и надежностью, а также простоту использования для конечных пользователей. </a:t>
            </a:r>
          </a:p>
          <a:p>
            <a:pPr algn="just"/>
            <a:endParaRPr lang="ru-RU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Планируется установить отношения с медицинскими учреждениями и специалистами для продвижения продукта и получения обратной связи. </a:t>
            </a:r>
          </a:p>
          <a:p>
            <a:pPr algn="just"/>
            <a:endParaRPr lang="ru-RU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Для привлечения финансовых ресурсов будут использоваться инвестиции от потенциальных инвесторов и финансирование через гранты и программы поддержки 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</a:rPr>
              <a:t>стартапов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pPr algn="just"/>
            <a:endParaRPr lang="ru-RU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Каналы продвижения включают прямые продажи через медицинские учреждения, 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</a:rPr>
              <a:t>онлайн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 - продажи и партнерские соглашения с производителями медицинского оборудования.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2039325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6193" y="388679"/>
            <a:ext cx="2442637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b="1" dirty="0"/>
              <a:t>Финансовые показатели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08657" y="127591"/>
            <a:ext cx="5522127" cy="549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spc="-44" dirty="0" smtClean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Портативный карманный кардиомонитор</a:t>
            </a:r>
          </a:p>
          <a:p>
            <a:endParaRPr lang="ru-RU" sz="1571" dirty="0"/>
          </a:p>
        </p:txBody>
      </p:sp>
      <p:sp>
        <p:nvSpPr>
          <p:cNvPr id="20" name="Rounded Rectangle 2099"/>
          <p:cNvSpPr/>
          <p:nvPr/>
        </p:nvSpPr>
        <p:spPr>
          <a:xfrm>
            <a:off x="552894" y="5882064"/>
            <a:ext cx="8867553" cy="848345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11" tIns="32655" rIns="65311" bIns="32655" anchor="ctr">
            <a:spAutoFit/>
          </a:bodyPr>
          <a:lstStyle/>
          <a:p>
            <a:pPr algn="ctr">
              <a:spcAft>
                <a:spcPts val="857"/>
              </a:spcAft>
            </a:pPr>
            <a:r>
              <a:rPr lang="ru-RU" sz="1143" dirty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Бюджетные деньги, ранее </a:t>
            </a:r>
            <a:r>
              <a:rPr lang="ru-RU" sz="1143" dirty="0" smtClean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привлекавшиеся </a:t>
            </a:r>
            <a:r>
              <a:rPr lang="ru-RU" sz="1143" dirty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для финансирования </a:t>
            </a:r>
            <a:r>
              <a:rPr lang="ru-RU" sz="1143" dirty="0" smtClean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проекта:</a:t>
            </a:r>
          </a:p>
          <a:p>
            <a:pPr>
              <a:spcAft>
                <a:spcPts val="857"/>
              </a:spcAft>
            </a:pPr>
            <a:r>
              <a:rPr lang="ru-RU" sz="1143" dirty="0" smtClean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Бюджетные средства не привлекались.</a:t>
            </a:r>
          </a:p>
          <a:p>
            <a:pPr algn="ctr">
              <a:spcAft>
                <a:spcPts val="857"/>
              </a:spcAft>
            </a:pPr>
            <a:endParaRPr lang="ru-RU" sz="1143" dirty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3526" y="776178"/>
            <a:ext cx="8644269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/>
              <a:t>	</a:t>
            </a:r>
            <a:r>
              <a:rPr lang="ru-RU" sz="1400" dirty="0" smtClean="0"/>
              <a:t>Процесс выведения инновационного проекта на рынок является ключевым этапом инновационной деятельности после чего происходит возмещение затрат разработчика (или владельца) инновационного продукта и получение им прибыли от своей деятельности.</a:t>
            </a:r>
          </a:p>
          <a:p>
            <a:pPr algn="just"/>
            <a:r>
              <a:rPr lang="ru-RU" sz="1400" dirty="0" smtClean="0"/>
              <a:t>Рассматриваются несколько способов </a:t>
            </a:r>
            <a:r>
              <a:rPr lang="ru-RU" sz="1400" dirty="0"/>
              <a:t>коммерциализации проекта</a:t>
            </a:r>
            <a:r>
              <a:rPr lang="ru-RU" sz="1400" dirty="0" smtClean="0"/>
              <a:t>:</a:t>
            </a:r>
          </a:p>
          <a:p>
            <a:pPr algn="just"/>
            <a:endParaRPr lang="ru-RU" sz="1400" dirty="0" smtClean="0"/>
          </a:p>
          <a:p>
            <a:pPr marL="342900" indent="-342900" algn="just">
              <a:buAutoNum type="arabicPeriod"/>
            </a:pPr>
            <a:r>
              <a:rPr lang="ru-RU" sz="1400" dirty="0" smtClean="0"/>
              <a:t>Самостоятельное использование:</a:t>
            </a:r>
          </a:p>
          <a:p>
            <a:pPr algn="just"/>
            <a:r>
              <a:rPr lang="ru-RU" sz="2800" dirty="0" smtClean="0"/>
              <a:t>+</a:t>
            </a:r>
            <a:r>
              <a:rPr lang="ru-RU" sz="1400" dirty="0" smtClean="0"/>
              <a:t>  При успешной организации производства и «захвате» ниши на рынке, очень высокие доходы;</a:t>
            </a:r>
          </a:p>
          <a:p>
            <a:pPr algn="just"/>
            <a:r>
              <a:rPr lang="ru-RU" sz="1400" dirty="0" smtClean="0"/>
              <a:t>Постоянный контроль предприятия и производства и полное распоряжение правами на интеллектуальную собственность (инновации).</a:t>
            </a:r>
          </a:p>
          <a:p>
            <a:pPr algn="just"/>
            <a:r>
              <a:rPr lang="ru-RU" sz="2800" b="1" dirty="0" smtClean="0"/>
              <a:t>- </a:t>
            </a:r>
            <a:r>
              <a:rPr lang="ru-RU" sz="1400" dirty="0" smtClean="0"/>
              <a:t>Высокие риски и большой срок окупаемости, а также требуется наличие значительных финансовых ресурсов.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2. Переуступка части прав на инновацию:</a:t>
            </a:r>
          </a:p>
          <a:p>
            <a:pPr algn="just"/>
            <a:r>
              <a:rPr lang="ru-RU" sz="2800" dirty="0" smtClean="0">
                <a:solidFill>
                  <a:srgbClr val="0C0C0C"/>
                </a:solidFill>
              </a:rPr>
              <a:t>+</a:t>
            </a:r>
            <a:r>
              <a:rPr lang="ru-RU" sz="1400" dirty="0" smtClean="0"/>
              <a:t> Минимальные риски и небольшие затраты;</a:t>
            </a:r>
          </a:p>
          <a:p>
            <a:pPr algn="just"/>
            <a:r>
              <a:rPr lang="ru-RU" sz="1400" dirty="0" smtClean="0"/>
              <a:t>Достаточно короткий срок окупаемости и выход на новые рынки за счет других компаний;</a:t>
            </a:r>
          </a:p>
          <a:p>
            <a:pPr algn="just"/>
            <a:r>
              <a:rPr lang="ru-RU" sz="1400" dirty="0" smtClean="0"/>
              <a:t>Возможность формирования собственного товарного знака;</a:t>
            </a:r>
          </a:p>
          <a:p>
            <a:pPr algn="just"/>
            <a:r>
              <a:rPr lang="ru-RU" sz="1400" dirty="0" smtClean="0"/>
              <a:t>Получение финансирования от заказчика при заключении подрядного договора.</a:t>
            </a:r>
          </a:p>
          <a:p>
            <a:pPr algn="just"/>
            <a:r>
              <a:rPr lang="ru-RU" sz="2800" b="1" dirty="0" smtClean="0">
                <a:solidFill>
                  <a:srgbClr val="0C0C0C"/>
                </a:solidFill>
              </a:rPr>
              <a:t>-</a:t>
            </a:r>
            <a:r>
              <a:rPr lang="ru-RU" sz="1400" dirty="0" smtClean="0"/>
              <a:t> </a:t>
            </a:r>
            <a:r>
              <a:rPr lang="ru-RU" sz="2800" dirty="0" smtClean="0"/>
              <a:t> </a:t>
            </a:r>
            <a:r>
              <a:rPr lang="ru-RU" sz="1400" dirty="0" smtClean="0"/>
              <a:t>Значительно меньше доходы по сравнению с другими способами коммерциализации;</a:t>
            </a:r>
          </a:p>
          <a:p>
            <a:pPr algn="just"/>
            <a:r>
              <a:rPr lang="ru-RU" sz="1400" dirty="0" smtClean="0"/>
              <a:t>Риск нарушения лицензии патентных прав и риск появления контрафактной продукции.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4159" y="847768"/>
            <a:ext cx="8846288" cy="5063933"/>
          </a:xfrm>
          <a:prstGeom prst="roundRect">
            <a:avLst>
              <a:gd name="adj" fmla="val 1890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6"/>
          </a:p>
        </p:txBody>
      </p:sp>
    </p:spTree>
    <p:extLst>
      <p:ext uri="{BB962C8B-B14F-4D97-AF65-F5344CB8AC3E}">
        <p14:creationId xmlns="" xmlns:p14="http://schemas.microsoft.com/office/powerpoint/2010/main" val="112924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0645" y="439386"/>
            <a:ext cx="1487395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b="1" dirty="0"/>
              <a:t>План по расходам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21195" y="166253"/>
            <a:ext cx="46020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spc="-44" dirty="0" smtClean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Портативный карманный кардиомонитор</a:t>
            </a:r>
            <a:endParaRPr lang="ru-RU" sz="157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581086" y="857287"/>
          <a:ext cx="8692393" cy="5783503"/>
        </p:xfrm>
        <a:graphic>
          <a:graphicData uri="http://schemas.openxmlformats.org/drawingml/2006/table">
            <a:tbl>
              <a:tblPr firstRow="1" firstCol="1" bandRow="1" bandCol="1">
                <a:tableStyleId>{69012ECD-51FC-41F1-AA8D-1B2483CD663E}</a:tableStyleId>
              </a:tblPr>
              <a:tblGrid>
                <a:gridCol w="617211"/>
                <a:gridCol w="3857571"/>
                <a:gridCol w="2160240"/>
                <a:gridCol w="2057371"/>
              </a:tblGrid>
              <a:tr h="160717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Вид расходов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финансового </a:t>
                      </a:r>
                      <a:r>
                        <a:rPr lang="ru-RU" sz="900" dirty="0" smtClean="0">
                          <a:effectLst/>
                        </a:rPr>
                        <a:t>обеспечения</a:t>
                      </a:r>
                      <a:r>
                        <a:rPr lang="ru-RU" sz="900" baseline="0" dirty="0" smtClean="0">
                          <a:effectLst/>
                        </a:rPr>
                        <a:t> </a:t>
                      </a:r>
                      <a:r>
                        <a:rPr lang="ru-RU" sz="900" dirty="0" smtClean="0">
                          <a:effectLst/>
                        </a:rPr>
                        <a:t>реализации </a:t>
                      </a:r>
                      <a:r>
                        <a:rPr lang="ru-RU" sz="900" dirty="0">
                          <a:effectLst/>
                        </a:rPr>
                        <a:t>проекта (рублей)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1160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4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за </a:t>
                      </a:r>
                      <a:r>
                        <a:rPr lang="ru-RU" sz="900" dirty="0">
                          <a:effectLst/>
                        </a:rPr>
                        <a:t>счет </a:t>
                      </a:r>
                      <a:r>
                        <a:rPr lang="ru-RU" sz="900" dirty="0" smtClean="0">
                          <a:effectLst/>
                        </a:rPr>
                        <a:t>средств </a:t>
                      </a:r>
                      <a:r>
                        <a:rPr lang="ru-RU" sz="900" dirty="0">
                          <a:effectLst/>
                        </a:rPr>
                        <a:t>федерального бюджета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за </a:t>
                      </a:r>
                      <a:r>
                        <a:rPr lang="ru-RU" sz="900" dirty="0">
                          <a:effectLst/>
                        </a:rPr>
                        <a:t>счет внебюджетных источников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8936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оплату труда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100 000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материально-технические расходы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15 600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технологические работы и услуги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40 000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заказ исследований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1652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патентование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1 200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сертификацию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23 100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патенты и ноу-хау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лицензионные платежи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464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программное обеспечение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1256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консультационные услуги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20 000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4272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капитальное строительство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2592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приобретение недвижимого имущества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808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аренда имущества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39274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организационные расходы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командировочные расходы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прочие расходы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90403">
                <a:tc gridSpan="2">
                  <a:txBody>
                    <a:bodyPr/>
                    <a:lstStyle/>
                    <a:p>
                      <a:pPr indent="450215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Всего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0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199 900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3995" y="1063023"/>
            <a:ext cx="18473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86" dirty="0"/>
          </a:p>
        </p:txBody>
      </p:sp>
    </p:spTree>
    <p:extLst>
      <p:ext uri="{BB962C8B-B14F-4D97-AF65-F5344CB8AC3E}">
        <p14:creationId xmlns="" xmlns:p14="http://schemas.microsoft.com/office/powerpoint/2010/main" val="52500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8143216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 algn="ctr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 smtClean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РГРТУ, 2023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6641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5F2574-6B2D-4151-B4E6-5F2B862C21E6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d8b453d6-be7a-4931-bedf-235701e60354"/>
    <ds:schemaRef ds:uri="69cc3dea-af89-41ea-b8da-7ab11462d30a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16940</TotalTime>
  <Words>385</Words>
  <Application>Microsoft Office PowerPoint</Application>
  <PresentationFormat>Лист A4 (210x297 мм)</PresentationFormat>
  <Paragraphs>271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1_Тема Office</vt:lpstr>
      <vt:lpstr>2_Тема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Любовь</cp:lastModifiedBy>
  <cp:revision>482</cp:revision>
  <cp:lastPrinted>2017-09-07T15:28:26Z</cp:lastPrinted>
  <dcterms:created xsi:type="dcterms:W3CDTF">2016-03-23T11:46:06Z</dcterms:created>
  <dcterms:modified xsi:type="dcterms:W3CDTF">2023-11-29T22:50:37Z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