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2" r:id="rId2"/>
    <p:sldId id="316" r:id="rId3"/>
    <p:sldId id="307" r:id="rId4"/>
    <p:sldId id="308" r:id="rId5"/>
    <p:sldId id="309" r:id="rId6"/>
    <p:sldId id="310" r:id="rId7"/>
    <p:sldId id="311" r:id="rId8"/>
    <p:sldId id="312" r:id="rId9"/>
    <p:sldId id="315" r:id="rId10"/>
    <p:sldId id="313" r:id="rId11"/>
    <p:sldId id="31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FCAF17"/>
    <a:srgbClr val="FD493D"/>
    <a:srgbClr val="FBB3C1"/>
    <a:srgbClr val="9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12" autoAdjust="0"/>
    <p:restoredTop sz="94660"/>
  </p:normalViewPr>
  <p:slideViewPr>
    <p:cSldViewPr snapToGrid="0">
      <p:cViewPr varScale="1">
        <p:scale>
          <a:sx n="89" d="100"/>
          <a:sy n="89" d="100"/>
        </p:scale>
        <p:origin x="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2E779-7A45-4E85-8A13-DC26F9C315C0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2D4CE-FE56-484B-A36F-DB1B21B42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0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53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5D6C-1F54-ABB5-0EF7-206D9E626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948958-DECC-55F3-5049-44F0FA478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BCF4F-2081-AC48-BF98-001AA639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19D4E-32A8-2FF7-5D1D-87FDB936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67DA9-4B6E-402D-6016-3966F9F0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B67E-B3E9-55AC-9B9C-62C2B522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A8028-69C3-BBE0-8C82-B9FC4360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77A2-0475-6E09-0B88-840B692A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AB6BB-4F62-F121-2FBE-41A3A629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D7A89-B6FA-E0F1-BFEE-A297B1FC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9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87207-1D2B-F492-3C47-A1763C2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1FD2F-35A0-44C2-72B4-A1B76541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2815C-C32E-947F-3184-4C450823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51068-72D9-7678-FECB-E60C7DC5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4DB68-8458-D15C-C465-5F891CAC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F6F0-522F-74DB-46BC-35A295DE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EFC18-684D-BE1E-77F2-6A72F73A5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5C192-A4C0-BE3D-69D4-986E116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2770F-2EE4-B3A9-AA54-59F26A07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D3B88-B2FC-CAF8-3E32-125F040D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EBE0F-C3D8-3FEF-BD01-FD452DEA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E7D23-28C9-E37E-DB6A-079E5F85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62AC8-E886-6F7D-7B6C-E285C519C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73EB47-A999-33FC-FC3E-3B09C7170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E8576-E440-3A8A-6EA0-53DDF337D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85DC5-823B-8332-1B0F-7AB453F43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56D14C-9875-D365-68A9-3192C321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1A0AED-825D-A5D4-686D-BE521DDC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0C58B4-AC8C-7198-5C1B-EF8EDEBD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92656-84DA-5467-DAEC-46C2A496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ED4FFF-05A8-36AE-B9AB-BD5D3774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D1324F-AFC1-A4BF-D5B9-A5C358B1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5C16B-44FB-2664-36B3-DE9D31F0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9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90E19E-1337-2714-F827-BB6382F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979FDC-9E65-06E8-235D-56D7C44C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91C01-0049-3A7F-FB54-D4EF638E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5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81BAF-815C-85FF-0E54-6BA23817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5F9A2-FE70-0662-AA9E-FE64C9A9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8B7C0-4559-DD06-1EE6-BD2B8B322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1E901-751C-6FF4-810B-9342D989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43F6C-ACD3-13DC-239B-7F208BA4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9A103-7125-EB65-D5A8-AFEB0804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12A9D-9250-C854-EEE0-1D97125E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154337-5375-A124-076C-B1EDBE8BC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C1B67-B92C-206C-01BF-C69D9634C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AE8C5-3686-7CB5-C9B4-61C1991F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991E93-D28F-7F0F-096B-DC12C708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C8685-1D4A-43D1-586F-24D4FD16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31EB8-988D-D4F6-1515-FF6E19BA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8D9D63-7720-807D-8101-28168C1A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1C7D-8C2B-41EC-D49F-810BE758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A8D8E-3533-0AA3-6A91-B46AAB21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57447-3946-E622-AB16-0175C3D3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5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336881-DE60-B191-DA46-8F7E38769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08AE4-0A0A-289A-EDC6-59480CF3F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55688-3D8F-5EF7-3FF4-C9E811D3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3FE85-8C27-B90A-097D-F3166CD0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753EC-82A2-BEA5-4C7A-885AE68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6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62F888-5A24-B952-A9AC-D46A0052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012C4-7B10-1548-9BC3-713078CCC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05ABD-083D-417D-3BD5-0010F8CD6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F139-E2FE-0AB7-89BA-470D4AFE4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1A86C-A4B0-5FCE-694D-ABC74F0E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810145" y="2242124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dirty="0">
                <a:solidFill>
                  <a:schemeClr val="tx1"/>
                </a:solidFill>
                <a:latin typeface="Gilroy-Regular" panose="00000500000000000000" pitchFamily="2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Gilroy-Regular" panose="00000500000000000000" pitchFamily="2" charset="0"/>
              </a:rPr>
              <a:t>ПРОЕКТ </a:t>
            </a:r>
          </a:p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 smtClean="0"/>
              <a:t>«Создание интернет магазина игрушек для животных «</a:t>
            </a:r>
            <a:r>
              <a:rPr lang="ru-RU" sz="2800" dirty="0" err="1" smtClean="0"/>
              <a:t>Муркина</a:t>
            </a:r>
            <a:r>
              <a:rPr lang="ru-RU" sz="2800" dirty="0" smtClean="0"/>
              <a:t> </a:t>
            </a:r>
            <a:r>
              <a:rPr lang="ru-RU" sz="2800" dirty="0" smtClean="0"/>
              <a:t>радость</a:t>
            </a:r>
            <a:r>
              <a:rPr lang="ru-RU" sz="2800" dirty="0"/>
              <a:t> </a:t>
            </a:r>
            <a:r>
              <a:rPr lang="ru-RU" sz="2800" dirty="0" smtClean="0"/>
              <a:t>»</a:t>
            </a:r>
            <a:endParaRPr lang="ru-RU" sz="700" dirty="0">
              <a:solidFill>
                <a:schemeClr val="tx1"/>
              </a:solidFill>
              <a:latin typeface="Gilroy-Regular" panose="00000500000000000000" pitchFamily="2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Акселератор: Гришин А.О.</a:t>
            </a:r>
            <a:endParaRPr lang="en-US" dirty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МГУТУ им. К.Г. Разумовского (ПКУ)</a:t>
            </a:r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092D83-FD4C-F806-CF32-AC98578065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25" y="442363"/>
            <a:ext cx="2617012" cy="2096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4247D5-E222-311B-2727-D69017517E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9" t="19657" r="33809" b="11340"/>
          <a:stretch/>
        </p:blipFill>
        <p:spPr>
          <a:xfrm>
            <a:off x="974322" y="574374"/>
            <a:ext cx="1360040" cy="2075199"/>
          </a:xfrm>
          <a:prstGeom prst="rect">
            <a:avLst/>
          </a:prstGeom>
        </p:spPr>
      </p:pic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id="{C29015C8-9534-7E51-964F-FD80D845CD76}"/>
              </a:ext>
            </a:extLst>
          </p:cNvPr>
          <p:cNvSpPr/>
          <p:nvPr/>
        </p:nvSpPr>
        <p:spPr>
          <a:xfrm>
            <a:off x="6102320" y="2345381"/>
            <a:ext cx="608968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" name="Прямоугольник 10">
            <a:extLst>
              <a:ext uri="{FF2B5EF4-FFF2-40B4-BE49-F238E27FC236}">
                <a16:creationId xmlns:a16="http://schemas.microsoft.com/office/drawing/2014/main" id="{77A511BE-E539-8600-077F-5D4AE654C4CC}"/>
              </a:ext>
            </a:extLst>
          </p:cNvPr>
          <p:cNvSpPr/>
          <p:nvPr/>
        </p:nvSpPr>
        <p:spPr>
          <a:xfrm>
            <a:off x="6103137" y="-2"/>
            <a:ext cx="2713362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Прямоугольник 13">
            <a:extLst>
              <a:ext uri="{FF2B5EF4-FFF2-40B4-BE49-F238E27FC236}">
                <a16:creationId xmlns:a16="http://schemas.microsoft.com/office/drawing/2014/main" id="{EF96747B-CC6F-8CA0-31F4-38851319211C}"/>
              </a:ext>
            </a:extLst>
          </p:cNvPr>
          <p:cNvSpPr/>
          <p:nvPr/>
        </p:nvSpPr>
        <p:spPr>
          <a:xfrm>
            <a:off x="6101107" y="5359336"/>
            <a:ext cx="6089680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4118E738-E8A9-7735-3B07-0D343ABCE58C}"/>
              </a:ext>
            </a:extLst>
          </p:cNvPr>
          <p:cNvSpPr/>
          <p:nvPr/>
        </p:nvSpPr>
        <p:spPr>
          <a:xfrm>
            <a:off x="8163612" y="2340817"/>
            <a:ext cx="4028388" cy="453389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Квадрат">
            <a:extLst>
              <a:ext uri="{FF2B5EF4-FFF2-40B4-BE49-F238E27FC236}">
                <a16:creationId xmlns:a16="http://schemas.microsoft.com/office/drawing/2014/main" id="{789887D5-35CB-3A5D-D19D-35A704C3CEE3}"/>
              </a:ext>
            </a:extLst>
          </p:cNvPr>
          <p:cNvSpPr/>
          <p:nvPr/>
        </p:nvSpPr>
        <p:spPr>
          <a:xfrm>
            <a:off x="8163612" y="-1"/>
            <a:ext cx="4028388" cy="23480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380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1228" y="1031051"/>
            <a:ext cx="657947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интернет-магазина игрушек для животных имеет высокую актуальность в современном мире. Владельцы домашних питомцев все больше обращают внимание на их здоровье, комфорт и развлечения. Игрушки для животных помогают снизить стресс, уменьшить скученность и стимулировать физическую активность у питомцев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Интернет-магазин игрушек для животных предоставляет удобную возможность выбора и покупки товаров без необходимости посещения физического магазина. Кроме того, он может предложить более широкий ассортимент продукции, чем обычные магазины, и удобные условия доставки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открытие интернет-магазина игрушек для животных имеет большую актуальность и потенциал для успешного бизнеса.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075" y="1914861"/>
            <a:ext cx="4553766" cy="201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2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273" y="-531531"/>
            <a:ext cx="5307727" cy="750786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42958" y="2073463"/>
            <a:ext cx="391163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которые решает интернет магазин</a:t>
            </a:r>
            <a:r>
              <a:rPr lang="ru-RU" sz="2000" dirty="0" smtClean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разнообразия выбора игрушек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Доступности игрушек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</a:t>
            </a:r>
            <a:r>
              <a:rPr lang="ru-RU" sz="2000" dirty="0" smtClean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Удобства</a:t>
            </a:r>
            <a:endParaRPr lang="ru-RU" sz="2000" dirty="0"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Качества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Доставки</a:t>
            </a:r>
            <a:endParaRPr lang="en-US" sz="2000" dirty="0"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834" y="692501"/>
            <a:ext cx="4777170" cy="507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3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 И ТЕХНОЛОГИИ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73166" y="889169"/>
            <a:ext cx="113108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магазин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Муркина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радость» представляет собой проект, целью которого является предоставление широкого ассортимента товаров для животных высокого качества по доступным ценам. Задачи проекта включают создание удобной и функциональной платформы для онлайн-покупок, организацию быстрой и надежной доставки заказов, а также обеспечение качественного сервиса для каждого клиента.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Размещаться он будет на базе социальной сети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Ожидаемым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результатом является увеличение числа довольных покупателей и расширение аудитории магазина. Область применения результатов проекта охватывает все регионы России. Потенциальными потребителями являются владельцы домашних животных всех пород и видов, которые ценят качество и комфорт своих питомцев.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629" y="3238497"/>
            <a:ext cx="7880564" cy="293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0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РЫНКА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04969" y="106732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Интернет-магазины и зоомагазины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1128" t="24723" r="11696" b="26418"/>
          <a:stretch/>
        </p:blipFill>
        <p:spPr>
          <a:xfrm>
            <a:off x="0" y="2261199"/>
            <a:ext cx="4243286" cy="17852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7161" y="2045212"/>
            <a:ext cx="4235417" cy="211770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0798" y="1882945"/>
            <a:ext cx="3232842" cy="227997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917" y="4385761"/>
            <a:ext cx="4090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Интернет-магазин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Wildberries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88073" y="4385760"/>
            <a:ext cx="3513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Интернет-магазин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OZON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71666" y="4385760"/>
            <a:ext cx="1929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Зоомагазины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79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38303" y="-1445930"/>
            <a:ext cx="717038" cy="1014262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770801"/>
              </p:ext>
            </p:extLst>
          </p:nvPr>
        </p:nvGraphicFramePr>
        <p:xfrm>
          <a:off x="787695" y="788922"/>
          <a:ext cx="10973380" cy="5858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345">
                  <a:extLst>
                    <a:ext uri="{9D8B030D-6E8A-4147-A177-3AD203B41FA5}">
                      <a16:colId xmlns:a16="http://schemas.microsoft.com/office/drawing/2014/main" val="992178385"/>
                    </a:ext>
                  </a:extLst>
                </a:gridCol>
                <a:gridCol w="2743345">
                  <a:extLst>
                    <a:ext uri="{9D8B030D-6E8A-4147-A177-3AD203B41FA5}">
                      <a16:colId xmlns:a16="http://schemas.microsoft.com/office/drawing/2014/main" val="2167083752"/>
                    </a:ext>
                  </a:extLst>
                </a:gridCol>
                <a:gridCol w="2743345">
                  <a:extLst>
                    <a:ext uri="{9D8B030D-6E8A-4147-A177-3AD203B41FA5}">
                      <a16:colId xmlns:a16="http://schemas.microsoft.com/office/drawing/2014/main" val="1196317940"/>
                    </a:ext>
                  </a:extLst>
                </a:gridCol>
                <a:gridCol w="2743345">
                  <a:extLst>
                    <a:ext uri="{9D8B030D-6E8A-4147-A177-3AD203B41FA5}">
                      <a16:colId xmlns:a16="http://schemas.microsoft.com/office/drawing/2014/main" val="2251608968"/>
                    </a:ext>
                  </a:extLst>
                </a:gridCol>
              </a:tblGrid>
              <a:tr h="649720"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Wildberries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en-US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zon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Зоомагазины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265486"/>
                  </a:ext>
                </a:extLst>
              </a:tr>
              <a:tr h="64972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Ассортимент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Много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пластмассовых и резиновых игрушек, очень много однотипных мячей, палочек и погремушек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Большое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мышек и веревочек для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погрызования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есть мягкие игрушки.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Ограниченный ассортимент много мячиков и погремушек,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отсуствует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разнообразие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170022"/>
                  </a:ext>
                </a:extLst>
              </a:tr>
              <a:tr h="64972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386р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312525"/>
                  </a:ext>
                </a:extLst>
              </a:tr>
              <a:tr h="64972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 доставки 2-5 дней, общение с клиентами в приложение через службу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поддержки, возврат товара платный или бесплатный, есть товары не подлежащие возврату.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 доставки 3-5 дней, общение через чат со службой поддержки, бесплатный возврат, товар из-за границы вернуть нельзя.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Покупаете сразу, общение при продаже, возврат возможен при наличии чека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то не всегда.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661262"/>
                  </a:ext>
                </a:extLst>
              </a:tr>
              <a:tr h="112143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Маркетинговая стратегия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Большое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акций и персональная скидка, реклама,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Большое количество акций, реклама, социальные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сети, интересные акции.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 в интернете и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 на телевидении, вывески.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89840"/>
                  </a:ext>
                </a:extLst>
              </a:tr>
              <a:tr h="112143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Онлайн-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присуствие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Использовать приложение просто и практично, приятный дизайн, понятный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интервейс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Простой дизайн, можно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сравнивать один и тот же товар у разных продавцов,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удобнен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использовании.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акции в магазине.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543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818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20955" y="2172589"/>
            <a:ext cx="49793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аудиторией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магазина игрушек для животных может быть любой человек, который имеет домашних животных, таких как собаки, кошки, птицы, грызуны и другие.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288" y="1645920"/>
            <a:ext cx="5661214" cy="42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5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26" y="865643"/>
            <a:ext cx="10284843" cy="5852667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160" y="-649865"/>
            <a:ext cx="1907828" cy="75078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7775" y="1449055"/>
            <a:ext cx="16997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Производители игрушек для животных,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хендмейд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производители, сервисы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доставок,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бизнес.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34232" y="1534407"/>
            <a:ext cx="1828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клиентами, ведение интернет магазина, договора с поставщиками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36975" y="4080191"/>
            <a:ext cx="2172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Интернет, интеллектуальные и финансовые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09588" y="1442074"/>
            <a:ext cx="1946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Удобство, экономия времени, доступность, разнообразие товара ,качество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22050" y="1719072"/>
            <a:ext cx="15390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Мессенджер, телефон, чат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5537" y="3895524"/>
            <a:ext cx="22218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Сеть интернет, группа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доставка почтой или курьером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397504" y="1349740"/>
            <a:ext cx="15558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люди у которых есть домашние питомцы, магазины которые хотят сотрудничать.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40602" y="5795395"/>
            <a:ext cx="4709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игрушек, расходы на доставку, реклама, зарплата для сотрудников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58798" y="5902699"/>
            <a:ext cx="26192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игрушек, реклама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73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БЮДЖЕТ И ИСТОЧНИКИ ФИНАНСИРОВАНИЯ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3165" y="1226620"/>
            <a:ext cx="45227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Бюджет-100 000 рублей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него буду использоваться либо собственный, либо заемные средства банка. Также возможен поиск инвесторов.  В это бюджет входят затраты на рекламу, также резерв на первое время на возможные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форс–мажорные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371" y="1181005"/>
            <a:ext cx="5694381" cy="396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57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ВОЗМОЖНОСТИ И РИСКИ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47231" y="1605226"/>
            <a:ext cx="502835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интернет-магазина для животных включают в себя доступ к широкой аудитории потенциальных клиентов, возможность предложения широкого ассортимента товаров, гибкость в управлении запасами и заказами, а также возможность быстрого масштабирования бизнеса.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Однако, существуют и риски, такие как высокая конкуренция на рынке, сложности в доставке и хранении товаров, необходимость постоянного обновления ассортимента и привлечения новых клиентов, а также риски связанные с безопасностью онлайн-платежей и защитой данных клиентов.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b="11081"/>
          <a:stretch/>
        </p:blipFill>
        <p:spPr>
          <a:xfrm>
            <a:off x="5759958" y="1066255"/>
            <a:ext cx="6194423" cy="416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54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866" y="-649865"/>
            <a:ext cx="5307727" cy="750786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439" y="1128127"/>
            <a:ext cx="3062401" cy="36888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4861" y="1128128"/>
            <a:ext cx="2975106" cy="36884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30439" y="5147283"/>
            <a:ext cx="31662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Андреева Анастасия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024261" y="5054949"/>
            <a:ext cx="32022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Ксения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Хомякова</a:t>
            </a:r>
          </a:p>
        </p:txBody>
      </p:sp>
    </p:spTree>
    <p:extLst>
      <p:ext uri="{BB962C8B-B14F-4D97-AF65-F5344CB8AC3E}">
        <p14:creationId xmlns:p14="http://schemas.microsoft.com/office/powerpoint/2010/main" val="122683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645</Words>
  <Application>Microsoft Office PowerPoint</Application>
  <PresentationFormat>Широкоэкранный</PresentationFormat>
  <Paragraphs>79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Надежда</dc:creator>
  <cp:lastModifiedBy>Анастасия</cp:lastModifiedBy>
  <cp:revision>29</cp:revision>
  <dcterms:created xsi:type="dcterms:W3CDTF">2023-10-12T18:43:30Z</dcterms:created>
  <dcterms:modified xsi:type="dcterms:W3CDTF">2023-11-25T13:29:29Z</dcterms:modified>
</cp:coreProperties>
</file>