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95" r:id="rId3"/>
    <p:sldId id="304" r:id="rId4"/>
    <p:sldId id="305" r:id="rId5"/>
    <p:sldId id="297" r:id="rId6"/>
    <p:sldId id="298" r:id="rId7"/>
    <p:sldId id="299" r:id="rId8"/>
    <p:sldId id="306" r:id="rId9"/>
    <p:sldId id="307" r:id="rId10"/>
    <p:sldId id="300" r:id="rId11"/>
    <p:sldId id="301" r:id="rId12"/>
    <p:sldId id="265" r:id="rId13"/>
    <p:sldId id="263" r:id="rId14"/>
    <p:sldId id="264" r:id="rId15"/>
  </p:sldIdLst>
  <p:sldSz cx="12192000" cy="6858000"/>
  <p:notesSz cx="12192000" cy="6858000"/>
  <p:defaultTextStyle>
    <a:def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</a:defRPr>
    </a:defPPr>
    <a:lvl1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1pPr>
    <a:lvl2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2pPr>
    <a:lvl3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3pPr>
    <a:lvl4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4pPr>
    <a:lvl5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5pPr>
    <a:lvl6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6pPr>
    <a:lvl7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7pPr>
    <a:lvl8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8pPr>
    <a:lvl9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513B9"/>
    <a:srgbClr val="8F00FF"/>
    <a:srgbClr val="770F93"/>
    <a:srgbClr val="28053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4C3C2611-4C71-4FC5-86AE-919BDF0F9419}">
  <a:tblStyle styleId="{4C3C2611-4C71-4FC5-86AE-919BDF0F9419}" styleName="">
    <a:wholeTbl>
      <a:tcTxStyle>
        <a:fontRef idx="major">
          <a:srgbClr val="000000"/>
        </a:fontRef>
        <a:srgbClr val="000000"/>
      </a:tcTxStyle>
      <a:tcStyle>
        <a:tcBdr>
          <a:left>
            <a:ln w="6350">
              <a:solidFill>
                <a:schemeClr val="accent1"/>
              </a:solidFill>
            </a:ln>
          </a:left>
          <a:right>
            <a:ln w="6350">
              <a:solidFill>
                <a:schemeClr val="accent1"/>
              </a:solidFill>
            </a:ln>
          </a:right>
          <a:top>
            <a:ln w="6350">
              <a:solidFill>
                <a:schemeClr val="accent1"/>
              </a:solidFill>
            </a:ln>
          </a:top>
          <a:bottom>
            <a:ln w="6350">
              <a:solidFill>
                <a:schemeClr val="accent1"/>
              </a:solidFill>
            </a:ln>
          </a:bottom>
          <a:insideH>
            <a:ln w="6350">
              <a:solidFill>
                <a:schemeClr val="accent1"/>
              </a:solidFill>
            </a:ln>
          </a:insideH>
          <a:insideV>
            <a:ln w="6350">
              <a:solidFill>
                <a:schemeClr val="accent1"/>
              </a:solidFill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Style>
        <a:tcBdr/>
      </a:tcStyle>
    </a:band1H>
    <a:band2H>
      <a:tcStyle>
        <a:tcBdr/>
        <a:fill>
          <a:solidFill>
            <a:srgbClr val="FFFFFF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TxStyle b="on" i="off">
        <a:fontRef idx="major">
          <a:srgbClr val="000000"/>
        </a:fontRef>
        <a:srgbClr val="000000"/>
      </a:tcTxStyle>
      <a:tcStyle>
        <a:tcBdr>
          <a:left>
            <a:ln w="635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6350">
              <a:solidFill>
                <a:schemeClr val="accent1"/>
              </a:solidFill>
            </a:ln>
          </a:top>
          <a:bottom>
            <a:ln w="6350">
              <a:solidFill>
                <a:schemeClr val="accent1"/>
              </a:solidFill>
            </a:ln>
          </a:bottom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6350">
              <a:solidFill>
                <a:schemeClr val="accent1"/>
              </a:solidFill>
            </a:ln>
          </a:top>
          <a:bottom>
            <a:ln w="12700">
              <a:solidFill>
                <a:srgbClr val="FFFFFF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 snapToGrid="0" snapToObjects="1" showGuides="1">
      <p:cViewPr>
        <p:scale>
          <a:sx n="80" d="100"/>
          <a:sy n="80" d="100"/>
        </p:scale>
        <p:origin x="-318" y="84"/>
      </p:cViewPr>
      <p:guideLst>
        <p:guide orient="horz" pos="2160"/>
        <p:guide orient="horz" pos="1502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 bwMode="auto"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 bwMode="auto"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 bwMode="auto"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 bwMode="auto"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 bwMode="auto"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 bwMode="auto"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 bwMode="auto"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 bwMode="auto"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 bwMode="auto"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 bwMode="auto"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 bwMode="auto">
          <a:xfrm rot="10800000" flipV="1">
            <a:off x="7298265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 bwMode="auto"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>
            <a:graphicFrameLocks/>
          </p:cNvGraphicFramePr>
          <p:nvPr/>
        </p:nvGraphicFramePr>
        <p:xfrm>
          <a:off x="623887" y="1633919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8000"/>
          </a:blip>
          <a:stretch>
            <a:fillRect/>
          </a:stretch>
        </p:blipFill>
        <p:spPr>
          <a:xfrm rot="10800000">
            <a:off x="-1773973" y="2604059"/>
            <a:ext cx="6351441" cy="5942108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1445710" y="6502530"/>
            <a:ext cx="275071" cy="276995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94562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12572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1445710" y="6502530"/>
            <a:ext cx="275071" cy="276995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7" y="1099286"/>
            <a:ext cx="5332556" cy="552176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xmlns="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94562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xmlns="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5102" y="1099286"/>
            <a:ext cx="5362015" cy="552176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847094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1445710" y="6502530"/>
            <a:ext cx="275071" cy="276995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1047810"/>
            <a:ext cx="5907497" cy="552176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11173510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17430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8000"/>
          </a:blip>
          <a:stretch>
            <a:fillRect/>
          </a:stretch>
        </p:blipFill>
        <p:spPr>
          <a:xfrm>
            <a:off x="5245873" y="-1487251"/>
            <a:ext cx="8920128" cy="8345251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11178264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1445710" y="6502530"/>
            <a:ext cx="275071" cy="276995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48131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443495" y="136749"/>
            <a:ext cx="9918881" cy="9474562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>
          <a:xfrm>
            <a:off x="11078729" y="6400416"/>
            <a:ext cx="275072" cy="276995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517" y="4401103"/>
            <a:ext cx="2507408" cy="127461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2979" y="2393757"/>
            <a:ext cx="1297759" cy="12979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12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2517" y="4013175"/>
            <a:ext cx="2507408" cy="266007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xmlns="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22848" y="4401103"/>
            <a:ext cx="2507408" cy="127461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423310" y="2393757"/>
            <a:ext cx="1297759" cy="12979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12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xmlns="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22848" y="4013175"/>
            <a:ext cx="2507408" cy="266007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xmlns="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03179" y="4401103"/>
            <a:ext cx="2507408" cy="127461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xmlns="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303641" y="2393757"/>
            <a:ext cx="1297759" cy="12979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12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xmlns="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03179" y="4013175"/>
            <a:ext cx="2507408" cy="266007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xmlns="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83511" y="4401103"/>
            <a:ext cx="2507408" cy="127461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xmlns="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9183972" y="2393757"/>
            <a:ext cx="1297759" cy="12979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12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xmlns="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83511" y="4013175"/>
            <a:ext cx="2507408" cy="266007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1461690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443495" y="136749"/>
            <a:ext cx="9918881" cy="9474562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>
          <a:xfrm>
            <a:off x="11078729" y="6400416"/>
            <a:ext cx="275072" cy="276995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94562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05824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rmAutofit/>
          </a:bodyPr>
          <a:lstStyle/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86CB4B4D-7CA3-9044-876B-883B54F8677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1pPr>
      <a:lvl2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2pPr>
      <a:lvl3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3pPr>
      <a:lvl4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4pPr>
      <a:lvl5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5pPr>
      <a:lvl6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6pPr>
      <a:lvl7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7pPr>
      <a:lvl8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8pPr>
      <a:lvl9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9pPr>
    </p:titleStyle>
    <p:bodyStyle>
      <a:lvl1pPr marL="228600" marR="0" indent="-228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1pPr>
      <a:lvl2pPr marL="723900" marR="0" indent="-2667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2pPr>
      <a:lvl3pPr marL="1234438" marR="0" indent="-320038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3pPr>
      <a:lvl4pPr marL="1727199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4pPr>
      <a:lvl5pPr marL="21844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5pPr>
      <a:lvl6pPr marL="26416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6pPr>
      <a:lvl7pPr marL="30988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7pPr>
      <a:lvl8pPr marL="35560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8pPr>
      <a:lvl9pPr marL="40132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9pPr>
    </p:bodyStyle>
    <p:otherStyle>
      <a:lvl1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1pPr>
      <a:lvl2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2pPr>
      <a:lvl3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3pPr>
      <a:lvl4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4pPr>
      <a:lvl5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5pPr>
      <a:lvl6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6pPr>
      <a:lvl7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7pPr>
      <a:lvl8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8pPr>
      <a:lvl9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renatasafina.03@mail.ru" TargetMode="External"/><Relationship Id="rId4" Type="http://schemas.openxmlformats.org/officeDocument/2006/relationships/hyperlink" Target="https://pt.2035.university/project/proektirovanie-intellektualnogo-cat-bota-studenta-dla-cifrovoj-platformy-univuz-3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18" Type="http://schemas.openxmlformats.org/officeDocument/2006/relationships/image" Target="../media/image46.png"/><Relationship Id="rId26" Type="http://schemas.openxmlformats.org/officeDocument/2006/relationships/image" Target="../media/image54.png"/><Relationship Id="rId39" Type="http://schemas.openxmlformats.org/officeDocument/2006/relationships/image" Target="../media/image67.png"/><Relationship Id="rId3" Type="http://schemas.openxmlformats.org/officeDocument/2006/relationships/image" Target="../media/image31.png"/><Relationship Id="rId21" Type="http://schemas.openxmlformats.org/officeDocument/2006/relationships/image" Target="../media/image49.png"/><Relationship Id="rId34" Type="http://schemas.openxmlformats.org/officeDocument/2006/relationships/image" Target="../media/image62.png"/><Relationship Id="rId42" Type="http://schemas.openxmlformats.org/officeDocument/2006/relationships/image" Target="../media/image70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5" Type="http://schemas.openxmlformats.org/officeDocument/2006/relationships/image" Target="../media/image53.png"/><Relationship Id="rId33" Type="http://schemas.openxmlformats.org/officeDocument/2006/relationships/image" Target="../media/image61.png"/><Relationship Id="rId38" Type="http://schemas.openxmlformats.org/officeDocument/2006/relationships/image" Target="../media/image66.png"/><Relationship Id="rId46" Type="http://schemas.openxmlformats.org/officeDocument/2006/relationships/image" Target="../media/image74.png"/><Relationship Id="rId2" Type="http://schemas.openxmlformats.org/officeDocument/2006/relationships/image" Target="../media/image30.png"/><Relationship Id="rId16" Type="http://schemas.openxmlformats.org/officeDocument/2006/relationships/image" Target="../media/image44.png"/><Relationship Id="rId20" Type="http://schemas.openxmlformats.org/officeDocument/2006/relationships/image" Target="../media/image48.png"/><Relationship Id="rId29" Type="http://schemas.openxmlformats.org/officeDocument/2006/relationships/image" Target="../media/image57.png"/><Relationship Id="rId41" Type="http://schemas.openxmlformats.org/officeDocument/2006/relationships/image" Target="../media/image6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24" Type="http://schemas.openxmlformats.org/officeDocument/2006/relationships/image" Target="../media/image52.png"/><Relationship Id="rId32" Type="http://schemas.openxmlformats.org/officeDocument/2006/relationships/image" Target="../media/image60.png"/><Relationship Id="rId37" Type="http://schemas.openxmlformats.org/officeDocument/2006/relationships/image" Target="../media/image65.png"/><Relationship Id="rId40" Type="http://schemas.openxmlformats.org/officeDocument/2006/relationships/image" Target="../media/image68.png"/><Relationship Id="rId45" Type="http://schemas.openxmlformats.org/officeDocument/2006/relationships/image" Target="../media/image73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23" Type="http://schemas.openxmlformats.org/officeDocument/2006/relationships/image" Target="../media/image51.png"/><Relationship Id="rId28" Type="http://schemas.openxmlformats.org/officeDocument/2006/relationships/image" Target="../media/image56.png"/><Relationship Id="rId36" Type="http://schemas.openxmlformats.org/officeDocument/2006/relationships/image" Target="../media/image64.png"/><Relationship Id="rId10" Type="http://schemas.openxmlformats.org/officeDocument/2006/relationships/image" Target="../media/image38.png"/><Relationship Id="rId19" Type="http://schemas.openxmlformats.org/officeDocument/2006/relationships/image" Target="../media/image47.png"/><Relationship Id="rId31" Type="http://schemas.openxmlformats.org/officeDocument/2006/relationships/image" Target="../media/image59.png"/><Relationship Id="rId44" Type="http://schemas.openxmlformats.org/officeDocument/2006/relationships/image" Target="../media/image72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Relationship Id="rId22" Type="http://schemas.openxmlformats.org/officeDocument/2006/relationships/image" Target="../media/image50.png"/><Relationship Id="rId27" Type="http://schemas.openxmlformats.org/officeDocument/2006/relationships/image" Target="../media/image55.png"/><Relationship Id="rId30" Type="http://schemas.openxmlformats.org/officeDocument/2006/relationships/image" Target="../media/image58.png"/><Relationship Id="rId35" Type="http://schemas.openxmlformats.org/officeDocument/2006/relationships/image" Target="../media/image63.png"/><Relationship Id="rId43" Type="http://schemas.openxmlformats.org/officeDocument/2006/relationships/image" Target="../media/image7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 bwMode="auto">
          <a:xfrm>
            <a:off x="6102320" y="2345380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49" name="Прямоугольник 10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 bwMode="auto"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 bwMode="auto">
          <a:xfrm>
            <a:off x="368490" y="968992"/>
            <a:ext cx="5568286" cy="4940489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 fontScale="92500" lnSpcReduction="2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4800" dirty="0"/>
              <a:t>"Интеллектуальный 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4800" dirty="0"/>
              <a:t>чат-бот </a:t>
            </a:r>
            <a:r>
              <a:rPr lang="ru-RU" sz="4800" dirty="0">
                <a:solidFill>
                  <a:srgbClr val="8F00FF"/>
                </a:solidFill>
              </a:rPr>
              <a:t>студента</a:t>
            </a:r>
            <a:r>
              <a:rPr lang="ru-RU" sz="4800" dirty="0"/>
              <a:t> 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4800" dirty="0"/>
              <a:t>для цифровой 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4800" dirty="0"/>
              <a:t>платформы 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4800" dirty="0"/>
              <a:t>ЮНИВУЗ-3"</a:t>
            </a:r>
            <a:endParaRPr lang="en-US" sz="48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lang="en-US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3600" dirty="0"/>
              <a:t> </a:t>
            </a:r>
            <a:endParaRPr sz="3600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400" dirty="0"/>
              <a:t>САФИНА РЕНАТА</a:t>
            </a:r>
            <a:endParaRPr lang="ru-RU" sz="7200" dirty="0">
              <a:latin typeface="Gilroy-ExtraBold"/>
              <a:ea typeface="Gilroy-ExtraBold"/>
              <a:cs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100" dirty="0" smtClean="0"/>
              <a:t>ПИ-41</a:t>
            </a:r>
            <a:endParaRPr lang="ru-RU" sz="2100" dirty="0"/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dirty="0"/>
          </a:p>
        </p:txBody>
      </p:sp>
      <p:sp>
        <p:nvSpPr>
          <p:cNvPr id="152" name="Прямоугольник 9"/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/>
          <p:cNvSpPr/>
          <p:nvPr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/>
          <p:cNvPicPr>
            <a:picLocks noChangeAspect="1"/>
          </p:cNvPicPr>
          <p:nvPr/>
        </p:nvPicPr>
        <p:blipFill>
          <a:blip r:embed="rId3"/>
          <a:srcRect l="1404" t="160" b="6859"/>
          <a:stretch/>
        </p:blipFill>
        <p:spPr bwMode="auto"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233902" y="123825"/>
            <a:ext cx="2678848" cy="20474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xmlns="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5157"/>
            <a:ext cx="10515600" cy="674688"/>
          </a:xfrm>
        </p:spPr>
        <p:txBody>
          <a:bodyPr>
            <a:normAutofit/>
          </a:bodyPr>
          <a:lstStyle/>
          <a:p>
            <a:pPr algn="ctr"/>
            <a:r>
              <a:rPr lang="ru-RU" sz="3500" b="1" dirty="0"/>
              <a:t>Актуальность проекта</a:t>
            </a:r>
          </a:p>
        </p:txBody>
      </p:sp>
      <p:grpSp>
        <p:nvGrpSpPr>
          <p:cNvPr id="6" name="Прямоугольник 16">
            <a:extLst>
              <a:ext uri="{FF2B5EF4-FFF2-40B4-BE49-F238E27FC236}">
                <a16:creationId xmlns:a16="http://schemas.microsoft.com/office/drawing/2014/main" xmlns="" id="{B773A818-ED01-4928-9737-E2120121F208}"/>
              </a:ext>
            </a:extLst>
          </p:cNvPr>
          <p:cNvGrpSpPr/>
          <p:nvPr/>
        </p:nvGrpSpPr>
        <p:grpSpPr bwMode="auto">
          <a:xfrm>
            <a:off x="-18521" y="6358525"/>
            <a:ext cx="542260" cy="506841"/>
            <a:chOff x="0" y="0"/>
            <a:chExt cx="542258" cy="506839"/>
          </a:xfrm>
        </p:grpSpPr>
        <p:sp>
          <p:nvSpPr>
            <p:cNvPr id="7" name="Прямоугольник">
              <a:extLst>
                <a:ext uri="{FF2B5EF4-FFF2-40B4-BE49-F238E27FC236}">
                  <a16:creationId xmlns:a16="http://schemas.microsoft.com/office/drawing/2014/main" xmlns="" id="{4B2FA775-58D7-41E3-9061-8C694353A54F}"/>
                </a:ext>
              </a:extLst>
            </p:cNvPr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8" name="7">
              <a:extLst>
                <a:ext uri="{FF2B5EF4-FFF2-40B4-BE49-F238E27FC236}">
                  <a16:creationId xmlns:a16="http://schemas.microsoft.com/office/drawing/2014/main" xmlns="" id="{45828270-C4AB-4823-915D-CAD087C66703}"/>
                </a:ext>
              </a:extLst>
            </p:cNvPr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t>2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FE8C4925-022D-4199-B500-85C982FA3639}"/>
              </a:ext>
            </a:extLst>
          </p:cNvPr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9A76216B-B583-4015-9E1C-01DD6185F5B8}"/>
                </a:ext>
              </a:extLst>
            </p:cNvPr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xmlns="" id="{77349B86-DD1A-45F7-86E4-7D6B739D26D9}"/>
                </a:ext>
              </a:extLst>
            </p:cNvPr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xmlns="" id="{E2AB0C27-412B-4247-BE9F-6CD83B63BA1E}"/>
                </a:ext>
              </a:extLst>
            </p:cNvPr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33F32190-0072-4B30-BD4B-FF6434FE69C5}"/>
                </a:ext>
              </a:extLst>
            </p:cNvPr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xmlns="" id="{2BEF2024-1CD2-4B54-8E0A-517896ED846C}"/>
                </a:ext>
              </a:extLst>
            </p:cNvPr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sp>
        <p:nvSpPr>
          <p:cNvPr id="17" name="Текст 2"/>
          <p:cNvSpPr txBox="1"/>
          <p:nvPr/>
        </p:nvSpPr>
        <p:spPr bwMode="auto">
          <a:xfrm>
            <a:off x="673166" y="1655318"/>
            <a:ext cx="10127356" cy="353942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32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Актуальность проекта </a:t>
            </a:r>
            <a:r>
              <a:rPr lang="ru-RU" sz="3200" dirty="0">
                <a:solidFill>
                  <a:srgbClr val="8F00FF"/>
                </a:solidFill>
                <a:latin typeface="Gilroy-Light"/>
                <a:ea typeface="Gilroy-Light"/>
                <a:cs typeface="Gilroy-Light"/>
              </a:rPr>
              <a:t>"Интеллектуальный чат-бот студента для цифровой платформы ЮНИВУЗ-3"</a:t>
            </a:r>
            <a:endParaRPr lang="en-US" sz="3200" dirty="0">
              <a:solidFill>
                <a:srgbClr val="8F00FF"/>
              </a:solidFill>
              <a:latin typeface="Gilroy-Light"/>
              <a:ea typeface="Gilroy-Light"/>
              <a:cs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3200" dirty="0"/>
              <a:t>связана с тем, что он является инновационным инструментом студента, который налаживает учебный процесс, увеличивая доступность информации, тем самым повышает эффективность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3200" dirty="0"/>
              <a:t>учебного процесса.</a:t>
            </a:r>
            <a:endParaRPr sz="3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63005" y="5328868"/>
            <a:ext cx="1102830" cy="118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56019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500" y="358451"/>
            <a:ext cx="2552700" cy="765176"/>
          </a:xfrm>
        </p:spPr>
        <p:txBody>
          <a:bodyPr>
            <a:normAutofit/>
          </a:bodyPr>
          <a:lstStyle/>
          <a:p>
            <a:pPr algn="ctr"/>
            <a:r>
              <a:rPr lang="ru-RU" sz="3500" b="1" dirty="0"/>
              <a:t>Проблема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C72ED528-466D-BB48-85E5-2A2D73A02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3166" y="1351722"/>
            <a:ext cx="11104107" cy="457731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/>
              <a:t>    </a:t>
            </a:r>
            <a:r>
              <a:rPr lang="ru-RU" sz="3200" dirty="0"/>
              <a:t>Решаются проблемы студента с организацией рабочего дня и предоставлением необходимой информации для обучения.</a:t>
            </a:r>
          </a:p>
          <a:p>
            <a:pPr>
              <a:buNone/>
            </a:pPr>
            <a:r>
              <a:rPr lang="ru-RU" sz="3200" dirty="0"/>
              <a:t>   Варианты решения существующей проблемы есть, но именно наш проект изучает эту проблему изнутри и предлагает более эффективное решение. </a:t>
            </a:r>
          </a:p>
        </p:txBody>
      </p:sp>
      <p:grpSp>
        <p:nvGrpSpPr>
          <p:cNvPr id="7" name="Прямоугольник 16">
            <a:extLst>
              <a:ext uri="{FF2B5EF4-FFF2-40B4-BE49-F238E27FC236}">
                <a16:creationId xmlns:a16="http://schemas.microsoft.com/office/drawing/2014/main" xmlns="" id="{625E5E84-A9E0-47D1-88F2-36296B89DB22}"/>
              </a:ext>
            </a:extLst>
          </p:cNvPr>
          <p:cNvGrpSpPr/>
          <p:nvPr/>
        </p:nvGrpSpPr>
        <p:grpSpPr bwMode="auto">
          <a:xfrm>
            <a:off x="-18521" y="6358525"/>
            <a:ext cx="542260" cy="506841"/>
            <a:chOff x="0" y="0"/>
            <a:chExt cx="542258" cy="506839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xmlns="" id="{44ED555F-92BB-47EB-9CC4-6B5A2A7AD513}"/>
                </a:ext>
              </a:extLst>
            </p:cNvPr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9" name="7">
              <a:extLst>
                <a:ext uri="{FF2B5EF4-FFF2-40B4-BE49-F238E27FC236}">
                  <a16:creationId xmlns:a16="http://schemas.microsoft.com/office/drawing/2014/main" xmlns="" id="{E6C36EFB-DBA1-42B3-B3F2-CCB4BCFF149F}"/>
                </a:ext>
              </a:extLst>
            </p:cNvPr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rPr lang="ru-RU"/>
                <a:t>3</a:t>
              </a:r>
              <a:endParaRPr/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CD1DA7A4-749A-4E0C-B1D4-0D54A5F5EA5B}"/>
              </a:ext>
            </a:extLst>
          </p:cNvPr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xmlns="" id="{07A60126-8E84-423E-BD74-D6BE38C7F508}"/>
                </a:ext>
              </a:extLst>
            </p:cNvPr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xmlns="" id="{961E8C7D-EBDB-47FE-8613-C455F958333C}"/>
                </a:ext>
              </a:extLst>
            </p:cNvPr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xmlns="" id="{BDB76CC5-9CC8-4FFD-9FA3-AA4EE48096CD}"/>
                </a:ext>
              </a:extLst>
            </p:cNvPr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xmlns="" id="{F43CD86D-F93B-47AF-9AB7-B8451C9E2790}"/>
                </a:ext>
              </a:extLst>
            </p:cNvPr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CFC17D88-05BF-4273-B479-C27EEDA26D94}"/>
                </a:ext>
              </a:extLst>
            </p:cNvPr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pic>
        <p:nvPicPr>
          <p:cNvPr id="1026" name="Picture 2" descr="https://polotnos.cdnbro.com/posts/59823022-problema-vektornyi-risunok-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4903" y="2348431"/>
            <a:ext cx="8010440" cy="5311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1528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0211" y="2996197"/>
            <a:ext cx="4466312" cy="3403841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785" y="309913"/>
            <a:ext cx="4653643" cy="765176"/>
          </a:xfrm>
        </p:spPr>
        <p:txBody>
          <a:bodyPr>
            <a:normAutofit/>
          </a:bodyPr>
          <a:lstStyle/>
          <a:p>
            <a:pPr algn="ctr"/>
            <a:r>
              <a:rPr lang="ru-RU" sz="3500" b="1" dirty="0"/>
              <a:t>Целевая аудитория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C72ED528-466D-BB48-85E5-2A2D73A02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2465" y="1592262"/>
            <a:ext cx="9601320" cy="18367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/>
              <a:t>    Проект направлен на студентов как высших учебных заведений, так и на студентов учебных заведения среднего профессионального образования, поэтому они будут являться целевыми потребителями проекта.</a:t>
            </a:r>
          </a:p>
          <a:p>
            <a:pPr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  <p:grpSp>
        <p:nvGrpSpPr>
          <p:cNvPr id="7" name="Прямоугольник 16">
            <a:extLst>
              <a:ext uri="{FF2B5EF4-FFF2-40B4-BE49-F238E27FC236}">
                <a16:creationId xmlns:a16="http://schemas.microsoft.com/office/drawing/2014/main" xmlns="" id="{625E5E84-A9E0-47D1-88F2-36296B89DB22}"/>
              </a:ext>
            </a:extLst>
          </p:cNvPr>
          <p:cNvGrpSpPr/>
          <p:nvPr/>
        </p:nvGrpSpPr>
        <p:grpSpPr bwMode="auto">
          <a:xfrm>
            <a:off x="-18521" y="6358525"/>
            <a:ext cx="542260" cy="506841"/>
            <a:chOff x="0" y="0"/>
            <a:chExt cx="542258" cy="506839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xmlns="" id="{44ED555F-92BB-47EB-9CC4-6B5A2A7AD513}"/>
                </a:ext>
              </a:extLst>
            </p:cNvPr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9" name="7">
              <a:extLst>
                <a:ext uri="{FF2B5EF4-FFF2-40B4-BE49-F238E27FC236}">
                  <a16:creationId xmlns:a16="http://schemas.microsoft.com/office/drawing/2014/main" xmlns="" id="{E6C36EFB-DBA1-42B3-B3F2-CCB4BCFF149F}"/>
                </a:ext>
              </a:extLst>
            </p:cNvPr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rPr lang="ru-RU"/>
                <a:t>3</a:t>
              </a:r>
              <a:endParaRPr/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CD1DA7A4-749A-4E0C-B1D4-0D54A5F5EA5B}"/>
              </a:ext>
            </a:extLst>
          </p:cNvPr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xmlns="" id="{07A60126-8E84-423E-BD74-D6BE38C7F508}"/>
                </a:ext>
              </a:extLst>
            </p:cNvPr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xmlns="" id="{961E8C7D-EBDB-47FE-8613-C455F958333C}"/>
                </a:ext>
              </a:extLst>
            </p:cNvPr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xmlns="" id="{BDB76CC5-9CC8-4FFD-9FA3-AA4EE48096CD}"/>
                </a:ext>
              </a:extLst>
            </p:cNvPr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xmlns="" id="{F43CD86D-F93B-47AF-9AB7-B8451C9E2790}"/>
                </a:ext>
              </a:extLst>
            </p:cNvPr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CFC17D88-05BF-4273-B479-C27EEDA26D94}"/>
                </a:ext>
              </a:extLst>
            </p:cNvPr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3622FE2-3260-408C-8DDD-FCD3C9F093CF}"/>
              </a:ext>
            </a:extLst>
          </p:cNvPr>
          <p:cNvSpPr txBox="1"/>
          <p:nvPr/>
        </p:nvSpPr>
        <p:spPr bwMode="auto">
          <a:xfrm>
            <a:off x="673166" y="3728622"/>
            <a:ext cx="6275754" cy="193899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r>
              <a:rPr lang="ru-RU" sz="2400" dirty="0">
                <a:latin typeface="+mj-lt"/>
              </a:rPr>
              <a:t> Актуальность данного проекта повышает его спрос, поэтому руководители учебных заведений будут готовы приобрести данный продукт, для своих студентов, с целью доступности информации учебного процесса.</a:t>
            </a:r>
          </a:p>
        </p:txBody>
      </p:sp>
    </p:spTree>
    <p:extLst>
      <p:ext uri="{BB962C8B-B14F-4D97-AF65-F5344CB8AC3E}">
        <p14:creationId xmlns:p14="http://schemas.microsoft.com/office/powerpoint/2010/main" xmlns="" val="74611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6292" y="429095"/>
            <a:ext cx="2235200" cy="62388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3500" b="1" dirty="0"/>
              <a:t>Решение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45281"/>
            <a:ext cx="4673292" cy="462021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304800"/>
            <a:r>
              <a:rPr lang="ru-RU" sz="2400" dirty="0"/>
              <a:t>Чат-бот предоставляет возможность получить ответы на вопросы о расписании занятий, сессии, информаций о преподавателях, важных событиях университета, шаблонов заявлений для стипендий, а так же вопросов связанных с её начислением. </a:t>
            </a:r>
          </a:p>
          <a:p>
            <a:pPr marL="0" indent="304800"/>
            <a:r>
              <a:rPr lang="ru-RU" sz="2400" dirty="0"/>
              <a:t>Ценность данного проекта заключается в оперативном получении ответа на вопросы студентов, что повысит оснащенность образовательного процесса.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8C59AD38-AC0E-4058-9A7F-F03F794BB52A}"/>
              </a:ext>
            </a:extLst>
          </p:cNvPr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92486D62-732C-4507-8721-B5CBC82A5B3D}"/>
                </a:ext>
              </a:extLst>
            </p:cNvPr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00CAB5D9-0B6C-439D-8175-D1DF9A670253}"/>
                </a:ext>
              </a:extLst>
            </p:cNvPr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EC48A0D5-1529-4FFD-BB6B-729FBD9009CD}"/>
                </a:ext>
              </a:extLst>
            </p:cNvPr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02EC208D-1432-4E65-8448-5D07874D1997}"/>
                </a:ext>
              </a:extLst>
            </p:cNvPr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A52A7D11-5B97-48EF-AA1E-95C6DFBFE972}"/>
                </a:ext>
              </a:extLst>
            </p:cNvPr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xmlns="" id="{8E5E5F0A-CC7C-4BA3-8A77-228234637E97}"/>
              </a:ext>
            </a:extLst>
          </p:cNvPr>
          <p:cNvGrpSpPr/>
          <p:nvPr/>
        </p:nvGrpSpPr>
        <p:grpSpPr bwMode="auto"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xmlns="" id="{3B356390-96BA-4E0C-82C5-D2553317BB16}"/>
                </a:ext>
              </a:extLst>
            </p:cNvPr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4" name="7">
              <a:extLst>
                <a:ext uri="{FF2B5EF4-FFF2-40B4-BE49-F238E27FC236}">
                  <a16:creationId xmlns:a16="http://schemas.microsoft.com/office/drawing/2014/main" xmlns="" id="{A690F17D-BCF7-48BA-88BC-EAC4BCE1509C}"/>
                </a:ext>
              </a:extLst>
            </p:cNvPr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t>4</a:t>
              </a:r>
            </a:p>
          </p:txBody>
        </p:sp>
      </p:grpSp>
      <p:sp>
        <p:nvSpPr>
          <p:cNvPr id="16" name="Прямоугольник 15"/>
          <p:cNvSpPr/>
          <p:nvPr/>
        </p:nvSpPr>
        <p:spPr bwMode="auto">
          <a:xfrm>
            <a:off x="6506864" y="0"/>
            <a:ext cx="5685136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 sz="5500">
              <a:solidFill>
                <a:schemeClr val="bg1"/>
              </a:solidFill>
            </a:endParaRPr>
          </a:p>
        </p:txBody>
      </p:sp>
      <p:sp>
        <p:nvSpPr>
          <p:cNvPr id="17" name="Текст 2"/>
          <p:cNvSpPr txBox="1"/>
          <p:nvPr/>
        </p:nvSpPr>
        <p:spPr bwMode="auto">
          <a:xfrm>
            <a:off x="6994955" y="374878"/>
            <a:ext cx="759795" cy="938714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sz="55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8" name="Текст 2"/>
          <p:cNvSpPr txBox="1"/>
          <p:nvPr/>
        </p:nvSpPr>
        <p:spPr bwMode="auto">
          <a:xfrm>
            <a:off x="6886761" y="3312535"/>
            <a:ext cx="759795" cy="938714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sz="550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9" name="Текст 2"/>
          <p:cNvSpPr txBox="1"/>
          <p:nvPr/>
        </p:nvSpPr>
        <p:spPr bwMode="auto">
          <a:xfrm>
            <a:off x="10064768" y="1773296"/>
            <a:ext cx="759794" cy="938714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sz="55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0" name="Текст 2"/>
          <p:cNvSpPr txBox="1"/>
          <p:nvPr/>
        </p:nvSpPr>
        <p:spPr bwMode="auto">
          <a:xfrm>
            <a:off x="10197670" y="5109808"/>
            <a:ext cx="759794" cy="938714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sz="550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2" name="Текст 2"/>
          <p:cNvSpPr txBox="1"/>
          <p:nvPr/>
        </p:nvSpPr>
        <p:spPr bwMode="auto">
          <a:xfrm>
            <a:off x="6662525" y="1545281"/>
            <a:ext cx="1565011" cy="36932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" name="Соединительная линия уступом 2"/>
          <p:cNvSpPr/>
          <p:nvPr/>
        </p:nvSpPr>
        <p:spPr bwMode="auto">
          <a:xfrm>
            <a:off x="7821267" y="996060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26" name="Соединительная линия уступом 26"/>
          <p:cNvSpPr/>
          <p:nvPr/>
        </p:nvSpPr>
        <p:spPr bwMode="auto">
          <a:xfrm flipH="1">
            <a:off x="7663413" y="2687672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27" name="Соединительная линия уступом 29"/>
          <p:cNvSpPr/>
          <p:nvPr/>
        </p:nvSpPr>
        <p:spPr bwMode="auto">
          <a:xfrm>
            <a:off x="7663413" y="4156029"/>
            <a:ext cx="2319868" cy="14231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12951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ipo.msk.ru/image/catalog/image-statiya/statya3/tendentsii-rynka-s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99835" y="5041524"/>
            <a:ext cx="3292165" cy="1830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6340" y="406990"/>
            <a:ext cx="5314294" cy="668098"/>
          </a:xfrm>
        </p:spPr>
        <p:txBody>
          <a:bodyPr>
            <a:normAutofit fontScale="90000"/>
          </a:bodyPr>
          <a:lstStyle/>
          <a:p>
            <a:r>
              <a:rPr lang="ru-RU" sz="3500" b="1" dirty="0"/>
              <a:t>Анализ рынка</a:t>
            </a:r>
            <a:r>
              <a:rPr lang="en-US" sz="3500" b="1" dirty="0"/>
              <a:t> </a:t>
            </a:r>
            <a:r>
              <a:rPr lang="ru-RU" sz="3500" b="1" dirty="0"/>
              <a:t>и конкурентов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483" y="1232623"/>
            <a:ext cx="10118548" cy="47037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dirty="0"/>
              <a:t>	Рынок цифровых решений для образовательных организаций высшего образования на данный момент стремительно развивается. </a:t>
            </a:r>
          </a:p>
          <a:p>
            <a:pPr>
              <a:buNone/>
            </a:pPr>
            <a:r>
              <a:rPr lang="ru-RU" sz="2400" dirty="0"/>
              <a:t>	</a:t>
            </a:r>
            <a:r>
              <a:rPr lang="ru-RU" sz="2400" dirty="0">
                <a:solidFill>
                  <a:srgbClr val="8F00FF"/>
                </a:solidFill>
              </a:rPr>
              <a:t>Основными конкурентами являются: </a:t>
            </a:r>
          </a:p>
          <a:p>
            <a:pPr>
              <a:buNone/>
            </a:pPr>
            <a:r>
              <a:rPr lang="ru-RU" sz="2400" dirty="0"/>
              <a:t>	     1. Другие </a:t>
            </a:r>
            <a:r>
              <a:rPr lang="ru-RU" sz="2400" dirty="0" err="1"/>
              <a:t>чат-боты</a:t>
            </a:r>
            <a:r>
              <a:rPr lang="ru-RU" sz="2400" dirty="0"/>
              <a:t> образовательных платформ, предлагающие аналогичные услуги и возможности для обучения студентов. </a:t>
            </a:r>
          </a:p>
          <a:p>
            <a:pPr>
              <a:buNone/>
            </a:pPr>
            <a:r>
              <a:rPr lang="ru-RU" sz="2400" dirty="0"/>
              <a:t>	     2. Мобильные приложения для образования, предоставляющие удобный доступ к образовательным ресурсам, тестам и учебным материалам. </a:t>
            </a:r>
          </a:p>
          <a:p>
            <a:pPr>
              <a:buNone/>
            </a:pPr>
            <a:r>
              <a:rPr lang="ru-RU" sz="2400" dirty="0"/>
              <a:t>	     3. </a:t>
            </a:r>
            <a:r>
              <a:rPr lang="ru-RU" sz="2400" dirty="0" err="1"/>
              <a:t>Онлайн-службы</a:t>
            </a:r>
            <a:r>
              <a:rPr lang="ru-RU" sz="2400" dirty="0"/>
              <a:t> помощи в обучении, где студенты могут задавать вопросы и получать помощь в решении задач. </a:t>
            </a:r>
          </a:p>
          <a:p>
            <a:pPr>
              <a:buNone/>
            </a:pPr>
            <a:r>
              <a:rPr lang="ru-RU" sz="2400" dirty="0"/>
              <a:t>	     4. Персонализированные образовательные платформы, которые используют искусственный интеллект для обучения студентов. </a:t>
            </a:r>
          </a:p>
          <a:p>
            <a:pPr>
              <a:buNone/>
            </a:pPr>
            <a:r>
              <a:rPr lang="ru-RU" sz="2400" dirty="0"/>
              <a:t>	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449DB209-0696-4D15-986D-702D989FC895}"/>
              </a:ext>
            </a:extLst>
          </p:cNvPr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052BEC4A-8C51-4C33-B460-3C76C89C64B1}"/>
                </a:ext>
              </a:extLst>
            </p:cNvPr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BC941B46-80FA-4109-AB3A-FD6DF2216B6B}"/>
                </a:ext>
              </a:extLst>
            </p:cNvPr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43933D92-4422-4D70-9AF4-E5E5BC6C4AD4}"/>
                </a:ext>
              </a:extLst>
            </p:cNvPr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17FC18B6-D78F-4908-BFAD-05F9E50B54CF}"/>
                </a:ext>
              </a:extLst>
            </p:cNvPr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3B7D8271-5500-41F1-A10C-3452798E34AA}"/>
                </a:ext>
              </a:extLst>
            </p:cNvPr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xmlns="" id="{3A16B0F2-13B9-48A0-B33B-3E241D2829E6}"/>
              </a:ext>
            </a:extLst>
          </p:cNvPr>
          <p:cNvGrpSpPr/>
          <p:nvPr/>
        </p:nvGrpSpPr>
        <p:grpSpPr bwMode="auto"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xmlns="" id="{28524384-F70C-4100-983A-3A847A3266EA}"/>
                </a:ext>
              </a:extLst>
            </p:cNvPr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4" name="7">
              <a:extLst>
                <a:ext uri="{FF2B5EF4-FFF2-40B4-BE49-F238E27FC236}">
                  <a16:creationId xmlns:a16="http://schemas.microsoft.com/office/drawing/2014/main" xmlns="" id="{C57EF3F8-2E5E-4291-B277-E96668846BC0}"/>
                </a:ext>
              </a:extLst>
            </p:cNvPr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41473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5900" y="362540"/>
            <a:ext cx="3797300" cy="75699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ru-RU" sz="3500" b="1" dirty="0" smtClean="0"/>
              <a:t>Бизнес-модель</a:t>
            </a:r>
            <a:endParaRPr lang="ru-RU" sz="35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119538"/>
            <a:ext cx="10515600" cy="5302732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3400" dirty="0"/>
              <a:t>	     </a:t>
            </a:r>
            <a:r>
              <a:rPr lang="ru-RU" sz="3800" dirty="0">
                <a:solidFill>
                  <a:srgbClr val="8F00FF"/>
                </a:solidFill>
              </a:rPr>
              <a:t>Предлагается следующая бизнес-модель: </a:t>
            </a:r>
          </a:p>
          <a:p>
            <a:pPr>
              <a:buNone/>
            </a:pPr>
            <a:r>
              <a:rPr lang="ru-RU" sz="3400" dirty="0" smtClean="0"/>
              <a:t>	     1. Ценность и прибыль: Чат-бот студента будет предоставлять персонализированную поддержку и информацию для облегчения учебного процесса и повышения успеваемости студентов. Прибыль будет генерироваться за счет платных подписок на дополнительные функции и услуги. </a:t>
            </a:r>
          </a:p>
          <a:p>
            <a:pPr>
              <a:buNone/>
            </a:pPr>
            <a:r>
              <a:rPr lang="ru-RU" sz="3400" dirty="0" smtClean="0"/>
              <a:t>	     2. Отношения с потребителями: Будет предоставлена высококачественная и персонализированная поддержка студентам, что способствует их учебному процессу и успеху. Регулярные обновления и нововведения помогут удерживать пользователей. </a:t>
            </a:r>
          </a:p>
          <a:p>
            <a:pPr>
              <a:buNone/>
            </a:pPr>
            <a:r>
              <a:rPr lang="ru-RU" sz="3400" dirty="0" smtClean="0"/>
              <a:t>	     3. Привлечение ресурсов: Для разработки и поддержки </a:t>
            </a:r>
            <a:r>
              <a:rPr lang="ru-RU" sz="3400" dirty="0" err="1" smtClean="0"/>
              <a:t>чат-бота</a:t>
            </a:r>
            <a:r>
              <a:rPr lang="ru-RU" sz="3400" dirty="0" smtClean="0"/>
              <a:t> необходимо привлечение финансовых ресурсов через инвестиции, партнерство с университетами и студенческими организациями, а также продажу платных подписок. </a:t>
            </a:r>
          </a:p>
          <a:p>
            <a:pPr>
              <a:buNone/>
            </a:pPr>
            <a:r>
              <a:rPr lang="ru-RU" sz="3400" dirty="0" smtClean="0"/>
              <a:t>	     4. Каналы продвижения и сбыта: Продукт может быть продвигаем через университетские ресурсы, социальные сети, </a:t>
            </a:r>
            <a:r>
              <a:rPr lang="ru-RU" sz="3400" dirty="0" err="1" smtClean="0"/>
              <a:t>блоги</a:t>
            </a:r>
            <a:r>
              <a:rPr lang="ru-RU" sz="3400" dirty="0" smtClean="0"/>
              <a:t> и форумы для студентов. Сбыт продукта будет осуществляться через </a:t>
            </a:r>
            <a:r>
              <a:rPr lang="ru-RU" sz="3400" dirty="0" err="1" smtClean="0"/>
              <a:t>онлайн-платформу</a:t>
            </a:r>
            <a:r>
              <a:rPr lang="ru-RU" sz="3400" dirty="0" smtClean="0"/>
              <a:t>. </a:t>
            </a:r>
          </a:p>
          <a:p>
            <a:pPr>
              <a:buNone/>
            </a:pPr>
            <a:r>
              <a:rPr lang="ru-RU" sz="3400" dirty="0" smtClean="0"/>
              <a:t>	     5. Развитие продукта: Необходимо постоянное улучшение и развитие </a:t>
            </a:r>
            <a:r>
              <a:rPr lang="ru-RU" sz="3400" dirty="0" err="1" smtClean="0"/>
              <a:t>чат-бота</a:t>
            </a:r>
            <a:r>
              <a:rPr lang="ru-RU" sz="3400" dirty="0" smtClean="0"/>
              <a:t> на основе обратной связи от пользователей, анализа данных об использовании и трендов в образовании. </a:t>
            </a:r>
          </a:p>
          <a:p>
            <a:pPr marL="0" indent="495300">
              <a:buNone/>
            </a:pPr>
            <a:endParaRPr lang="ru-RU" dirty="0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955447B4-DA8A-420B-9522-4823271FF803}"/>
              </a:ext>
            </a:extLst>
          </p:cNvPr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65960038-9758-40F6-9FC7-CB5096D09198}"/>
                </a:ext>
              </a:extLst>
            </p:cNvPr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AB59571-B4AA-47EE-AB56-08C70D137AE6}"/>
                </a:ext>
              </a:extLst>
            </p:cNvPr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C8E6072F-67D0-4A1E-80C9-0CB0D18334C3}"/>
                </a:ext>
              </a:extLst>
            </p:cNvPr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F80FB7A1-0C2D-48E9-BD5C-3CA2435A1758}"/>
                </a:ext>
              </a:extLst>
            </p:cNvPr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3EACB8E0-10C8-4F22-80A8-0ACFA34F0207}"/>
                </a:ext>
              </a:extLst>
            </p:cNvPr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xmlns="" id="{38B8BED9-DC6F-4494-A11D-11E94CBE87C6}"/>
              </a:ext>
            </a:extLst>
          </p:cNvPr>
          <p:cNvGrpSpPr/>
          <p:nvPr/>
        </p:nvGrpSpPr>
        <p:grpSpPr bwMode="auto"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xmlns="" id="{A411C6F6-0796-4EDC-8060-273208F66A06}"/>
                </a:ext>
              </a:extLst>
            </p:cNvPr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xmlns="" id="{1CDCF7FF-1C3C-4B1B-A2E3-533CD8986BAB}"/>
                </a:ext>
              </a:extLst>
            </p:cNvPr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t>6</a:t>
              </a: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851400" y="250417"/>
            <a:ext cx="1004799" cy="1078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54627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5899" y="362540"/>
            <a:ext cx="4694031" cy="75699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ru-RU" sz="3500" b="1" dirty="0" smtClean="0"/>
              <a:t>Финансовые показатели</a:t>
            </a:r>
            <a:endParaRPr lang="ru-RU" sz="35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119538"/>
            <a:ext cx="10515600" cy="530273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495300">
              <a:buNone/>
            </a:pPr>
            <a:r>
              <a:rPr lang="ru-RU" dirty="0" smtClean="0">
                <a:solidFill>
                  <a:srgbClr val="8F00FF"/>
                </a:solidFill>
              </a:rPr>
              <a:t>Общий </a:t>
            </a:r>
            <a:r>
              <a:rPr lang="ru-RU" dirty="0" smtClean="0">
                <a:solidFill>
                  <a:srgbClr val="8F00FF"/>
                </a:solidFill>
              </a:rPr>
              <a:t>бюджет </a:t>
            </a:r>
            <a:r>
              <a:rPr lang="ru-RU" dirty="0" smtClean="0">
                <a:solidFill>
                  <a:srgbClr val="8F00FF"/>
                </a:solidFill>
              </a:rPr>
              <a:t>проекта.</a:t>
            </a:r>
          </a:p>
          <a:p>
            <a:pPr marL="0" indent="495300">
              <a:buNone/>
            </a:pPr>
            <a:endParaRPr lang="ru-RU" sz="2400" dirty="0" smtClean="0">
              <a:solidFill>
                <a:srgbClr val="8F00FF"/>
              </a:solidFill>
            </a:endParaRPr>
          </a:p>
          <a:p>
            <a:pPr marL="0" indent="495300">
              <a:buNone/>
            </a:pPr>
            <a:endParaRPr lang="ru-RU" sz="2400" dirty="0">
              <a:solidFill>
                <a:srgbClr val="8F00FF"/>
              </a:solidFill>
            </a:endParaRPr>
          </a:p>
        </p:txBody>
      </p:sp>
      <p:grpSp>
        <p:nvGrpSpPr>
          <p:cNvPr id="4" name="Группа 4">
            <a:extLst>
              <a:ext uri="{FF2B5EF4-FFF2-40B4-BE49-F238E27FC236}">
                <a16:creationId xmlns:a16="http://schemas.microsoft.com/office/drawing/2014/main" xmlns="" id="{955447B4-DA8A-420B-9522-4823271FF803}"/>
              </a:ext>
            </a:extLst>
          </p:cNvPr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65960038-9758-40F6-9FC7-CB5096D09198}"/>
                </a:ext>
              </a:extLst>
            </p:cNvPr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AB59571-B4AA-47EE-AB56-08C70D137AE6}"/>
                </a:ext>
              </a:extLst>
            </p:cNvPr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C8E6072F-67D0-4A1E-80C9-0CB0D18334C3}"/>
                </a:ext>
              </a:extLst>
            </p:cNvPr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F80FB7A1-0C2D-48E9-BD5C-3CA2435A1758}"/>
                </a:ext>
              </a:extLst>
            </p:cNvPr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3EACB8E0-10C8-4F22-80A8-0ACFA34F0207}"/>
                </a:ext>
              </a:extLst>
            </p:cNvPr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5" name="Прямоугольник 16">
            <a:extLst>
              <a:ext uri="{FF2B5EF4-FFF2-40B4-BE49-F238E27FC236}">
                <a16:creationId xmlns:a16="http://schemas.microsoft.com/office/drawing/2014/main" xmlns="" id="{38B8BED9-DC6F-4494-A11D-11E94CBE87C6}"/>
              </a:ext>
            </a:extLst>
          </p:cNvPr>
          <p:cNvGrpSpPr/>
          <p:nvPr/>
        </p:nvGrpSpPr>
        <p:grpSpPr bwMode="auto"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xmlns="" id="{A411C6F6-0796-4EDC-8060-273208F66A06}"/>
                </a:ext>
              </a:extLst>
            </p:cNvPr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xmlns="" id="{1CDCF7FF-1C3C-4B1B-A2E3-533CD8986BAB}"/>
                </a:ext>
              </a:extLst>
            </p:cNvPr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rPr lang="ru-RU" dirty="0" smtClean="0"/>
                <a:t>7</a:t>
              </a:r>
            </a:p>
          </p:txBody>
        </p:sp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 l="2821"/>
          <a:stretch>
            <a:fillRect/>
          </a:stretch>
        </p:blipFill>
        <p:spPr bwMode="auto">
          <a:xfrm>
            <a:off x="6780810" y="3016333"/>
            <a:ext cx="5201116" cy="3170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65889" y="662338"/>
            <a:ext cx="8286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3166" y="1715785"/>
            <a:ext cx="6074348" cy="2808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" name="TextBox 26"/>
          <p:cNvSpPr txBox="1"/>
          <p:nvPr/>
        </p:nvSpPr>
        <p:spPr bwMode="auto">
          <a:xfrm>
            <a:off x="838199" y="5130140"/>
            <a:ext cx="5645727" cy="9233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r>
              <a:rPr lang="ru-RU" dirty="0" smtClean="0"/>
              <a:t>Хотя выраженный экономический эффект отсутствует, проект показывает заметный социальный эффект.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4627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6340" y="406990"/>
            <a:ext cx="5314294" cy="668098"/>
          </a:xfrm>
        </p:spPr>
        <p:txBody>
          <a:bodyPr>
            <a:normAutofit/>
          </a:bodyPr>
          <a:lstStyle/>
          <a:p>
            <a:r>
              <a:rPr lang="ru-RU" sz="3500" b="1" dirty="0" smtClean="0"/>
              <a:t>Финансовые показатели</a:t>
            </a:r>
            <a:endParaRPr lang="ru-RU" sz="3500" b="1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483" y="1232623"/>
            <a:ext cx="10118548" cy="4703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/>
              <a:t>	</a:t>
            </a:r>
            <a:r>
              <a:rPr lang="ru-RU" sz="3200" dirty="0" smtClean="0">
                <a:solidFill>
                  <a:srgbClr val="8F00FF"/>
                </a:solidFill>
              </a:rPr>
              <a:t>Выгода от проекта</a:t>
            </a:r>
            <a:endParaRPr lang="ru-RU" sz="2400" dirty="0">
              <a:solidFill>
                <a:srgbClr val="8F00FF"/>
              </a:solidFill>
            </a:endParaRPr>
          </a:p>
          <a:p>
            <a:pPr>
              <a:buNone/>
            </a:pPr>
            <a:r>
              <a:rPr lang="ru-RU" sz="2400" dirty="0"/>
              <a:t>	</a:t>
            </a:r>
          </a:p>
        </p:txBody>
      </p:sp>
      <p:grpSp>
        <p:nvGrpSpPr>
          <p:cNvPr id="4" name="Группа 4">
            <a:extLst>
              <a:ext uri="{FF2B5EF4-FFF2-40B4-BE49-F238E27FC236}">
                <a16:creationId xmlns:a16="http://schemas.microsoft.com/office/drawing/2014/main" xmlns="" id="{449DB209-0696-4D15-986D-702D989FC895}"/>
              </a:ext>
            </a:extLst>
          </p:cNvPr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052BEC4A-8C51-4C33-B460-3C76C89C64B1}"/>
                </a:ext>
              </a:extLst>
            </p:cNvPr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BC941B46-80FA-4109-AB3A-FD6DF2216B6B}"/>
                </a:ext>
              </a:extLst>
            </p:cNvPr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43933D92-4422-4D70-9AF4-E5E5BC6C4AD4}"/>
                </a:ext>
              </a:extLst>
            </p:cNvPr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17FC18B6-D78F-4908-BFAD-05F9E50B54CF}"/>
                </a:ext>
              </a:extLst>
            </p:cNvPr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3B7D8271-5500-41F1-A10C-3452798E34AA}"/>
                </a:ext>
              </a:extLst>
            </p:cNvPr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5" name="Прямоугольник 16">
            <a:extLst>
              <a:ext uri="{FF2B5EF4-FFF2-40B4-BE49-F238E27FC236}">
                <a16:creationId xmlns:a16="http://schemas.microsoft.com/office/drawing/2014/main" xmlns="" id="{3A16B0F2-13B9-48A0-B33B-3E241D2829E6}"/>
              </a:ext>
            </a:extLst>
          </p:cNvPr>
          <p:cNvGrpSpPr/>
          <p:nvPr/>
        </p:nvGrpSpPr>
        <p:grpSpPr bwMode="auto"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xmlns="" id="{28524384-F70C-4100-983A-3A847A3266EA}"/>
                </a:ext>
              </a:extLst>
            </p:cNvPr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4" name="7">
              <a:extLst>
                <a:ext uri="{FF2B5EF4-FFF2-40B4-BE49-F238E27FC236}">
                  <a16:creationId xmlns:a16="http://schemas.microsoft.com/office/drawing/2014/main" xmlns="" id="{C57EF3F8-2E5E-4291-B277-E96668846BC0}"/>
                </a:ext>
              </a:extLst>
            </p:cNvPr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rPr lang="ru-RU" dirty="0" smtClean="0"/>
                <a:t>8</a:t>
              </a:r>
              <a:endParaRPr/>
            </a:p>
          </p:txBody>
        </p:sp>
      </p:grp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77624" y="2078182"/>
            <a:ext cx="8674323" cy="277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903412" y="408578"/>
            <a:ext cx="8001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 bwMode="auto">
          <a:xfrm>
            <a:off x="1967629" y="5593278"/>
            <a:ext cx="7782013" cy="369332"/>
          </a:xfrm>
          <a:prstGeom prst="rect">
            <a:avLst/>
          </a:prstGeom>
          <a:noFill/>
          <a:ln w="12700" cap="flat">
            <a:solidFill>
              <a:srgbClr val="9513B9"/>
            </a:solidFill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Срок окупаемости проекта составит 4 месяца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1473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400" y="495955"/>
            <a:ext cx="6134100" cy="541098"/>
          </a:xfrm>
        </p:spPr>
        <p:txBody>
          <a:bodyPr>
            <a:noAutofit/>
          </a:bodyPr>
          <a:lstStyle/>
          <a:p>
            <a:pPr algn="ctr"/>
            <a:r>
              <a:rPr lang="ru-RU" sz="3500" b="1" dirty="0"/>
              <a:t>Текущие результаты</a:t>
            </a:r>
            <a:endParaRPr lang="ru-RU" sz="3500" dirty="0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9BECADDD-6D60-495F-9E3D-CEBC14A9830D}"/>
              </a:ext>
            </a:extLst>
          </p:cNvPr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B9A4BF21-3EF2-4EB4-AA8E-7B8205A5BDF3}"/>
                </a:ext>
              </a:extLst>
            </p:cNvPr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68682433-7392-48BB-B291-4FDAD15723A5}"/>
                </a:ext>
              </a:extLst>
            </p:cNvPr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9A4DCB2F-FA75-4596-AEE4-1C67C6BCB81C}"/>
                </a:ext>
              </a:extLst>
            </p:cNvPr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E5710414-01A0-42DE-8275-91FB4829AC5D}"/>
                </a:ext>
              </a:extLst>
            </p:cNvPr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2172DFFC-3CE2-42B5-BDB2-9E50B0ECCA21}"/>
                </a:ext>
              </a:extLst>
            </p:cNvPr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11" name="Прямоугольник 16">
            <a:extLst>
              <a:ext uri="{FF2B5EF4-FFF2-40B4-BE49-F238E27FC236}">
                <a16:creationId xmlns:a16="http://schemas.microsoft.com/office/drawing/2014/main" xmlns="" id="{E9E733E9-6EDA-46B0-B2BF-B1AFF098E352}"/>
              </a:ext>
            </a:extLst>
          </p:cNvPr>
          <p:cNvGrpSpPr/>
          <p:nvPr/>
        </p:nvGrpSpPr>
        <p:grpSpPr bwMode="auto"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xmlns="" id="{2EBB0D88-C93C-4D60-9156-26538A96467E}"/>
                </a:ext>
              </a:extLst>
            </p:cNvPr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4" name="7">
              <a:extLst>
                <a:ext uri="{FF2B5EF4-FFF2-40B4-BE49-F238E27FC236}">
                  <a16:creationId xmlns:a16="http://schemas.microsoft.com/office/drawing/2014/main" xmlns="" id="{15F20AAF-E6A7-4637-93A4-F441720A7E8D}"/>
                </a:ext>
              </a:extLst>
            </p:cNvPr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rPr lang="ru-RU" dirty="0" smtClean="0"/>
                <a:t>9</a:t>
              </a:r>
              <a:endParaRPr/>
            </a:p>
          </p:txBody>
        </p:sp>
      </p:grpSp>
      <p:sp>
        <p:nvSpPr>
          <p:cNvPr id="16" name="Прямоугольник 1">
            <a:extLst>
              <a:ext uri="{FF2B5EF4-FFF2-40B4-BE49-F238E27FC236}">
                <a16:creationId xmlns:a16="http://schemas.microsoft.com/office/drawing/2014/main" xmlns="" id="{1E761A72-591C-4219-9DB1-B2F3C353716B}"/>
              </a:ext>
            </a:extLst>
          </p:cNvPr>
          <p:cNvSpPr/>
          <p:nvPr/>
        </p:nvSpPr>
        <p:spPr>
          <a:xfrm>
            <a:off x="1967629" y="1593211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/>
              <a:t>Разработана техническая документация проекта</a:t>
            </a:r>
          </a:p>
        </p:txBody>
      </p:sp>
      <p:sp>
        <p:nvSpPr>
          <p:cNvPr id="17" name="Прямоугольник 12">
            <a:extLst>
              <a:ext uri="{FF2B5EF4-FFF2-40B4-BE49-F238E27FC236}">
                <a16:creationId xmlns:a16="http://schemas.microsoft.com/office/drawing/2014/main" xmlns="" id="{16E0DAAA-9B57-4EEC-8F5D-D0D07B1B2A39}"/>
              </a:ext>
            </a:extLst>
          </p:cNvPr>
          <p:cNvSpPr/>
          <p:nvPr/>
        </p:nvSpPr>
        <p:spPr>
          <a:xfrm>
            <a:off x="2984500" y="2789784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/>
              <a:t>Рассчитаны основные финансовые показатели</a:t>
            </a:r>
            <a:endParaRPr lang="ru-RU" sz="2000" dirty="0"/>
          </a:p>
        </p:txBody>
      </p:sp>
      <p:sp>
        <p:nvSpPr>
          <p:cNvPr id="18" name="Прямоугольник 13">
            <a:extLst>
              <a:ext uri="{FF2B5EF4-FFF2-40B4-BE49-F238E27FC236}">
                <a16:creationId xmlns:a16="http://schemas.microsoft.com/office/drawing/2014/main" xmlns="" id="{4C4DE30A-9C96-4C8B-A9F0-7FB3AB7F4CAB}"/>
              </a:ext>
            </a:extLst>
          </p:cNvPr>
          <p:cNvSpPr/>
          <p:nvPr/>
        </p:nvSpPr>
        <p:spPr>
          <a:xfrm>
            <a:off x="3731927" y="3916897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/>
              <a:t>Подобрана команда проекта</a:t>
            </a:r>
          </a:p>
        </p:txBody>
      </p:sp>
      <p:sp>
        <p:nvSpPr>
          <p:cNvPr id="19" name="Прямоугольник 14">
            <a:extLst>
              <a:ext uri="{FF2B5EF4-FFF2-40B4-BE49-F238E27FC236}">
                <a16:creationId xmlns:a16="http://schemas.microsoft.com/office/drawing/2014/main" xmlns="" id="{671EB99C-95A8-4D8A-B970-99CD4C66C473}"/>
              </a:ext>
            </a:extLst>
          </p:cNvPr>
          <p:cNvSpPr/>
          <p:nvPr/>
        </p:nvSpPr>
        <p:spPr>
          <a:xfrm>
            <a:off x="4700840" y="4954249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/>
              <a:t>Выбран программный модуль для формирования проекта </a:t>
            </a:r>
            <a:r>
              <a:rPr lang="ru-RU" sz="2000" dirty="0">
                <a:solidFill>
                  <a:srgbClr val="8F00FF"/>
                </a:solidFill>
                <a:latin typeface="Gilroy-Light"/>
                <a:ea typeface="Gilroy-Light"/>
                <a:cs typeface="Gilroy-Light"/>
              </a:rPr>
              <a:t>"Интеллектуальный чат-бот студента для цифровой платформы ЮНИВУЗ-3</a:t>
            </a:r>
            <a:r>
              <a:rPr lang="ru-RU" dirty="0">
                <a:solidFill>
                  <a:srgbClr val="8F00FF"/>
                </a:solidFill>
                <a:latin typeface="Gilroy-Light"/>
                <a:ea typeface="Gilroy-Light"/>
                <a:cs typeface="Gilroy-Light"/>
              </a:rPr>
              <a:t>"</a:t>
            </a:r>
            <a:endParaRPr lang="ru-RU" dirty="0">
              <a:solidFill>
                <a:srgbClr val="8F00FF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9403" y="1336126"/>
            <a:ext cx="7524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01878" y="2605118"/>
            <a:ext cx="78105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24903" y="3682463"/>
            <a:ext cx="7810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31927" y="4954249"/>
            <a:ext cx="771525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62833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rgbClr val="FFFF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0519" y="416413"/>
            <a:ext cx="1834572" cy="55217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3600" b="1" dirty="0"/>
              <a:t>Команда</a:t>
            </a:r>
            <a:endParaRPr lang="ru-RU" sz="3500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xmlns="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09447" y="5203550"/>
            <a:ext cx="2892890" cy="329923"/>
          </a:xfrm>
        </p:spPr>
        <p:txBody>
          <a:bodyPr>
            <a:noAutofit/>
          </a:bodyPr>
          <a:lstStyle/>
          <a:p>
            <a:pPr algn="ctr"/>
            <a:r>
              <a:rPr lang="ru-RU" sz="1800" dirty="0"/>
              <a:t>САФИНА РЕНАТА РИНАЛЬДОВНА</a:t>
            </a:r>
          </a:p>
        </p:txBody>
      </p:sp>
      <p:pic>
        <p:nvPicPr>
          <p:cNvPr id="39" name="Рисунок 38" descr="_pj2YXx69no.jpg"/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t="21932" b="21932"/>
          <a:stretch>
            <a:fillRect/>
          </a:stretch>
        </p:blipFill>
        <p:spPr>
          <a:xfrm>
            <a:off x="1616522" y="1611878"/>
            <a:ext cx="2985815" cy="2986144"/>
          </a:xfr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xmlns="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967629" y="4731025"/>
            <a:ext cx="2507408" cy="266007"/>
          </a:xfrm>
        </p:spPr>
        <p:txBody>
          <a:bodyPr/>
          <a:lstStyle/>
          <a:p>
            <a:pPr algn="ctr"/>
            <a:r>
              <a:rPr lang="ru-RU" sz="1800" dirty="0">
                <a:solidFill>
                  <a:srgbClr val="8F00FF"/>
                </a:solidFill>
              </a:rPr>
              <a:t>ЛИДЕР</a:t>
            </a:r>
            <a:endParaRPr lang="ru-RU" dirty="0">
              <a:solidFill>
                <a:srgbClr val="8F00FF"/>
              </a:solidFill>
            </a:endParaRPr>
          </a:p>
          <a:p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xmlns="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88144" y="5203550"/>
            <a:ext cx="3078757" cy="627407"/>
          </a:xfrm>
        </p:spPr>
        <p:txBody>
          <a:bodyPr>
            <a:noAutofit/>
          </a:bodyPr>
          <a:lstStyle/>
          <a:p>
            <a:pPr algn="ctr"/>
            <a:r>
              <a:rPr lang="ru-RU" sz="1800" dirty="0"/>
              <a:t>БОРОДИН АНДРЕЙ ВИКТОРОВИЧ</a:t>
            </a:r>
          </a:p>
        </p:txBody>
      </p:sp>
      <p:pic>
        <p:nvPicPr>
          <p:cNvPr id="40" name="Рисунок 39" descr="фото.jpg"/>
          <p:cNvPicPr>
            <a:picLocks noGrp="1" noChangeAspect="1"/>
          </p:cNvPicPr>
          <p:nvPr>
            <p:ph type="pic" sz="quarter" idx="20"/>
          </p:nvPr>
        </p:nvPicPr>
        <p:blipFill>
          <a:blip r:embed="rId4"/>
          <a:srcRect t="61" b="61"/>
          <a:stretch>
            <a:fillRect/>
          </a:stretch>
        </p:blipFill>
        <p:spPr>
          <a:xfrm>
            <a:off x="6988144" y="1645022"/>
            <a:ext cx="2952674" cy="2953000"/>
          </a:xfr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xmlns="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266440" y="4731025"/>
            <a:ext cx="2507408" cy="266007"/>
          </a:xfrm>
        </p:spPr>
        <p:txBody>
          <a:bodyPr/>
          <a:lstStyle/>
          <a:p>
            <a:pPr algn="ctr"/>
            <a:r>
              <a:rPr lang="ru-RU" sz="1800" dirty="0">
                <a:solidFill>
                  <a:srgbClr val="8F00FF"/>
                </a:solidFill>
              </a:rPr>
              <a:t>ТРЕКЕР И ЭКСПЕРТ</a:t>
            </a:r>
            <a:endParaRPr lang="ru-RU" dirty="0">
              <a:solidFill>
                <a:srgbClr val="8F00FF"/>
              </a:solidFill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xmlns="" id="{DA2DFCA3-85A6-490A-97BE-F5DFBB51B9FA}"/>
              </a:ext>
            </a:extLst>
          </p:cNvPr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xmlns="" id="{07B14609-B5FD-4562-9375-E5CE8DCE25F3}"/>
                </a:ext>
              </a:extLst>
            </p:cNvPr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xmlns="" id="{1ED2F0E0-365F-486C-91C5-178FD9BA53DC}"/>
                </a:ext>
              </a:extLst>
            </p:cNvPr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5BAC39C6-CE72-40A8-868B-5849E2839319}"/>
                </a:ext>
              </a:extLst>
            </p:cNvPr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xmlns="" id="{17C58520-E605-4030-8588-2B8D2542A5AA}"/>
                </a:ext>
              </a:extLst>
            </p:cNvPr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xmlns="" id="{1DFE3508-34D3-4FAE-8EBB-BDF1D7FCD996}"/>
                </a:ext>
              </a:extLst>
            </p:cNvPr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36" name="Прямоугольник 16">
            <a:extLst>
              <a:ext uri="{FF2B5EF4-FFF2-40B4-BE49-F238E27FC236}">
                <a16:creationId xmlns:a16="http://schemas.microsoft.com/office/drawing/2014/main" xmlns="" id="{2963A63F-A8BB-4845-B45A-D30C9A7FCD45}"/>
              </a:ext>
            </a:extLst>
          </p:cNvPr>
          <p:cNvGrpSpPr/>
          <p:nvPr/>
        </p:nvGrpSpPr>
        <p:grpSpPr bwMode="auto"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37" name="Прямоугольник">
              <a:extLst>
                <a:ext uri="{FF2B5EF4-FFF2-40B4-BE49-F238E27FC236}">
                  <a16:creationId xmlns:a16="http://schemas.microsoft.com/office/drawing/2014/main" xmlns="" id="{7C2D1AF1-2BD2-4866-865B-B78921B32BCD}"/>
                </a:ext>
              </a:extLst>
            </p:cNvPr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38" name="7">
              <a:extLst>
                <a:ext uri="{FF2B5EF4-FFF2-40B4-BE49-F238E27FC236}">
                  <a16:creationId xmlns:a16="http://schemas.microsoft.com/office/drawing/2014/main" xmlns="" id="{4AB5D0EA-B1D5-41D7-B2B5-10397BE0EABB}"/>
                </a:ext>
              </a:extLst>
            </p:cNvPr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rPr lang="ru-RU" dirty="0" smtClean="0"/>
                <a:t>10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2279364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 bwMode="auto"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 bwMode="auto"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 bwMode="auto"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 bwMode="auto"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 cstate="print"/>
          <a:srcRect b="5188"/>
          <a:stretch/>
        </p:blipFill>
        <p:spPr bwMode="auto"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 cstate="print"/>
          <a:srcRect t="720" b="5620"/>
          <a:stretch/>
        </p:blipFill>
        <p:spPr bwMode="auto"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 bwMode="auto"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8746F47-2B2E-4080-AB57-19C48359287B}"/>
              </a:ext>
            </a:extLst>
          </p:cNvPr>
          <p:cNvSpPr txBox="1"/>
          <p:nvPr/>
        </p:nvSpPr>
        <p:spPr bwMode="auto">
          <a:xfrm>
            <a:off x="532009" y="4377173"/>
            <a:ext cx="5570372" cy="27597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ts val="2643"/>
              </a:lnSpc>
            </a:pPr>
            <a:r>
              <a:rPr lang="ru-RU" sz="1800" dirty="0"/>
              <a:t>Сайт</a:t>
            </a:r>
            <a:r>
              <a:rPr lang="ru-RU" dirty="0"/>
              <a:t>:</a:t>
            </a:r>
            <a:r>
              <a:rPr lang="ru-RU" sz="1800" dirty="0"/>
              <a:t> </a:t>
            </a:r>
            <a:r>
              <a:rPr lang="ru-RU" dirty="0">
                <a:hlinkClick r:id="rId4"/>
              </a:rPr>
              <a:t>Проектирование интеллектуального </a:t>
            </a:r>
            <a:r>
              <a:rPr lang="ru-RU" dirty="0" err="1">
                <a:hlinkClick r:id="rId4"/>
              </a:rPr>
              <a:t>чат-бота</a:t>
            </a:r>
            <a:r>
              <a:rPr lang="ru-RU" dirty="0">
                <a:hlinkClick r:id="rId4"/>
              </a:rPr>
              <a:t> студента для цифровой платформы ЮНИВУЗ-3 (2035.university)</a:t>
            </a:r>
            <a:endParaRPr lang="ru-RU" sz="1800" dirty="0"/>
          </a:p>
          <a:p>
            <a:pPr>
              <a:lnSpc>
                <a:spcPts val="2643"/>
              </a:lnSpc>
              <a:buFont typeface="Arial"/>
              <a:buNone/>
            </a:pPr>
            <a:r>
              <a:rPr lang="ru-RU" sz="1800" dirty="0"/>
              <a:t>Телефон</a:t>
            </a:r>
            <a:r>
              <a:rPr lang="en-US" sz="1800" dirty="0"/>
              <a:t> 89379325181</a:t>
            </a:r>
          </a:p>
          <a:p>
            <a:pPr>
              <a:lnSpc>
                <a:spcPts val="2643"/>
              </a:lnSpc>
              <a:buFont typeface="Arial"/>
              <a:buNone/>
            </a:pPr>
            <a:endParaRPr lang="ru-RU" sz="1800" dirty="0"/>
          </a:p>
          <a:p>
            <a:pPr>
              <a:lnSpc>
                <a:spcPts val="2643"/>
              </a:lnSpc>
              <a:buFont typeface="Arial"/>
              <a:buNone/>
            </a:pPr>
            <a:r>
              <a:rPr lang="en-US" sz="1800" dirty="0"/>
              <a:t>Email</a:t>
            </a:r>
            <a:r>
              <a:rPr lang="ru-RU" sz="1800" dirty="0"/>
              <a:t> </a:t>
            </a:r>
            <a:r>
              <a:rPr lang="en-US" sz="1800" dirty="0">
                <a:hlinkClick r:id="rId5"/>
              </a:rPr>
              <a:t>renatasafina</a:t>
            </a:r>
            <a:r>
              <a:rPr lang="en-US" dirty="0">
                <a:hlinkClick r:id="rId5"/>
              </a:rPr>
              <a:t>.03@mail.ru</a:t>
            </a:r>
            <a:endParaRPr lang="en-US" dirty="0"/>
          </a:p>
          <a:p>
            <a:pPr>
              <a:lnSpc>
                <a:spcPts val="2643"/>
              </a:lnSpc>
              <a:buFont typeface="Arial"/>
              <a:buNone/>
            </a:pPr>
            <a:endParaRPr lang="en-US" dirty="0"/>
          </a:p>
          <a:p>
            <a:pPr>
              <a:lnSpc>
                <a:spcPts val="2643"/>
              </a:lnSpc>
              <a:buFont typeface="Arial"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10" name="Рисунок 30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-16405" y="0"/>
            <a:ext cx="12208405" cy="6867228"/>
          </a:xfrm>
          <a:prstGeom prst="rect">
            <a:avLst/>
          </a:prstGeom>
        </p:spPr>
      </p:pic>
      <p:sp>
        <p:nvSpPr>
          <p:cNvPr id="262" name="Текст 2"/>
          <p:cNvSpPr txBox="1"/>
          <p:nvPr/>
        </p:nvSpPr>
        <p:spPr bwMode="auto">
          <a:xfrm>
            <a:off x="551529" y="547639"/>
            <a:ext cx="6518934" cy="83099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/>
              <a:t>ПИКТОГРАММЫ</a:t>
            </a:r>
            <a:endParaRPr/>
          </a:p>
        </p:txBody>
      </p:sp>
      <p:sp>
        <p:nvSpPr>
          <p:cNvPr id="272" name="TextBox 17"/>
          <p:cNvSpPr txBox="1"/>
          <p:nvPr/>
        </p:nvSpPr>
        <p:spPr bwMode="auto">
          <a:xfrm>
            <a:off x="63057" y="56374"/>
            <a:ext cx="3205158" cy="4343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r>
              <a:t>ВСЕРОССИЙСКИЙ ФОРУМ</a:t>
            </a:r>
            <a:endParaRPr>
              <a:latin typeface="Calibri"/>
              <a:ea typeface="Calibri"/>
              <a:cs typeface="Calibri"/>
            </a:endParaRPr>
          </a:p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r>
              <a:t>СТАРТАП-СТУДИЙ</a:t>
            </a:r>
          </a:p>
        </p:txBody>
      </p:sp>
      <p:sp>
        <p:nvSpPr>
          <p:cNvPr id="23" name="TextBox 22"/>
          <p:cNvSpPr txBox="1"/>
          <p:nvPr/>
        </p:nvSpPr>
        <p:spPr bwMode="auto">
          <a:xfrm>
            <a:off x="3301584" y="3248081"/>
            <a:ext cx="666312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6819934" y="2286562"/>
            <a:ext cx="720000" cy="720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/>
        </p:blipFill>
        <p:spPr bwMode="auto">
          <a:xfrm>
            <a:off x="10229203" y="4674799"/>
            <a:ext cx="720000" cy="72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9110621" y="4674799"/>
            <a:ext cx="720000" cy="720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/>
          <a:stretch/>
        </p:blipFill>
        <p:spPr bwMode="auto">
          <a:xfrm>
            <a:off x="9036872" y="5896157"/>
            <a:ext cx="720000" cy="7200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/>
          <a:stretch/>
        </p:blipFill>
        <p:spPr bwMode="auto">
          <a:xfrm>
            <a:off x="6818145" y="5896157"/>
            <a:ext cx="720000" cy="720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8" cstate="print"/>
          <a:stretch/>
        </p:blipFill>
        <p:spPr bwMode="auto">
          <a:xfrm>
            <a:off x="5708781" y="5896157"/>
            <a:ext cx="720000" cy="72000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9" cstate="print"/>
          <a:stretch/>
        </p:blipFill>
        <p:spPr bwMode="auto">
          <a:xfrm>
            <a:off x="5754875" y="4674799"/>
            <a:ext cx="720000" cy="7200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0" cstate="print"/>
          <a:stretch/>
        </p:blipFill>
        <p:spPr bwMode="auto">
          <a:xfrm>
            <a:off x="4636293" y="4674799"/>
            <a:ext cx="720000" cy="7200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1" cstate="print"/>
          <a:stretch/>
        </p:blipFill>
        <p:spPr bwMode="auto">
          <a:xfrm>
            <a:off x="2380691" y="5896157"/>
            <a:ext cx="720000" cy="72000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12" cstate="print"/>
          <a:stretch/>
        </p:blipFill>
        <p:spPr bwMode="auto">
          <a:xfrm>
            <a:off x="2399129" y="4674799"/>
            <a:ext cx="720000" cy="72000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13" cstate="print"/>
          <a:stretch/>
        </p:blipFill>
        <p:spPr bwMode="auto">
          <a:xfrm>
            <a:off x="166432" y="2286562"/>
            <a:ext cx="720000" cy="72000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14" cstate="print"/>
          <a:stretch/>
        </p:blipFill>
        <p:spPr bwMode="auto">
          <a:xfrm>
            <a:off x="1280546" y="4674799"/>
            <a:ext cx="720000" cy="720000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15" cstate="print"/>
          <a:stretch/>
        </p:blipFill>
        <p:spPr bwMode="auto">
          <a:xfrm>
            <a:off x="11347789" y="4674799"/>
            <a:ext cx="720000" cy="720000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16" cstate="print"/>
          <a:stretch/>
        </p:blipFill>
        <p:spPr bwMode="auto">
          <a:xfrm>
            <a:off x="7927508" y="5896157"/>
            <a:ext cx="720000" cy="720000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17" cstate="print"/>
          <a:stretch/>
        </p:blipFill>
        <p:spPr bwMode="auto">
          <a:xfrm>
            <a:off x="4599417" y="5896157"/>
            <a:ext cx="720000" cy="720000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18" cstate="print"/>
          <a:stretch/>
        </p:blipFill>
        <p:spPr bwMode="auto">
          <a:xfrm>
            <a:off x="7992039" y="4674799"/>
            <a:ext cx="720000" cy="720000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19" cstate="print"/>
          <a:stretch/>
        </p:blipFill>
        <p:spPr bwMode="auto">
          <a:xfrm>
            <a:off x="6873457" y="4674799"/>
            <a:ext cx="720000" cy="720000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20" cstate="print"/>
          <a:stretch/>
        </p:blipFill>
        <p:spPr bwMode="auto">
          <a:xfrm>
            <a:off x="3517711" y="4674799"/>
            <a:ext cx="720000" cy="720000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21" cstate="print"/>
          <a:stretch/>
        </p:blipFill>
        <p:spPr bwMode="auto">
          <a:xfrm>
            <a:off x="3490054" y="5896157"/>
            <a:ext cx="720000" cy="720000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22" cstate="print"/>
          <a:stretch/>
        </p:blipFill>
        <p:spPr bwMode="auto">
          <a:xfrm>
            <a:off x="1271328" y="5896157"/>
            <a:ext cx="720000" cy="720000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23" cstate="print"/>
          <a:stretch/>
        </p:blipFill>
        <p:spPr bwMode="auto">
          <a:xfrm>
            <a:off x="161965" y="5896157"/>
            <a:ext cx="720000" cy="720000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24" cstate="print"/>
          <a:stretch/>
        </p:blipFill>
        <p:spPr bwMode="auto">
          <a:xfrm>
            <a:off x="1275349" y="2286562"/>
            <a:ext cx="720000" cy="720000"/>
          </a:xfrm>
          <a:prstGeom prst="rect">
            <a:avLst/>
          </a:prstGeom>
        </p:spPr>
      </p:pic>
      <p:pic>
        <p:nvPicPr>
          <p:cNvPr id="60" name="Рисунок 59"/>
          <p:cNvPicPr>
            <a:picLocks noChangeAspect="1"/>
          </p:cNvPicPr>
          <p:nvPr/>
        </p:nvPicPr>
        <p:blipFill>
          <a:blip r:embed="rId25" cstate="print"/>
          <a:stretch/>
        </p:blipFill>
        <p:spPr bwMode="auto">
          <a:xfrm>
            <a:off x="10146685" y="3468663"/>
            <a:ext cx="720000" cy="720000"/>
          </a:xfrm>
          <a:prstGeom prst="rect">
            <a:avLst/>
          </a:prstGeom>
        </p:spPr>
      </p:pic>
      <p:pic>
        <p:nvPicPr>
          <p:cNvPr id="62" name="Рисунок 61"/>
          <p:cNvPicPr>
            <a:picLocks noChangeAspect="1"/>
          </p:cNvPicPr>
          <p:nvPr/>
        </p:nvPicPr>
        <p:blipFill>
          <a:blip r:embed="rId26" cstate="print"/>
          <a:stretch/>
        </p:blipFill>
        <p:spPr bwMode="auto">
          <a:xfrm>
            <a:off x="11255600" y="5896157"/>
            <a:ext cx="720000" cy="720000"/>
          </a:xfrm>
          <a:prstGeom prst="rect">
            <a:avLst/>
          </a:prstGeom>
        </p:spPr>
      </p:pic>
      <p:pic>
        <p:nvPicPr>
          <p:cNvPr id="256" name="Рисунок 255"/>
          <p:cNvPicPr>
            <a:picLocks noChangeAspect="1"/>
          </p:cNvPicPr>
          <p:nvPr/>
        </p:nvPicPr>
        <p:blipFill>
          <a:blip r:embed="rId27" cstate="print"/>
          <a:stretch/>
        </p:blipFill>
        <p:spPr bwMode="auto">
          <a:xfrm>
            <a:off x="7928851" y="3468663"/>
            <a:ext cx="720000" cy="720000"/>
          </a:xfrm>
          <a:prstGeom prst="rect">
            <a:avLst/>
          </a:prstGeom>
        </p:spPr>
      </p:pic>
      <p:pic>
        <p:nvPicPr>
          <p:cNvPr id="258" name="Рисунок 257"/>
          <p:cNvPicPr>
            <a:picLocks noChangeAspect="1"/>
          </p:cNvPicPr>
          <p:nvPr/>
        </p:nvPicPr>
        <p:blipFill>
          <a:blip r:embed="rId28" cstate="print"/>
          <a:stretch/>
        </p:blipFill>
        <p:spPr bwMode="auto">
          <a:xfrm>
            <a:off x="10146236" y="5896157"/>
            <a:ext cx="720000" cy="720000"/>
          </a:xfrm>
          <a:prstGeom prst="rect">
            <a:avLst/>
          </a:prstGeom>
        </p:spPr>
      </p:pic>
      <p:pic>
        <p:nvPicPr>
          <p:cNvPr id="260" name="Рисунок 259"/>
          <p:cNvPicPr>
            <a:picLocks noChangeAspect="1"/>
          </p:cNvPicPr>
          <p:nvPr/>
        </p:nvPicPr>
        <p:blipFill>
          <a:blip r:embed="rId29" cstate="print"/>
          <a:stretch/>
        </p:blipFill>
        <p:spPr bwMode="auto">
          <a:xfrm>
            <a:off x="6819934" y="3468663"/>
            <a:ext cx="720000" cy="720000"/>
          </a:xfrm>
          <a:prstGeom prst="rect">
            <a:avLst/>
          </a:prstGeom>
        </p:spPr>
      </p:pic>
      <p:pic>
        <p:nvPicPr>
          <p:cNvPr id="273" name="Рисунок 272"/>
          <p:cNvPicPr>
            <a:picLocks noChangeAspect="1"/>
          </p:cNvPicPr>
          <p:nvPr/>
        </p:nvPicPr>
        <p:blipFill>
          <a:blip r:embed="rId30" cstate="print"/>
          <a:stretch/>
        </p:blipFill>
        <p:spPr bwMode="auto">
          <a:xfrm>
            <a:off x="5711017" y="2286562"/>
            <a:ext cx="720000" cy="720000"/>
          </a:xfrm>
          <a:prstGeom prst="rect">
            <a:avLst/>
          </a:prstGeom>
        </p:spPr>
      </p:pic>
      <p:pic>
        <p:nvPicPr>
          <p:cNvPr id="275" name="Рисунок 274"/>
          <p:cNvPicPr>
            <a:picLocks noChangeAspect="1"/>
          </p:cNvPicPr>
          <p:nvPr/>
        </p:nvPicPr>
        <p:blipFill>
          <a:blip r:embed="rId31" cstate="print"/>
          <a:stretch/>
        </p:blipFill>
        <p:spPr bwMode="auto">
          <a:xfrm>
            <a:off x="4602100" y="3468663"/>
            <a:ext cx="720000" cy="720000"/>
          </a:xfrm>
          <a:prstGeom prst="rect">
            <a:avLst/>
          </a:prstGeom>
        </p:spPr>
      </p:pic>
      <p:pic>
        <p:nvPicPr>
          <p:cNvPr id="277" name="Рисунок 276"/>
          <p:cNvPicPr>
            <a:picLocks noChangeAspect="1"/>
          </p:cNvPicPr>
          <p:nvPr/>
        </p:nvPicPr>
        <p:blipFill>
          <a:blip r:embed="rId32" cstate="print"/>
          <a:stretch/>
        </p:blipFill>
        <p:spPr bwMode="auto">
          <a:xfrm>
            <a:off x="3517711" y="3468663"/>
            <a:ext cx="720000" cy="720000"/>
          </a:xfrm>
          <a:prstGeom prst="rect">
            <a:avLst/>
          </a:prstGeom>
        </p:spPr>
      </p:pic>
      <p:pic>
        <p:nvPicPr>
          <p:cNvPr id="279" name="Рисунок 278"/>
          <p:cNvPicPr>
            <a:picLocks noChangeAspect="1"/>
          </p:cNvPicPr>
          <p:nvPr/>
        </p:nvPicPr>
        <p:blipFill>
          <a:blip r:embed="rId33" cstate="print"/>
          <a:stretch/>
        </p:blipFill>
        <p:spPr bwMode="auto">
          <a:xfrm>
            <a:off x="3493183" y="2286562"/>
            <a:ext cx="720000" cy="720000"/>
          </a:xfrm>
          <a:prstGeom prst="rect">
            <a:avLst/>
          </a:prstGeom>
        </p:spPr>
      </p:pic>
      <p:pic>
        <p:nvPicPr>
          <p:cNvPr id="281" name="Рисунок 280"/>
          <p:cNvPicPr>
            <a:picLocks noChangeAspect="1"/>
          </p:cNvPicPr>
          <p:nvPr/>
        </p:nvPicPr>
        <p:blipFill>
          <a:blip r:embed="rId34" cstate="print"/>
          <a:stretch/>
        </p:blipFill>
        <p:spPr bwMode="auto">
          <a:xfrm>
            <a:off x="1275349" y="3468663"/>
            <a:ext cx="720000" cy="720000"/>
          </a:xfrm>
          <a:prstGeom prst="rect">
            <a:avLst/>
          </a:prstGeom>
        </p:spPr>
      </p:pic>
      <p:pic>
        <p:nvPicPr>
          <p:cNvPr id="283" name="Рисунок 282"/>
          <p:cNvPicPr>
            <a:picLocks noChangeAspect="1"/>
          </p:cNvPicPr>
          <p:nvPr/>
        </p:nvPicPr>
        <p:blipFill>
          <a:blip r:embed="rId35" cstate="print"/>
          <a:stretch/>
        </p:blipFill>
        <p:spPr bwMode="auto">
          <a:xfrm>
            <a:off x="166432" y="3468663"/>
            <a:ext cx="720000" cy="720000"/>
          </a:xfrm>
          <a:prstGeom prst="rect">
            <a:avLst/>
          </a:prstGeom>
        </p:spPr>
      </p:pic>
      <p:pic>
        <p:nvPicPr>
          <p:cNvPr id="285" name="Рисунок 284"/>
          <p:cNvPicPr>
            <a:picLocks noChangeAspect="1"/>
          </p:cNvPicPr>
          <p:nvPr/>
        </p:nvPicPr>
        <p:blipFill>
          <a:blip r:embed="rId36" cstate="print"/>
          <a:stretch/>
        </p:blipFill>
        <p:spPr bwMode="auto">
          <a:xfrm>
            <a:off x="9037768" y="3468663"/>
            <a:ext cx="720000" cy="720000"/>
          </a:xfrm>
          <a:prstGeom prst="rect">
            <a:avLst/>
          </a:prstGeom>
        </p:spPr>
      </p:pic>
      <p:pic>
        <p:nvPicPr>
          <p:cNvPr id="287" name="Рисунок 286"/>
          <p:cNvPicPr>
            <a:picLocks noChangeAspect="1"/>
          </p:cNvPicPr>
          <p:nvPr/>
        </p:nvPicPr>
        <p:blipFill>
          <a:blip r:embed="rId37" cstate="print"/>
          <a:stretch/>
        </p:blipFill>
        <p:spPr bwMode="auto">
          <a:xfrm>
            <a:off x="11255598" y="3468663"/>
            <a:ext cx="720000" cy="720000"/>
          </a:xfrm>
          <a:prstGeom prst="rect">
            <a:avLst/>
          </a:prstGeom>
        </p:spPr>
      </p:pic>
      <p:pic>
        <p:nvPicPr>
          <p:cNvPr id="289" name="Рисунок 288"/>
          <p:cNvPicPr>
            <a:picLocks noChangeAspect="1"/>
          </p:cNvPicPr>
          <p:nvPr/>
        </p:nvPicPr>
        <p:blipFill>
          <a:blip r:embed="rId38" cstate="print"/>
          <a:stretch/>
        </p:blipFill>
        <p:spPr bwMode="auto">
          <a:xfrm>
            <a:off x="11255598" y="2286562"/>
            <a:ext cx="720000" cy="720000"/>
          </a:xfrm>
          <a:prstGeom prst="rect">
            <a:avLst/>
          </a:prstGeom>
        </p:spPr>
      </p:pic>
      <p:pic>
        <p:nvPicPr>
          <p:cNvPr id="291" name="Рисунок 290"/>
          <p:cNvPicPr>
            <a:picLocks noChangeAspect="1"/>
          </p:cNvPicPr>
          <p:nvPr/>
        </p:nvPicPr>
        <p:blipFill>
          <a:blip r:embed="rId39" cstate="print"/>
          <a:stretch/>
        </p:blipFill>
        <p:spPr bwMode="auto">
          <a:xfrm>
            <a:off x="10146685" y="2286562"/>
            <a:ext cx="720000" cy="720000"/>
          </a:xfrm>
          <a:prstGeom prst="rect">
            <a:avLst/>
          </a:prstGeom>
        </p:spPr>
      </p:pic>
      <p:pic>
        <p:nvPicPr>
          <p:cNvPr id="293" name="Рисунок 292"/>
          <p:cNvPicPr>
            <a:picLocks noChangeAspect="1"/>
          </p:cNvPicPr>
          <p:nvPr/>
        </p:nvPicPr>
        <p:blipFill>
          <a:blip r:embed="rId40" cstate="print"/>
          <a:stretch/>
        </p:blipFill>
        <p:spPr bwMode="auto">
          <a:xfrm>
            <a:off x="7928851" y="2286562"/>
            <a:ext cx="720000" cy="720000"/>
          </a:xfrm>
          <a:prstGeom prst="rect">
            <a:avLst/>
          </a:prstGeom>
        </p:spPr>
      </p:pic>
      <p:pic>
        <p:nvPicPr>
          <p:cNvPr id="295" name="Рисунок 294"/>
          <p:cNvPicPr>
            <a:picLocks noChangeAspect="1"/>
          </p:cNvPicPr>
          <p:nvPr/>
        </p:nvPicPr>
        <p:blipFill>
          <a:blip r:embed="rId41" cstate="print"/>
          <a:stretch/>
        </p:blipFill>
        <p:spPr bwMode="auto">
          <a:xfrm>
            <a:off x="9037768" y="2286562"/>
            <a:ext cx="720000" cy="720000"/>
          </a:xfrm>
          <a:prstGeom prst="rect">
            <a:avLst/>
          </a:prstGeom>
        </p:spPr>
      </p:pic>
      <p:pic>
        <p:nvPicPr>
          <p:cNvPr id="297" name="Рисунок 296"/>
          <p:cNvPicPr>
            <a:picLocks noChangeAspect="1"/>
          </p:cNvPicPr>
          <p:nvPr/>
        </p:nvPicPr>
        <p:blipFill>
          <a:blip r:embed="rId42" cstate="print"/>
          <a:stretch/>
        </p:blipFill>
        <p:spPr bwMode="auto">
          <a:xfrm>
            <a:off x="161965" y="4674799"/>
            <a:ext cx="720000" cy="720000"/>
          </a:xfrm>
          <a:prstGeom prst="rect">
            <a:avLst/>
          </a:prstGeom>
        </p:spPr>
      </p:pic>
      <p:pic>
        <p:nvPicPr>
          <p:cNvPr id="299" name="Рисунок 298"/>
          <p:cNvPicPr>
            <a:picLocks noChangeAspect="1"/>
          </p:cNvPicPr>
          <p:nvPr/>
        </p:nvPicPr>
        <p:blipFill>
          <a:blip r:embed="rId43" cstate="print"/>
          <a:stretch/>
        </p:blipFill>
        <p:spPr bwMode="auto">
          <a:xfrm>
            <a:off x="2384266" y="3468663"/>
            <a:ext cx="720000" cy="720000"/>
          </a:xfrm>
          <a:prstGeom prst="rect">
            <a:avLst/>
          </a:prstGeom>
        </p:spPr>
      </p:pic>
      <p:pic>
        <p:nvPicPr>
          <p:cNvPr id="301" name="Рисунок 300"/>
          <p:cNvPicPr>
            <a:picLocks noChangeAspect="1"/>
          </p:cNvPicPr>
          <p:nvPr/>
        </p:nvPicPr>
        <p:blipFill>
          <a:blip r:embed="rId44" cstate="print"/>
          <a:stretch/>
        </p:blipFill>
        <p:spPr bwMode="auto">
          <a:xfrm>
            <a:off x="2384266" y="2286562"/>
            <a:ext cx="720000" cy="720000"/>
          </a:xfrm>
          <a:prstGeom prst="rect">
            <a:avLst/>
          </a:prstGeom>
        </p:spPr>
      </p:pic>
      <p:pic>
        <p:nvPicPr>
          <p:cNvPr id="303" name="Рисунок 302"/>
          <p:cNvPicPr>
            <a:picLocks noChangeAspect="1"/>
          </p:cNvPicPr>
          <p:nvPr/>
        </p:nvPicPr>
        <p:blipFill>
          <a:blip r:embed="rId45" cstate="print"/>
          <a:stretch/>
        </p:blipFill>
        <p:spPr bwMode="auto">
          <a:xfrm>
            <a:off x="4602100" y="2286562"/>
            <a:ext cx="720000" cy="720000"/>
          </a:xfrm>
          <a:prstGeom prst="rect">
            <a:avLst/>
          </a:prstGeom>
        </p:spPr>
      </p:pic>
      <p:pic>
        <p:nvPicPr>
          <p:cNvPr id="305" name="Рисунок 304"/>
          <p:cNvPicPr>
            <a:picLocks noChangeAspect="1"/>
          </p:cNvPicPr>
          <p:nvPr/>
        </p:nvPicPr>
        <p:blipFill>
          <a:blip r:embed="rId46" cstate="print"/>
          <a:stretch/>
        </p:blipFill>
        <p:spPr bwMode="auto">
          <a:xfrm>
            <a:off x="5711017" y="3468663"/>
            <a:ext cx="720000" cy="720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4" name="Квадрат"/>
          <p:cNvSpPr/>
          <p:nvPr/>
        </p:nvSpPr>
        <p:spPr bwMode="auto">
          <a:xfrm>
            <a:off x="4687122" y="2822624"/>
            <a:ext cx="7504878" cy="1477543"/>
          </a:xfrm>
          <a:prstGeom prst="rect">
            <a:avLst/>
          </a:prstGeom>
          <a:solidFill>
            <a:srgbClr val="ED383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275" name="Прямоугольник"/>
          <p:cNvSpPr/>
          <p:nvPr/>
        </p:nvSpPr>
        <p:spPr bwMode="auto">
          <a:xfrm>
            <a:off x="7510395" y="4291684"/>
            <a:ext cx="4681605" cy="2569141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276" name="#FCAF17 RGB 252 175 23  CMYK 0 37 91 0"/>
          <p:cNvSpPr txBox="1"/>
          <p:nvPr/>
        </p:nvSpPr>
        <p:spPr bwMode="auto">
          <a:xfrm>
            <a:off x="7695479" y="4413787"/>
            <a:ext cx="1841914" cy="88391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</a:defRPr>
            </a:pPr>
            <a:r>
              <a:t>#FCAF17</a:t>
            </a:r>
            <a:r>
              <a:rPr/>
              <a:t/>
            </a:r>
            <a:br>
              <a:rPr/>
            </a:br>
            <a:r>
              <a:rPr/>
              <a:t/>
            </a:r>
            <a:br>
              <a:rPr/>
            </a:br>
            <a:endParaRPr/>
          </a:p>
        </p:txBody>
      </p:sp>
      <p:sp>
        <p:nvSpPr>
          <p:cNvPr id="277" name="Квадрат"/>
          <p:cNvSpPr/>
          <p:nvPr/>
        </p:nvSpPr>
        <p:spPr bwMode="auto">
          <a:xfrm>
            <a:off x="-17067" y="-1"/>
            <a:ext cx="4722642" cy="4294159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278" name="Квадрат"/>
          <p:cNvSpPr/>
          <p:nvPr/>
        </p:nvSpPr>
        <p:spPr bwMode="auto">
          <a:xfrm>
            <a:off x="4705575" y="0"/>
            <a:ext cx="4723505" cy="2891048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279" name="Прямоугольник"/>
          <p:cNvSpPr/>
          <p:nvPr/>
        </p:nvSpPr>
        <p:spPr bwMode="auto">
          <a:xfrm>
            <a:off x="-4526" y="4288861"/>
            <a:ext cx="7514921" cy="2569141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280" name="#B5D8E1 RGB 181 216 225  CMYK 27 6 9 0"/>
          <p:cNvSpPr txBox="1"/>
          <p:nvPr/>
        </p:nvSpPr>
        <p:spPr bwMode="auto">
          <a:xfrm>
            <a:off x="110819" y="4426488"/>
            <a:ext cx="2916678" cy="88391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</a:defRPr>
            </a:pPr>
            <a:r>
              <a:t>#B5D8E1</a:t>
            </a:r>
            <a:r>
              <a:rPr/>
              <a:t/>
            </a:r>
            <a:br>
              <a:rPr/>
            </a:br>
            <a:r>
              <a:rPr/>
              <a:t/>
            </a:r>
            <a:br>
              <a:rPr/>
            </a:br>
            <a:endParaRPr/>
          </a:p>
        </p:txBody>
      </p:sp>
      <p:sp>
        <p:nvSpPr>
          <p:cNvPr id="281" name="TextBox 20"/>
          <p:cNvSpPr txBox="1"/>
          <p:nvPr/>
        </p:nvSpPr>
        <p:spPr bwMode="auto">
          <a:xfrm>
            <a:off x="4822933" y="122003"/>
            <a:ext cx="1623695" cy="88391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</a:defRPr>
            </a:pPr>
            <a:r>
              <a:t>#8F00FF</a:t>
            </a:r>
            <a:r>
              <a:rPr/>
              <a:t/>
            </a:r>
            <a:br>
              <a:rPr/>
            </a:br>
            <a:r>
              <a:rPr/>
              <a:t/>
            </a:r>
            <a:br>
              <a:rPr/>
            </a:br>
            <a:endParaRPr/>
          </a:p>
        </p:txBody>
      </p:sp>
      <p:sp>
        <p:nvSpPr>
          <p:cNvPr id="282" name="Квадрат"/>
          <p:cNvSpPr/>
          <p:nvPr/>
        </p:nvSpPr>
        <p:spPr bwMode="auto">
          <a:xfrm>
            <a:off x="9424712" y="1510376"/>
            <a:ext cx="2767287" cy="1377680"/>
          </a:xfrm>
          <a:prstGeom prst="rect">
            <a:avLst/>
          </a:prstGeom>
          <a:solidFill>
            <a:srgbClr val="0D0D0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1B1B1B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283" name="TextBox 26"/>
          <p:cNvSpPr txBox="1"/>
          <p:nvPr/>
        </p:nvSpPr>
        <p:spPr bwMode="auto">
          <a:xfrm>
            <a:off x="98036" y="122003"/>
            <a:ext cx="1841913" cy="88391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</a:defRPr>
            </a:pPr>
            <a:r>
              <a:t>#FBB3C1</a:t>
            </a:r>
            <a:r>
              <a:rPr/>
              <a:t/>
            </a:r>
            <a:br>
              <a:rPr/>
            </a:br>
            <a:r>
              <a:rPr/>
              <a:t/>
            </a:r>
            <a:br>
              <a:rPr/>
            </a:br>
            <a:endParaRPr/>
          </a:p>
        </p:txBody>
      </p:sp>
      <p:sp>
        <p:nvSpPr>
          <p:cNvPr id="284" name="TextBox 28"/>
          <p:cNvSpPr txBox="1"/>
          <p:nvPr/>
        </p:nvSpPr>
        <p:spPr bwMode="auto">
          <a:xfrm>
            <a:off x="9567036" y="1642209"/>
            <a:ext cx="1841914" cy="88391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</a:defRPr>
            </a:pPr>
            <a:r>
              <a:t>#1B1B1B</a:t>
            </a:r>
            <a:r>
              <a:rPr/>
              <a:t/>
            </a:r>
            <a:br>
              <a:rPr/>
            </a:br>
            <a:r>
              <a:rPr/>
              <a:t/>
            </a:r>
            <a:br>
              <a:rPr/>
            </a:br>
            <a:endParaRPr/>
          </a:p>
        </p:txBody>
      </p:sp>
      <p:sp>
        <p:nvSpPr>
          <p:cNvPr id="285" name="TextBox 30"/>
          <p:cNvSpPr txBox="1"/>
          <p:nvPr/>
        </p:nvSpPr>
        <p:spPr bwMode="auto">
          <a:xfrm>
            <a:off x="4822933" y="2983057"/>
            <a:ext cx="1623695" cy="88391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</a:defRPr>
            </a:pPr>
            <a:r>
              <a:t>#FD493D</a:t>
            </a:r>
            <a:r>
              <a:rPr/>
              <a:t/>
            </a:r>
            <a:br>
              <a:rPr/>
            </a:br>
            <a:r>
              <a:rPr/>
              <a:t/>
            </a:r>
            <a:br>
              <a:rPr/>
            </a:br>
            <a:endParaRPr/>
          </a:p>
        </p:txBody>
      </p:sp>
      <p:sp>
        <p:nvSpPr>
          <p:cNvPr id="286" name="TextBox 28"/>
          <p:cNvSpPr txBox="1"/>
          <p:nvPr/>
        </p:nvSpPr>
        <p:spPr bwMode="auto">
          <a:xfrm>
            <a:off x="9579736" y="129623"/>
            <a:ext cx="2100802" cy="32511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latin typeface="Gilroy-Regular"/>
                <a:ea typeface="Gilroy-Regular"/>
                <a:cs typeface="Gilroy-Regular"/>
              </a:defRPr>
            </a:lvl1pPr>
          </a:lstStyle>
          <a:p>
            <a:pPr>
              <a:defRPr/>
            </a:pPr>
            <a:r>
              <a:t>#FFFFFF</a:t>
            </a:r>
          </a:p>
        </p:txBody>
      </p:sp>
      <p:sp>
        <p:nvSpPr>
          <p:cNvPr id="287" name="Текст 2"/>
          <p:cNvSpPr txBox="1"/>
          <p:nvPr/>
        </p:nvSpPr>
        <p:spPr bwMode="auto">
          <a:xfrm>
            <a:off x="573048" y="2476847"/>
            <a:ext cx="3928432" cy="1631212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/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sz="5000"/>
              <a:t>ОСНОВНЫЕ</a:t>
            </a:r>
            <a:endParaRPr/>
          </a:p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sz="5000"/>
              <a:t>ЦВЕТА</a:t>
            </a:r>
            <a:endParaRPr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spDef>
    <a:lnDef>
      <a:spPr bwMode="auto">
        <a:prstGeom prst="rect">
          <a:avLst/>
        </a:prstGeom>
        <a:noFill/>
        <a:ln w="25400" cap="flat">
          <a:solidFill>
            <a:schemeClr val="accent1"/>
          </a:solidFill>
          <a:prstDash val="solid"/>
          <a:round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lnDef>
    <a:txDef>
      <a:spPr bwMode="auto">
        <a:prstGeom prst="rect">
          <a:avLst/>
        </a:prstGeom>
        <a:noFill/>
        <a:ln w="12700" cap="flat">
          <a:noFill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txDef>
  </a:objectDefaults>
  <a:extraClrSchemeLst/>
</a:theme>
</file>

<file path=ppt/theme/themeOverride1.xml><?xml version="1.0" encoding="utf-8"?>
<a:themeOverride xmlns:a="http://schemas.openxmlformats.org/drawingml/2006/main">
  <a:clrScheme name="Тема Office">
    <a:dk1>
      <a:srgbClr val="000000"/>
    </a:dk1>
    <a:lt1>
      <a:srgbClr val="FFFFFF"/>
    </a:lt1>
    <a:dk2>
      <a:srgbClr val="A7A7A7"/>
    </a:dk2>
    <a:lt2>
      <a:srgbClr val="535353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000FF"/>
    </a:hlink>
    <a:folHlink>
      <a:srgbClr val="FF00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783</TotalTime>
  <Words>323</Words>
  <Application>Microsoft Office PowerPoint</Application>
  <DocSecurity>0</DocSecurity>
  <PresentationFormat>Произвольный</PresentationFormat>
  <Paragraphs>88</Paragraphs>
  <Slides>14</Slides>
  <Notes>0</Notes>
  <HiddenSlides>2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Актуальность проекта</vt:lpstr>
      <vt:lpstr>Проблема</vt:lpstr>
      <vt:lpstr>Целевая аудитория</vt:lpstr>
      <vt:lpstr>Решение</vt:lpstr>
      <vt:lpstr>Анализ рынка и конкурентов</vt:lpstr>
      <vt:lpstr>Бизнес-модель</vt:lpstr>
      <vt:lpstr>Финансовые показатели</vt:lpstr>
      <vt:lpstr>Финансовые показатели</vt:lpstr>
      <vt:lpstr>Текущие результаты</vt:lpstr>
      <vt:lpstr>Команда</vt:lpstr>
      <vt:lpstr>Слайд 12</vt:lpstr>
      <vt:lpstr>Слайд 13</vt:lpstr>
      <vt:lpstr>Слайд 14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cp:keywords/>
  <dc:description/>
  <cp:lastModifiedBy>Рината</cp:lastModifiedBy>
  <cp:revision>92</cp:revision>
  <dcterms:modified xsi:type="dcterms:W3CDTF">2024-11-09T15:02:10Z</dcterms:modified>
  <cp:category/>
  <dc:identifier/>
  <cp:contentStatus/>
  <dc:language/>
  <cp:version/>
</cp:coreProperties>
</file>