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sldIdLst>
    <p:sldId id="256" r:id="rId10"/>
    <p:sldId id="257" r:id="rId11"/>
    <p:sldId id="260" r:id="rId12"/>
    <p:sldId id="258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C82655-912D-4D04-ACB8-709E977773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4A5744-E1ED-486A-BCCB-159F9C983F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B5197-E34D-470E-8990-E39F2030D74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600EBB5D-A621-441C-89AB-D98E07A31B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01D83-C4AF-495E-8ABA-CC6CB76814A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F470BF-A148-4325-8A09-FDC077C6E6D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9C13A748-C710-4AAC-BB6B-37FAFCB045F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B6C6BC7-00E3-4D20-B681-94851953F4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B281F8-31B1-40AB-909E-931A3183DB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81AD0F-D35A-4621-83DA-A08D12E19B1C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723960" lvl="1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234440" lvl="2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727280" lvl="3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2184480" lvl="4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127E2AF-67D1-4D3C-9DC5-FB555EE3108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52E4A0-D435-4B39-A787-E475E4D2E698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1E923A-3F47-488B-9210-479F29B84FC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rot="10800000" flipV="1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B6378A-4FF2-4D6E-99DB-2279241C2893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72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lang="ru-RU" sz="7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292C88-E217-43AE-B3F1-0772D1290625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EED27-2F78-4ED5-B783-7134B66FD06F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1440" cy="438912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D96DAA-62F3-480D-B8BF-9C7D74E96790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3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B27CF5-0EEF-4FC0-8A63-4AC583E8DB36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/>
          <p:cNvPicPr/>
          <p:nvPr/>
        </p:nvPicPr>
        <p:blipFill>
          <a:blip r:embed="rId2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/>
          <p:cNvPicPr/>
          <p:nvPr/>
        </p:nvPicPr>
        <p:blipFill>
          <a:blip r:embed="rId3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1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/>
          <p:cNvPicPr/>
          <p:nvPr/>
        </p:nvPicPr>
        <p:blipFill>
          <a:blip r:embed="rId4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3220574"/>
            <a:ext cx="4353480" cy="36933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r>
              <a:rPr lang="en-US" b="1" dirty="0" err="1"/>
              <a:t>HRFlow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ru-RU" sz="1200" dirty="0" smtClean="0"/>
              <a:t>Проект </a:t>
            </a:r>
            <a:r>
              <a:rPr lang="ru-RU" sz="1200" dirty="0" err="1" smtClean="0"/>
              <a:t>HRFlow</a:t>
            </a:r>
            <a:r>
              <a:rPr lang="ru-RU" sz="1200" dirty="0" smtClean="0"/>
              <a:t> направлен на создание платформы для автоматизации управления кадровыми процессами с использованием технологий искусственного интеллекта</a:t>
            </a:r>
          </a:p>
          <a:p>
            <a:pPr marL="228600" indent="-2286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ru-RU" sz="1200" dirty="0" smtClean="0">
                <a:solidFill>
                  <a:srgbClr val="000000"/>
                </a:solidFill>
              </a:rPr>
              <a:t>Модели машинного обучения для </a:t>
            </a:r>
            <a:r>
              <a:rPr lang="ru-RU" sz="1200" dirty="0" err="1" smtClean="0">
                <a:solidFill>
                  <a:srgbClr val="000000"/>
                </a:solidFill>
              </a:rPr>
              <a:t>рекрутинга</a:t>
            </a:r>
            <a:r>
              <a:rPr lang="ru-RU" sz="1200" dirty="0" smtClean="0">
                <a:solidFill>
                  <a:srgbClr val="000000"/>
                </a:solidFill>
              </a:rPr>
              <a:t> и оценки: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 err="1" smtClean="0">
                <a:solidFill>
                  <a:srgbClr val="000000"/>
                </a:solidFill>
              </a:rPr>
              <a:t>HRFlow</a:t>
            </a:r>
            <a:r>
              <a:rPr lang="ru-RU" sz="1200" dirty="0" smtClean="0">
                <a:solidFill>
                  <a:srgbClr val="000000"/>
                </a:solidFill>
              </a:rPr>
              <a:t> использует ML для автоматического анализа резюме и профилей кандидатов. Алгоритмы прогнозируют соответствие кандидатов вакансиям, оценивая их опыт и квалификацию на основе исторических данных. В дальнейшем система помогает предсказывать производительность сотрудников, улучшая подбор и управление персоналом.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b="1" dirty="0" smtClean="0">
                <a:solidFill>
                  <a:srgbClr val="000000"/>
                </a:solidFill>
              </a:rPr>
              <a:t>Использование NLP для общения с кандидатами и сотрудниками: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 smtClean="0">
                <a:solidFill>
                  <a:srgbClr val="000000"/>
                </a:solidFill>
              </a:rPr>
              <a:t>Встроенный </a:t>
            </a:r>
            <a:r>
              <a:rPr lang="ru-RU" sz="1200" dirty="0">
                <a:solidFill>
                  <a:srgbClr val="000000"/>
                </a:solidFill>
              </a:rPr>
              <a:t>чат-бот на базе NLP проводит первичные собеседования, анализирует ответы кандидатов и предоставляет HR-специалистам данные для принятия решений. Также, NLP помогает в оценке обратной связи сотрудников, выявляя их потребности и мотивацию для дальнейшего развития.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b="1" dirty="0">
                <a:solidFill>
                  <a:srgbClr val="000000"/>
                </a:solidFill>
              </a:rPr>
              <a:t>Персонализированные рекомендации по обучению и карьерному росту: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>
                <a:solidFill>
                  <a:srgbClr val="000000"/>
                </a:solidFill>
              </a:rPr>
              <a:t>Платформа разрабатывает индивидуальные планы обучения для сотрудников, исходя из их сильных и слабых сторон, а также карьерных целей. На основе анализа их успехов и прогресса, </a:t>
            </a:r>
            <a:r>
              <a:rPr lang="ru-RU" sz="1200" dirty="0" err="1">
                <a:solidFill>
                  <a:srgbClr val="000000"/>
                </a:solidFill>
              </a:rPr>
              <a:t>HRFlow</a:t>
            </a:r>
            <a:r>
              <a:rPr lang="ru-RU" sz="1200" dirty="0">
                <a:solidFill>
                  <a:srgbClr val="000000"/>
                </a:solidFill>
              </a:rPr>
              <a:t> предоставляет рекомендации по повышению квалификации и карьерному росту</a:t>
            </a:r>
            <a:r>
              <a:rPr lang="ru-RU" sz="1200" dirty="0" smtClean="0">
                <a:solidFill>
                  <a:srgbClr val="000000"/>
                </a:solidFill>
              </a:rPr>
              <a:t>.</a:t>
            </a:r>
            <a:endParaRPr lang="ru-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b="1" dirty="0">
                <a:solidFill>
                  <a:srgbClr val="000000"/>
                </a:solidFill>
              </a:rPr>
              <a:t>Интеграция с HR-системами и внешними платформами</a:t>
            </a:r>
            <a:r>
              <a:rPr lang="ru-RU" sz="1200" dirty="0">
                <a:solidFill>
                  <a:srgbClr val="000000"/>
                </a:solidFill>
              </a:rPr>
              <a:t>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 err="1">
                <a:solidFill>
                  <a:srgbClr val="000000"/>
                </a:solidFill>
              </a:rPr>
              <a:t>HRFlow</a:t>
            </a:r>
            <a:r>
              <a:rPr lang="ru-RU" sz="1200" dirty="0">
                <a:solidFill>
                  <a:srgbClr val="000000"/>
                </a:solidFill>
              </a:rPr>
              <a:t> интегрируется с популярными HR-платформами (например, HH.ru, </a:t>
            </a:r>
            <a:r>
              <a:rPr lang="ru-RU" sz="1200" dirty="0" err="1">
                <a:solidFill>
                  <a:srgbClr val="000000"/>
                </a:solidFill>
              </a:rPr>
              <a:t>LinkedIn</a:t>
            </a:r>
            <a:r>
              <a:rPr lang="ru-RU" sz="1200" dirty="0">
                <a:solidFill>
                  <a:srgbClr val="000000"/>
                </a:solidFill>
              </a:rPr>
              <a:t>) и внутренними корпоративными системами для автоматического сбора данных, анализа резюме и управления вакансиями. Это упрощает процесс набора персонала и улучшает синхронизацию данных между системами.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b="1" dirty="0">
                <a:solidFill>
                  <a:srgbClr val="000000"/>
                </a:solidFill>
              </a:rPr>
              <a:t>Аналитика и отчетность: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>
                <a:solidFill>
                  <a:srgbClr val="000000"/>
                </a:solidFill>
              </a:rPr>
              <a:t>Платформа предоставляет мощные аналитические инструменты для мониторинга процессов найма и обучения. </a:t>
            </a:r>
            <a:r>
              <a:rPr lang="ru-RU" sz="1200" dirty="0" err="1">
                <a:solidFill>
                  <a:srgbClr val="000000"/>
                </a:solidFill>
              </a:rPr>
              <a:t>HRFlow</a:t>
            </a:r>
            <a:r>
              <a:rPr lang="ru-RU" sz="1200" dirty="0">
                <a:solidFill>
                  <a:srgbClr val="000000"/>
                </a:solidFill>
              </a:rPr>
              <a:t> генерирует отчеты по эффективности сотрудников, прогнозирует потребности в новых кадрах и помогает управлять кадровыми ресурсами с учетом текущих и будущих бизнес-задач.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b="1" dirty="0">
                <a:solidFill>
                  <a:srgbClr val="000000"/>
                </a:solidFill>
              </a:rPr>
              <a:t>Безопасность данных:</a:t>
            </a:r>
          </a:p>
          <a:p>
            <a:pPr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200" dirty="0">
                <a:solidFill>
                  <a:srgbClr val="000000"/>
                </a:solidFill>
              </a:rPr>
              <a:t>Решение работает на облачных платформах (AWS, </a:t>
            </a:r>
            <a:r>
              <a:rPr lang="ru-RU" sz="1200" dirty="0" err="1">
                <a:solidFill>
                  <a:srgbClr val="000000"/>
                </a:solidFill>
              </a:rPr>
              <a:t>Google</a:t>
            </a:r>
            <a:r>
              <a:rPr lang="ru-RU" sz="1200" dirty="0">
                <a:solidFill>
                  <a:srgbClr val="000000"/>
                </a:solidFill>
              </a:rPr>
              <a:t> </a:t>
            </a:r>
            <a:r>
              <a:rPr lang="ru-RU" sz="1200" dirty="0" err="1">
                <a:solidFill>
                  <a:srgbClr val="000000"/>
                </a:solidFill>
              </a:rPr>
              <a:t>Cloud</a:t>
            </a:r>
            <a:r>
              <a:rPr lang="ru-RU" sz="1200" dirty="0">
                <a:solidFill>
                  <a:srgbClr val="000000"/>
                </a:solidFill>
              </a:rPr>
              <a:t>) для безопасного хранения данных и быстрого выполнения алгоритмов ИИ. Все данные защищены в соответствии с международными стандартами безопасности и конфиденциальности (GDPR, HIPAA).</a:t>
            </a:r>
          </a:p>
          <a:p>
            <a:endParaRPr lang="ru-RU" sz="1200" b="1" dirty="0" smtClean="0"/>
          </a:p>
          <a:p>
            <a:pPr>
              <a:lnSpc>
                <a:spcPct val="100000"/>
              </a:lnSpc>
            </a:pPr>
            <a:r>
              <a:rPr lang="ru-RU" sz="1200" b="1" dirty="0" smtClean="0"/>
              <a:t>Ожидаемые результаты</a:t>
            </a:r>
            <a:r>
              <a:rPr lang="ru-RU" sz="1200" dirty="0" smtClean="0"/>
              <a:t>:</a:t>
            </a:r>
            <a:br>
              <a:rPr lang="ru-RU" sz="1200" dirty="0" smtClean="0"/>
            </a:br>
            <a:r>
              <a:rPr lang="ru-RU" sz="1200" dirty="0" smtClean="0"/>
              <a:t>Ускорение процессов </a:t>
            </a:r>
            <a:r>
              <a:rPr lang="ru-RU" sz="1200" dirty="0" err="1" smtClean="0"/>
              <a:t>рекрутинга</a:t>
            </a:r>
            <a:r>
              <a:rPr lang="ru-RU" sz="1200" dirty="0" smtClean="0"/>
              <a:t>, повышение качества найма, улучшение карьерного роста сотрудников и автоматизация рутинных задач. Это позволяет HR-отделам работать более эффективно и сосредоточиться на стратегических задачах.</a:t>
            </a:r>
          </a:p>
          <a:p>
            <a:pPr>
              <a:lnSpc>
                <a:spcPct val="100000"/>
              </a:lnSpc>
            </a:pPr>
            <a:r>
              <a:rPr lang="ru-RU" sz="1200" b="1" dirty="0" smtClean="0"/>
              <a:t>Целевая аудитория</a:t>
            </a:r>
            <a:r>
              <a:rPr lang="ru-RU" sz="1200" dirty="0" smtClean="0"/>
              <a:t>:</a:t>
            </a:r>
            <a:br>
              <a:rPr lang="ru-RU" sz="1200" dirty="0" smtClean="0"/>
            </a:br>
            <a:r>
              <a:rPr lang="ru-RU" sz="1200" dirty="0" err="1" smtClean="0"/>
              <a:t>HRFlow</a:t>
            </a:r>
            <a:r>
              <a:rPr lang="ru-RU" sz="1200" dirty="0" smtClean="0"/>
              <a:t> ориентирован на крупные и средние компании, </a:t>
            </a:r>
            <a:r>
              <a:rPr lang="ru-RU" sz="1200" dirty="0" err="1" smtClean="0"/>
              <a:t>стартапы</a:t>
            </a:r>
            <a:r>
              <a:rPr lang="ru-RU" sz="1200" dirty="0" smtClean="0"/>
              <a:t> в сфере IT, финансов, производства и ритейла. Основные пользователи — HR-отделы, стремящиеся автоматизировать и улучшить процессы управления персоналом.</a:t>
            </a:r>
          </a:p>
          <a:p>
            <a:pPr marL="228600" indent="-2286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endParaRPr lang="ru-RU" sz="1200" b="0" u="none" strike="noStrike" dirty="0" smtClean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564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r>
              <a:rPr lang="ru-RU" sz="1200" b="1" dirty="0" smtClean="0"/>
              <a:t>Ключевые преимущества:</a:t>
            </a:r>
            <a:endParaRPr lang="ru-RU" sz="1200" dirty="0" smtClean="0"/>
          </a:p>
          <a:p>
            <a:r>
              <a:rPr lang="ru-RU" sz="1200" b="1" dirty="0" smtClean="0"/>
              <a:t>Интеллектуальный анализ данных:</a:t>
            </a:r>
            <a:r>
              <a:rPr lang="ru-RU" sz="1200" dirty="0" smtClean="0"/>
              <a:t> Глубокое обучение и обработка естественного языка.</a:t>
            </a:r>
          </a:p>
          <a:p>
            <a:r>
              <a:rPr lang="ru-RU" sz="1200" b="1" dirty="0" smtClean="0"/>
              <a:t>Автоматизация:</a:t>
            </a:r>
            <a:r>
              <a:rPr lang="ru-RU" sz="1200" dirty="0" smtClean="0"/>
              <a:t> Освобождает HR-специалистов от рутинных задач.</a:t>
            </a:r>
          </a:p>
          <a:p>
            <a:r>
              <a:rPr lang="ru-RU" sz="1200" b="1" dirty="0" smtClean="0"/>
              <a:t>Персонализация:</a:t>
            </a:r>
            <a:r>
              <a:rPr lang="ru-RU" sz="1200" dirty="0" smtClean="0"/>
              <a:t> Предлагает индивидуальные рекомендации.</a:t>
            </a:r>
          </a:p>
          <a:p>
            <a:r>
              <a:rPr lang="ru-RU" sz="1200" b="1" dirty="0" smtClean="0"/>
              <a:t>Интеграция:</a:t>
            </a:r>
            <a:r>
              <a:rPr lang="ru-RU" sz="1200" dirty="0" smtClean="0"/>
              <a:t> Легко встраивается в существующие HR-системы.</a:t>
            </a:r>
          </a:p>
          <a:p>
            <a:r>
              <a:rPr lang="ru-RU" sz="1200" b="1" dirty="0" smtClean="0"/>
              <a:t>Целевая аудитория:</a:t>
            </a:r>
            <a:endParaRPr lang="ru-RU" sz="1200" dirty="0" smtClean="0"/>
          </a:p>
          <a:p>
            <a:r>
              <a:rPr lang="ru-RU" sz="1200" dirty="0" smtClean="0"/>
              <a:t>Крупные и средние компании (IT, финансы, производство, ритейл)</a:t>
            </a:r>
          </a:p>
          <a:p>
            <a:r>
              <a:rPr lang="ru-RU" sz="1200" dirty="0" err="1" smtClean="0"/>
              <a:t>Стартапы</a:t>
            </a:r>
            <a:endParaRPr lang="ru-RU" sz="1200" dirty="0" smtClean="0"/>
          </a:p>
          <a:p>
            <a:r>
              <a:rPr lang="ru-RU" sz="1200" dirty="0" smtClean="0"/>
              <a:t>HR-консалтинговые компании</a:t>
            </a:r>
          </a:p>
          <a:p>
            <a:r>
              <a:rPr lang="ru-RU" sz="1200" b="1" dirty="0" smtClean="0"/>
              <a:t>Модель монетизации:</a:t>
            </a:r>
            <a:endParaRPr lang="ru-RU" sz="1200" dirty="0" smtClean="0"/>
          </a:p>
          <a:p>
            <a:r>
              <a:rPr lang="ru-RU" sz="1200" b="1" dirty="0" smtClean="0"/>
              <a:t>Подписки:</a:t>
            </a:r>
            <a:r>
              <a:rPr lang="ru-RU" sz="1200" dirty="0" smtClean="0"/>
              <a:t> Гибкие тарифные планы.</a:t>
            </a:r>
          </a:p>
          <a:p>
            <a:r>
              <a:rPr lang="ru-RU" sz="1200" b="1" dirty="0" smtClean="0"/>
              <a:t>Дополнительные сервисы:</a:t>
            </a:r>
            <a:r>
              <a:rPr lang="ru-RU" sz="1200" dirty="0" smtClean="0"/>
              <a:t> Аналитика, обучение.</a:t>
            </a:r>
          </a:p>
          <a:p>
            <a:r>
              <a:rPr lang="ru-RU" sz="1200" b="1" dirty="0" smtClean="0"/>
              <a:t>Партнерские программы:</a:t>
            </a:r>
            <a:r>
              <a:rPr lang="ru-RU" sz="1200" dirty="0" smtClean="0"/>
              <a:t> С HR-системами, консалтинговыми компаниями.</a:t>
            </a:r>
          </a:p>
          <a:p>
            <a:r>
              <a:rPr lang="ru-RU" sz="1200" b="1" dirty="0" smtClean="0"/>
              <a:t>Маркетинг:</a:t>
            </a:r>
            <a:endParaRPr lang="ru-RU" sz="1200" dirty="0" smtClean="0"/>
          </a:p>
          <a:p>
            <a:r>
              <a:rPr lang="ru-RU" sz="1200" dirty="0" smtClean="0"/>
              <a:t>Цифровой маркетинг (SEO, контент-маркетинг, </a:t>
            </a:r>
            <a:r>
              <a:rPr lang="ru-RU" sz="1200" dirty="0" err="1" smtClean="0"/>
              <a:t>таргетированная</a:t>
            </a:r>
            <a:r>
              <a:rPr lang="ru-RU" sz="1200" dirty="0" smtClean="0"/>
              <a:t> реклама)</a:t>
            </a:r>
          </a:p>
          <a:p>
            <a:r>
              <a:rPr lang="ru-RU" sz="1200" dirty="0" smtClean="0"/>
              <a:t>Событийный маркетинг (</a:t>
            </a:r>
            <a:r>
              <a:rPr lang="ru-RU" sz="1200" dirty="0" err="1" smtClean="0"/>
              <a:t>вебинары</a:t>
            </a:r>
            <a:r>
              <a:rPr lang="ru-RU" sz="1200" dirty="0" smtClean="0"/>
              <a:t>, выставки)</a:t>
            </a:r>
          </a:p>
          <a:p>
            <a:r>
              <a:rPr lang="ru-RU" sz="1200" dirty="0" smtClean="0"/>
              <a:t>Партнерский маркетинг</a:t>
            </a:r>
          </a:p>
          <a:p>
            <a:r>
              <a:rPr lang="ru-RU" sz="1200" b="1" dirty="0" smtClean="0"/>
              <a:t>Привлечение инвестиций:</a:t>
            </a:r>
            <a:endParaRPr lang="ru-RU" sz="1200" dirty="0" smtClean="0"/>
          </a:p>
          <a:p>
            <a:r>
              <a:rPr lang="ru-RU" sz="1200" dirty="0" smtClean="0"/>
              <a:t>Венчурные инвестиции</a:t>
            </a:r>
          </a:p>
          <a:p>
            <a:r>
              <a:rPr lang="ru-RU" sz="1200" dirty="0" smtClean="0"/>
              <a:t>Гранты</a:t>
            </a:r>
          </a:p>
          <a:p>
            <a:r>
              <a:rPr lang="ru-RU" sz="1200" dirty="0" smtClean="0"/>
              <a:t>Бизнес-ангелы</a:t>
            </a:r>
          </a:p>
          <a:p>
            <a:r>
              <a:rPr lang="ru-RU" sz="1200" b="1" dirty="0" err="1" smtClean="0"/>
              <a:t>HRFlow</a:t>
            </a:r>
            <a:r>
              <a:rPr lang="ru-RU" sz="1200" dirty="0" smtClean="0"/>
              <a:t> помогает компаниям повысить эффективность управления персоналом, сократить время на подбор кадров и улучшить качество найма.</a:t>
            </a: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endParaRPr lang="ru-RU" sz="1200" b="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9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lang="ru-RU" sz="6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:mc="http://schemas.openxmlformats.org/markup-compatibility/2006" xmlns:p15="http://schemas.microsoft.com/office/powerpoint/2012/main" xmlns:p14="http://schemas.microsoft.com/office/powerpoint/2010/main" xmlns="" r:embed="rId3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/>
          <p:cNvPicPr/>
          <p:nvPr/>
        </p:nvPicPr>
        <p:blipFill>
          <a:blip r:embed="rId4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3482</TotalTime>
  <Words>443</Words>
  <Application>Microsoft Office PowerPoint</Application>
  <PresentationFormat>Широкоэкранный</PresentationFormat>
  <Paragraphs>45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5</vt:i4>
      </vt:variant>
    </vt:vector>
  </HeadingPairs>
  <TitlesOfParts>
    <vt:vector size="22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Описание проекта и технического решения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Кирилл Кирилл</cp:lastModifiedBy>
  <cp:revision>51</cp:revision>
  <dcterms:modified xsi:type="dcterms:W3CDTF">2024-11-30T12:24:27Z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