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3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10/27/2025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10/27/2025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7B5643-825F-BB40-9DA7-7DCA12C7B0DC}"/>
              </a:ext>
            </a:extLst>
          </p:cNvPr>
          <p:cNvSpPr>
            <a:spLocks noGrp="1"/>
          </p:cNvSpPr>
          <p:nvPr>
            <p:ph type="ctrTitle"/>
          </p:nvPr>
        </p:nvSpPr>
        <p:spPr>
          <a:xfrm>
            <a:off x="680322" y="1704474"/>
            <a:ext cx="8144134" cy="2402305"/>
          </a:xfrm>
        </p:spPr>
        <p:txBody>
          <a:bodyPr/>
          <a:lstStyle/>
          <a:p>
            <a:pPr algn="l"/>
            <a:r>
              <a:rPr lang="ru-RU" dirty="0"/>
              <a:t>Проектная работа на тему: «Атомная Энергетика»</a:t>
            </a:r>
          </a:p>
        </p:txBody>
      </p:sp>
      <p:sp>
        <p:nvSpPr>
          <p:cNvPr id="3" name="Подзаголовок 2">
            <a:extLst>
              <a:ext uri="{FF2B5EF4-FFF2-40B4-BE49-F238E27FC236}">
                <a16:creationId xmlns:a16="http://schemas.microsoft.com/office/drawing/2014/main" id="{BD8A6373-5AE7-974D-B9FF-95698E03D6EF}"/>
              </a:ext>
            </a:extLst>
          </p:cNvPr>
          <p:cNvSpPr>
            <a:spLocks noGrp="1"/>
          </p:cNvSpPr>
          <p:nvPr>
            <p:ph type="subTitle" idx="1"/>
          </p:nvPr>
        </p:nvSpPr>
        <p:spPr>
          <a:xfrm>
            <a:off x="6485633" y="4344737"/>
            <a:ext cx="5706367" cy="1637631"/>
          </a:xfrm>
        </p:spPr>
        <p:txBody>
          <a:bodyPr>
            <a:normAutofit/>
          </a:bodyPr>
          <a:lstStyle/>
          <a:p>
            <a:endParaRPr lang="ru-RU" dirty="0"/>
          </a:p>
        </p:txBody>
      </p:sp>
      <p:sp>
        <p:nvSpPr>
          <p:cNvPr id="5" name="Подзаголовок 2">
            <a:extLst>
              <a:ext uri="{FF2B5EF4-FFF2-40B4-BE49-F238E27FC236}">
                <a16:creationId xmlns:a16="http://schemas.microsoft.com/office/drawing/2014/main" id="{6CD6EA06-0D15-D849-8CC7-E68E6A79931C}"/>
              </a:ext>
            </a:extLst>
          </p:cNvPr>
          <p:cNvSpPr>
            <a:spLocks noGrp="1"/>
          </p:cNvSpPr>
          <p:nvPr>
            <p:ph type="subTitle" idx="1"/>
          </p:nvPr>
        </p:nvSpPr>
        <p:spPr>
          <a:xfrm>
            <a:off x="5884719" y="6220326"/>
            <a:ext cx="1201827" cy="344904"/>
          </a:xfrm>
        </p:spPr>
        <p:txBody>
          <a:bodyPr>
            <a:normAutofit lnSpcReduction="10000"/>
          </a:bodyPr>
          <a:lstStyle/>
          <a:p>
            <a:r>
              <a:rPr lang="ru-RU" dirty="0"/>
              <a:t>2025 год</a:t>
            </a:r>
          </a:p>
        </p:txBody>
      </p:sp>
    </p:spTree>
    <p:extLst>
      <p:ext uri="{BB962C8B-B14F-4D97-AF65-F5344CB8AC3E}">
        <p14:creationId xmlns:p14="http://schemas.microsoft.com/office/powerpoint/2010/main" val="198871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5E72F8-31C7-6A47-A864-FBA389DDE4F0}"/>
              </a:ext>
            </a:extLst>
          </p:cNvPr>
          <p:cNvSpPr>
            <a:spLocks noGrp="1"/>
          </p:cNvSpPr>
          <p:nvPr>
            <p:ph type="title"/>
          </p:nvPr>
        </p:nvSpPr>
        <p:spPr/>
        <p:txBody>
          <a:bodyPr/>
          <a:lstStyle/>
          <a:p>
            <a:r>
              <a:rPr lang="ru-RU" dirty="0">
                <a:latin typeface="Times New Roman" panose="020F0502020204030204" pitchFamily="34" charset="0"/>
              </a:rPr>
              <a:t>Актуальность</a:t>
            </a:r>
          </a:p>
        </p:txBody>
      </p:sp>
      <p:sp>
        <p:nvSpPr>
          <p:cNvPr id="3" name="Объект 2">
            <a:extLst>
              <a:ext uri="{FF2B5EF4-FFF2-40B4-BE49-F238E27FC236}">
                <a16:creationId xmlns:a16="http://schemas.microsoft.com/office/drawing/2014/main" id="{E8F5AA84-DD30-8642-A7BB-33499ECBB842}"/>
              </a:ext>
            </a:extLst>
          </p:cNvPr>
          <p:cNvSpPr>
            <a:spLocks noGrp="1"/>
          </p:cNvSpPr>
          <p:nvPr>
            <p:ph idx="1"/>
          </p:nvPr>
        </p:nvSpPr>
        <p:spPr>
          <a:xfrm>
            <a:off x="426022" y="2186961"/>
            <a:ext cx="9613861" cy="3528039"/>
          </a:xfrm>
        </p:spPr>
        <p:txBody>
          <a:bodyPr>
            <a:normAutofit/>
          </a:bodyPr>
          <a:lstStyle/>
          <a:p>
            <a:r>
              <a:rPr lang="ru-RU" sz="2200" dirty="0">
                <a:solidFill>
                  <a:srgbClr val="000000"/>
                </a:solidFill>
                <a:latin typeface="TimesNewRomanPSMT"/>
              </a:rPr>
              <a:t> На сегодняшний день все природные ресурсы в кратном количестве истощаются, что может привести к вымиранию человечества. Именно поэтому, на сегодняшний день, стоит переходить на иной источник, который был бы более эффективен. Одним из решений может стать атомная энергетика</a:t>
            </a:r>
            <a:endParaRPr lang="ru-RU" sz="2200" dirty="0"/>
          </a:p>
        </p:txBody>
      </p:sp>
    </p:spTree>
    <p:extLst>
      <p:ext uri="{BB962C8B-B14F-4D97-AF65-F5344CB8AC3E}">
        <p14:creationId xmlns:p14="http://schemas.microsoft.com/office/powerpoint/2010/main" val="3095285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67006D-0660-5248-991E-F4559FD7DA1C}"/>
              </a:ext>
            </a:extLst>
          </p:cNvPr>
          <p:cNvSpPr>
            <a:spLocks noGrp="1"/>
          </p:cNvSpPr>
          <p:nvPr>
            <p:ph type="title"/>
          </p:nvPr>
        </p:nvSpPr>
        <p:spPr/>
        <p:txBody>
          <a:bodyPr/>
          <a:lstStyle/>
          <a:p>
            <a:r>
              <a:rPr lang="ru-RU" dirty="0"/>
              <a:t>Цели:</a:t>
            </a:r>
          </a:p>
        </p:txBody>
      </p:sp>
      <p:sp>
        <p:nvSpPr>
          <p:cNvPr id="3" name="Объект 2">
            <a:extLst>
              <a:ext uri="{FF2B5EF4-FFF2-40B4-BE49-F238E27FC236}">
                <a16:creationId xmlns:a16="http://schemas.microsoft.com/office/drawing/2014/main" id="{16073BB5-29D9-4C4D-955F-EF2C2B1A29DD}"/>
              </a:ext>
            </a:extLst>
          </p:cNvPr>
          <p:cNvSpPr>
            <a:spLocks noGrp="1"/>
          </p:cNvSpPr>
          <p:nvPr>
            <p:ph idx="1"/>
          </p:nvPr>
        </p:nvSpPr>
        <p:spPr/>
        <p:txBody>
          <a:bodyPr/>
          <a:lstStyle/>
          <a:p>
            <a:r>
              <a:rPr lang="ru-RU" sz="1800" dirty="0">
                <a:solidFill>
                  <a:srgbClr val="000000"/>
                </a:solidFill>
                <a:latin typeface="TimesNewRomanPSMT"/>
              </a:rPr>
              <a:t>Дать представление о том, что такое атомная энергетика, и </a:t>
            </a:r>
            <a:r>
              <a:rPr lang="ru-RU" sz="1800" dirty="0" err="1">
                <a:solidFill>
                  <a:srgbClr val="000000"/>
                </a:solidFill>
                <a:latin typeface="TimesNewRomanPSMT"/>
              </a:rPr>
              <a:t>насколька</a:t>
            </a:r>
            <a:r>
              <a:rPr lang="ru-RU" sz="1800" dirty="0">
                <a:solidFill>
                  <a:srgbClr val="000000"/>
                </a:solidFill>
                <a:latin typeface="TimesNewRomanPSMT"/>
              </a:rPr>
              <a:t> она безопасна</a:t>
            </a:r>
          </a:p>
          <a:p>
            <a:r>
              <a:rPr lang="ru-RU" sz="1800" dirty="0">
                <a:solidFill>
                  <a:srgbClr val="000000"/>
                </a:solidFill>
                <a:latin typeface="TimesNewRomanPSMT"/>
              </a:rPr>
              <a:t>Сравнить плюсы и минусы ядерной энергии в сравнении с другими видами</a:t>
            </a:r>
          </a:p>
          <a:p>
            <a:r>
              <a:rPr lang="ru-RU" sz="1800" dirty="0">
                <a:solidFill>
                  <a:srgbClr val="000000"/>
                </a:solidFill>
                <a:latin typeface="TimesNewRomanPSMT"/>
              </a:rPr>
              <a:t>Разработать дальнейшее развитие атомной энергетики в России</a:t>
            </a:r>
          </a:p>
          <a:p>
            <a:r>
              <a:rPr lang="ru-RU" sz="1800" dirty="0">
                <a:solidFill>
                  <a:srgbClr val="000000"/>
                </a:solidFill>
                <a:latin typeface="TimesNewRomanPSMT"/>
              </a:rPr>
              <a:t>Исследовать, насколько возможно  построение АЭС в Астраханской области  </a:t>
            </a:r>
            <a:endParaRPr lang="ru-RU" dirty="0"/>
          </a:p>
        </p:txBody>
      </p:sp>
    </p:spTree>
    <p:extLst>
      <p:ext uri="{BB962C8B-B14F-4D97-AF65-F5344CB8AC3E}">
        <p14:creationId xmlns:p14="http://schemas.microsoft.com/office/powerpoint/2010/main" val="1712947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A0FFAD-91E5-B94F-A1F9-7961783C717F}"/>
              </a:ext>
            </a:extLst>
          </p:cNvPr>
          <p:cNvSpPr>
            <a:spLocks noGrp="1"/>
          </p:cNvSpPr>
          <p:nvPr>
            <p:ph type="title"/>
          </p:nvPr>
        </p:nvSpPr>
        <p:spPr/>
        <p:txBody>
          <a:bodyPr/>
          <a:lstStyle/>
          <a:p>
            <a:r>
              <a:rPr lang="ru-RU" dirty="0"/>
              <a:t>Задачи</a:t>
            </a:r>
          </a:p>
        </p:txBody>
      </p:sp>
      <p:sp>
        <p:nvSpPr>
          <p:cNvPr id="3" name="Объект 2">
            <a:extLst>
              <a:ext uri="{FF2B5EF4-FFF2-40B4-BE49-F238E27FC236}">
                <a16:creationId xmlns:a16="http://schemas.microsoft.com/office/drawing/2014/main" id="{CDE028EF-BADC-904B-AB23-AF82A0C47F5D}"/>
              </a:ext>
            </a:extLst>
          </p:cNvPr>
          <p:cNvSpPr>
            <a:spLocks noGrp="1"/>
          </p:cNvSpPr>
          <p:nvPr>
            <p:ph idx="1"/>
          </p:nvPr>
        </p:nvSpPr>
        <p:spPr/>
        <p:txBody>
          <a:bodyPr/>
          <a:lstStyle/>
          <a:p>
            <a:r>
              <a:rPr lang="ru-RU" sz="1800" dirty="0">
                <a:solidFill>
                  <a:srgbClr val="000000"/>
                </a:solidFill>
                <a:latin typeface="TimesNewRomanPSMT"/>
              </a:rPr>
              <a:t>Проинформировать об истории развитии атомной энергии</a:t>
            </a:r>
          </a:p>
          <a:p>
            <a:r>
              <a:rPr lang="ru-RU" sz="1800" dirty="0">
                <a:solidFill>
                  <a:srgbClr val="000000"/>
                </a:solidFill>
                <a:latin typeface="TimesNewRomanPSMT"/>
              </a:rPr>
              <a:t>Описать получение атомной энергии</a:t>
            </a:r>
          </a:p>
          <a:p>
            <a:r>
              <a:rPr lang="ru-RU" sz="1800" dirty="0">
                <a:solidFill>
                  <a:srgbClr val="000000"/>
                </a:solidFill>
                <a:latin typeface="TimesNewRomanPSMT"/>
              </a:rPr>
              <a:t>Изучить дальнейшее развитие атомной энергетики</a:t>
            </a:r>
          </a:p>
          <a:p>
            <a:r>
              <a:rPr lang="ru-RU" sz="1800" dirty="0">
                <a:solidFill>
                  <a:srgbClr val="000000"/>
                </a:solidFill>
                <a:latin typeface="TimesNewRomanPSMT"/>
              </a:rPr>
              <a:t>Изучить роль атомного воздействия  для человека и окружающей среды</a:t>
            </a:r>
          </a:p>
          <a:p>
            <a:r>
              <a:rPr lang="ru-RU" sz="1800" dirty="0">
                <a:solidFill>
                  <a:srgbClr val="000000"/>
                </a:solidFill>
                <a:latin typeface="TimesNewRomanPSMT"/>
              </a:rPr>
              <a:t>Выяснить, возможно ли такое, что АЭС может появиться в нашем регионе </a:t>
            </a:r>
            <a:endParaRPr lang="ru-RU" dirty="0"/>
          </a:p>
        </p:txBody>
      </p:sp>
    </p:spTree>
    <p:extLst>
      <p:ext uri="{BB962C8B-B14F-4D97-AF65-F5344CB8AC3E}">
        <p14:creationId xmlns:p14="http://schemas.microsoft.com/office/powerpoint/2010/main" val="561458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4330D9-14F1-1942-B498-656D82CF80AD}"/>
              </a:ext>
            </a:extLst>
          </p:cNvPr>
          <p:cNvSpPr>
            <a:spLocks noGrp="1"/>
          </p:cNvSpPr>
          <p:nvPr>
            <p:ph type="title"/>
          </p:nvPr>
        </p:nvSpPr>
        <p:spPr/>
        <p:txBody>
          <a:bodyPr/>
          <a:lstStyle/>
          <a:p>
            <a:r>
              <a:rPr lang="ru-RU" dirty="0"/>
              <a:t>Атомная Энергетика — это</a:t>
            </a:r>
          </a:p>
        </p:txBody>
      </p:sp>
      <p:sp>
        <p:nvSpPr>
          <p:cNvPr id="3" name="Объект 2">
            <a:extLst>
              <a:ext uri="{FF2B5EF4-FFF2-40B4-BE49-F238E27FC236}">
                <a16:creationId xmlns:a16="http://schemas.microsoft.com/office/drawing/2014/main" id="{A492B49C-11ED-8A48-8A46-C5475E227ADB}"/>
              </a:ext>
            </a:extLst>
          </p:cNvPr>
          <p:cNvSpPr>
            <a:spLocks noGrp="1"/>
          </p:cNvSpPr>
          <p:nvPr>
            <p:ph idx="1"/>
          </p:nvPr>
        </p:nvSpPr>
        <p:spPr>
          <a:xfrm>
            <a:off x="680321" y="2336873"/>
            <a:ext cx="5093753" cy="3599316"/>
          </a:xfrm>
        </p:spPr>
        <p:txBody>
          <a:bodyPr/>
          <a:lstStyle/>
          <a:p>
            <a:r>
              <a:rPr lang="ru-RU" sz="1800">
                <a:solidFill>
                  <a:srgbClr val="181818"/>
                </a:solidFill>
                <a:latin typeface="TimesNewRomanPSMT"/>
              </a:rPr>
              <a:t>Атомная энергетика (ядерная энергетика) — это отрасль энергетики, занимающаяся производством электрической и тепловой энергии путём преобразования ядерной энергии.</a:t>
            </a:r>
            <a:endParaRPr lang="ru-RU"/>
          </a:p>
        </p:txBody>
      </p:sp>
      <p:pic>
        <p:nvPicPr>
          <p:cNvPr id="6" name="Рисунок 5">
            <a:extLst>
              <a:ext uri="{FF2B5EF4-FFF2-40B4-BE49-F238E27FC236}">
                <a16:creationId xmlns:a16="http://schemas.microsoft.com/office/drawing/2014/main" id="{9AED8AC9-41A0-864B-869E-C82DD29019CD}"/>
              </a:ext>
            </a:extLst>
          </p:cNvPr>
          <p:cNvPicPr>
            <a:picLocks noGrp="1" noChangeAspect="1"/>
          </p:cNvPicPr>
          <p:nvPr/>
        </p:nvPicPr>
        <p:blipFill rotWithShape="1">
          <a:blip r:embed="rId2"/>
          <a:srcRect l="49068" t="47138" b="25606"/>
          <a:stretch/>
        </p:blipFill>
        <p:spPr>
          <a:xfrm>
            <a:off x="6985000" y="1293697"/>
            <a:ext cx="4526679" cy="4911764"/>
          </a:xfrm>
          <a:prstGeom prst="rect">
            <a:avLst/>
          </a:prstGeom>
          <a:noFill/>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967666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184178-9F6F-7B4B-8812-D19815A2351D}"/>
              </a:ext>
            </a:extLst>
          </p:cNvPr>
          <p:cNvSpPr>
            <a:spLocks noGrp="1"/>
          </p:cNvSpPr>
          <p:nvPr>
            <p:ph type="title"/>
          </p:nvPr>
        </p:nvSpPr>
        <p:spPr/>
        <p:txBody>
          <a:bodyPr/>
          <a:lstStyle/>
          <a:p>
            <a:r>
              <a:rPr lang="ru-RU" dirty="0"/>
              <a:t>История развития атомной энергетики </a:t>
            </a:r>
          </a:p>
        </p:txBody>
      </p:sp>
      <p:sp>
        <p:nvSpPr>
          <p:cNvPr id="4" name="Текст 3">
            <a:extLst>
              <a:ext uri="{FF2B5EF4-FFF2-40B4-BE49-F238E27FC236}">
                <a16:creationId xmlns:a16="http://schemas.microsoft.com/office/drawing/2014/main" id="{DBD9C01C-FB0A-3B47-83BE-210C0B2BF6E7}"/>
              </a:ext>
            </a:extLst>
          </p:cNvPr>
          <p:cNvSpPr>
            <a:spLocks noGrp="1"/>
          </p:cNvSpPr>
          <p:nvPr>
            <p:ph type="body" sz="half" idx="2"/>
          </p:nvPr>
        </p:nvSpPr>
        <p:spPr/>
        <p:txBody>
          <a:bodyPr/>
          <a:lstStyle/>
          <a:p>
            <a:endParaRPr lang="ru-RU"/>
          </a:p>
        </p:txBody>
      </p:sp>
      <p:pic>
        <p:nvPicPr>
          <p:cNvPr id="13" name="Рисунок 13">
            <a:extLst>
              <a:ext uri="{FF2B5EF4-FFF2-40B4-BE49-F238E27FC236}">
                <a16:creationId xmlns:a16="http://schemas.microsoft.com/office/drawing/2014/main" id="{0EBBC8FC-AEF1-C742-B8CE-EDCD84D65B43}"/>
              </a:ext>
            </a:extLst>
          </p:cNvPr>
          <p:cNvPicPr>
            <a:picLocks noChangeAspect="1"/>
          </p:cNvPicPr>
          <p:nvPr/>
        </p:nvPicPr>
        <p:blipFill>
          <a:blip r:embed="rId2"/>
          <a:stretch>
            <a:fillRect/>
          </a:stretch>
        </p:blipFill>
        <p:spPr>
          <a:xfrm flipH="1">
            <a:off x="680323" y="2336873"/>
            <a:ext cx="3538442" cy="3538442"/>
          </a:xfrm>
          <a:prstGeom prst="rect">
            <a:avLst/>
          </a:prstGeom>
        </p:spPr>
      </p:pic>
      <p:pic>
        <p:nvPicPr>
          <p:cNvPr id="16" name="Рисунок 16">
            <a:extLst>
              <a:ext uri="{FF2B5EF4-FFF2-40B4-BE49-F238E27FC236}">
                <a16:creationId xmlns:a16="http://schemas.microsoft.com/office/drawing/2014/main" id="{E0E154EC-8FEA-5940-9087-3F5B34BEEF03}"/>
              </a:ext>
            </a:extLst>
          </p:cNvPr>
          <p:cNvPicPr>
            <a:picLocks noGrp="1" noChangeAspect="1"/>
          </p:cNvPicPr>
          <p:nvPr>
            <p:ph type="pic" idx="1"/>
          </p:nvPr>
        </p:nvPicPr>
        <p:blipFill rotWithShape="1">
          <a:blip r:embed="rId3"/>
          <a:srcRect l="16832" t="8599" r="11728" b="-7350"/>
          <a:stretch/>
        </p:blipFill>
        <p:spPr>
          <a:xfrm>
            <a:off x="5866202" y="2336874"/>
            <a:ext cx="3538442" cy="4046548"/>
          </a:xfrm>
        </p:spPr>
      </p:pic>
    </p:spTree>
    <p:extLst>
      <p:ext uri="{BB962C8B-B14F-4D97-AF65-F5344CB8AC3E}">
        <p14:creationId xmlns:p14="http://schemas.microsoft.com/office/powerpoint/2010/main" val="1447937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C74D21-904C-9641-A014-06A2BBEE1967}"/>
              </a:ext>
            </a:extLst>
          </p:cNvPr>
          <p:cNvSpPr>
            <a:spLocks noGrp="1"/>
          </p:cNvSpPr>
          <p:nvPr>
            <p:ph type="title"/>
          </p:nvPr>
        </p:nvSpPr>
        <p:spPr/>
        <p:txBody>
          <a:bodyPr/>
          <a:lstStyle/>
          <a:p>
            <a:r>
              <a:rPr lang="ru-RU" dirty="0"/>
              <a:t>Ядерный топливный цикл</a:t>
            </a:r>
          </a:p>
        </p:txBody>
      </p:sp>
      <p:pic>
        <p:nvPicPr>
          <p:cNvPr id="4" name="Рисунок 4">
            <a:extLst>
              <a:ext uri="{FF2B5EF4-FFF2-40B4-BE49-F238E27FC236}">
                <a16:creationId xmlns:a16="http://schemas.microsoft.com/office/drawing/2014/main" id="{66830FB6-57F8-A54E-BE7C-AA19A2D20260}"/>
              </a:ext>
            </a:extLst>
          </p:cNvPr>
          <p:cNvPicPr>
            <a:picLocks noGrp="1" noChangeAspect="1"/>
          </p:cNvPicPr>
          <p:nvPr>
            <p:ph idx="1"/>
          </p:nvPr>
        </p:nvPicPr>
        <p:blipFill>
          <a:blip r:embed="rId2"/>
          <a:stretch>
            <a:fillRect/>
          </a:stretch>
        </p:blipFill>
        <p:spPr>
          <a:xfrm>
            <a:off x="680321" y="2069432"/>
            <a:ext cx="6404942" cy="4583537"/>
          </a:xfrm>
        </p:spPr>
      </p:pic>
      <p:pic>
        <p:nvPicPr>
          <p:cNvPr id="5" name="Рисунок 5">
            <a:extLst>
              <a:ext uri="{FF2B5EF4-FFF2-40B4-BE49-F238E27FC236}">
                <a16:creationId xmlns:a16="http://schemas.microsoft.com/office/drawing/2014/main" id="{4008290F-1698-6942-9129-A720F5907650}"/>
              </a:ext>
            </a:extLst>
          </p:cNvPr>
          <p:cNvPicPr>
            <a:picLocks noChangeAspect="1"/>
          </p:cNvPicPr>
          <p:nvPr/>
        </p:nvPicPr>
        <p:blipFill>
          <a:blip r:embed="rId3"/>
          <a:stretch>
            <a:fillRect/>
          </a:stretch>
        </p:blipFill>
        <p:spPr>
          <a:xfrm>
            <a:off x="7756490" y="2184264"/>
            <a:ext cx="3755189" cy="3920507"/>
          </a:xfrm>
          <a:prstGeom prst="rect">
            <a:avLst/>
          </a:prstGeom>
        </p:spPr>
      </p:pic>
    </p:spTree>
    <p:extLst>
      <p:ext uri="{BB962C8B-B14F-4D97-AF65-F5344CB8AC3E}">
        <p14:creationId xmlns:p14="http://schemas.microsoft.com/office/powerpoint/2010/main" val="3972427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C7266E-6B01-FD4E-A2BD-98A86551DA25}"/>
              </a:ext>
            </a:extLst>
          </p:cNvPr>
          <p:cNvSpPr>
            <a:spLocks noGrp="1"/>
          </p:cNvSpPr>
          <p:nvPr>
            <p:ph type="title"/>
          </p:nvPr>
        </p:nvSpPr>
        <p:spPr/>
        <p:txBody>
          <a:bodyPr/>
          <a:lstStyle/>
          <a:p>
            <a:r>
              <a:rPr lang="ru-RU" dirty="0"/>
              <a:t>Плюсы атомной энергетики</a:t>
            </a:r>
          </a:p>
        </p:txBody>
      </p:sp>
      <p:sp>
        <p:nvSpPr>
          <p:cNvPr id="3" name="Объект 2">
            <a:extLst>
              <a:ext uri="{FF2B5EF4-FFF2-40B4-BE49-F238E27FC236}">
                <a16:creationId xmlns:a16="http://schemas.microsoft.com/office/drawing/2014/main" id="{DFE1AA13-F4A4-6F43-8F99-FC5F5A048382}"/>
              </a:ext>
            </a:extLst>
          </p:cNvPr>
          <p:cNvSpPr>
            <a:spLocks noGrp="1"/>
          </p:cNvSpPr>
          <p:nvPr>
            <p:ph type="body" idx="1"/>
          </p:nvPr>
        </p:nvSpPr>
        <p:spPr/>
        <p:txBody>
          <a:bodyPr/>
          <a:lstStyle/>
          <a:p>
            <a:r>
              <a:rPr lang="ru-RU" dirty="0"/>
              <a:t>Рентабельность</a:t>
            </a:r>
          </a:p>
        </p:txBody>
      </p:sp>
      <p:sp>
        <p:nvSpPr>
          <p:cNvPr id="6" name="Текст 5">
            <a:extLst>
              <a:ext uri="{FF2B5EF4-FFF2-40B4-BE49-F238E27FC236}">
                <a16:creationId xmlns:a16="http://schemas.microsoft.com/office/drawing/2014/main" id="{CF3190C2-7773-DA48-8B21-4D9325BA3793}"/>
              </a:ext>
            </a:extLst>
          </p:cNvPr>
          <p:cNvSpPr>
            <a:spLocks noGrp="1"/>
          </p:cNvSpPr>
          <p:nvPr>
            <p:ph type="body" sz="half" idx="15"/>
          </p:nvPr>
        </p:nvSpPr>
        <p:spPr/>
        <p:txBody>
          <a:bodyPr>
            <a:normAutofit fontScale="62500" lnSpcReduction="20000"/>
          </a:bodyPr>
          <a:lstStyle/>
          <a:p>
            <a:r>
              <a:rPr lang="ru-RU" sz="1800">
                <a:solidFill>
                  <a:srgbClr val="444444"/>
                </a:solidFill>
                <a:latin typeface="RalewayRoman-Regular"/>
              </a:rPr>
              <a:t>Атомная энергия имеет то преимущество, что является одним из наиболее экономически эффективных энергетических решений, доступных после первоначальных затрат на строительство. Стоимость производства электроэнергии из ядерной энергии намного ниже, чем стоимость производства энергии из газа, угля или нефти, если только эти ресурсы не расположены рядом с электростанцией, которую они поставляют.Ядерная энергия также обладает дополнительным преимуществом, поскольку она создает угрозу инфляции относительно невысоких затрат - в отличие от обычных ископаемых видов топлива, цены на которые постоянно меняются.</a:t>
            </a:r>
            <a:endParaRPr lang="ru-RU"/>
          </a:p>
        </p:txBody>
      </p:sp>
      <p:sp>
        <p:nvSpPr>
          <p:cNvPr id="4" name="Текст 3">
            <a:extLst>
              <a:ext uri="{FF2B5EF4-FFF2-40B4-BE49-F238E27FC236}">
                <a16:creationId xmlns:a16="http://schemas.microsoft.com/office/drawing/2014/main" id="{362F2705-8211-CD40-9A5A-6D6CCE48A60B}"/>
              </a:ext>
            </a:extLst>
          </p:cNvPr>
          <p:cNvSpPr>
            <a:spLocks noGrp="1"/>
          </p:cNvSpPr>
          <p:nvPr>
            <p:ph type="body" sz="quarter" idx="3"/>
          </p:nvPr>
        </p:nvSpPr>
        <p:spPr/>
        <p:txBody>
          <a:bodyPr/>
          <a:lstStyle/>
          <a:p>
            <a:r>
              <a:rPr lang="ru-RU" dirty="0"/>
              <a:t>Экологичность</a:t>
            </a:r>
          </a:p>
        </p:txBody>
      </p:sp>
      <p:sp>
        <p:nvSpPr>
          <p:cNvPr id="7" name="Текст 6">
            <a:extLst>
              <a:ext uri="{FF2B5EF4-FFF2-40B4-BE49-F238E27FC236}">
                <a16:creationId xmlns:a16="http://schemas.microsoft.com/office/drawing/2014/main" id="{4AF0F0AF-5632-E143-BB97-D7E6D8D32317}"/>
              </a:ext>
            </a:extLst>
          </p:cNvPr>
          <p:cNvSpPr>
            <a:spLocks noGrp="1"/>
          </p:cNvSpPr>
          <p:nvPr>
            <p:ph type="body" sz="half" idx="16"/>
          </p:nvPr>
        </p:nvSpPr>
        <p:spPr/>
        <p:txBody>
          <a:bodyPr>
            <a:normAutofit fontScale="85000" lnSpcReduction="20000"/>
          </a:bodyPr>
          <a:lstStyle/>
          <a:p>
            <a:r>
              <a:rPr lang="ru-RU" sz="1800">
                <a:solidFill>
                  <a:srgbClr val="444444"/>
                </a:solidFill>
                <a:latin typeface="RalewayRoman-Regular"/>
              </a:rPr>
              <a:t>среднее количество выбросов от атомной электростанции очень мало по сравнению с производством энергии на ископаемом топливе.Текущее потребление ядерной энергии уже устраняет более 555 миллионов метрических тонн загрязнения в год. Это сокращение выбросов парниковых газов является ярким примером того, как переход на ядерную энергию поможет уменьшить наши долгосрочные последствия для глобального изменения климата.</a:t>
            </a:r>
            <a:endParaRPr lang="ru-RU"/>
          </a:p>
        </p:txBody>
      </p:sp>
      <p:sp>
        <p:nvSpPr>
          <p:cNvPr id="5" name="Текст 4">
            <a:extLst>
              <a:ext uri="{FF2B5EF4-FFF2-40B4-BE49-F238E27FC236}">
                <a16:creationId xmlns:a16="http://schemas.microsoft.com/office/drawing/2014/main" id="{CC4EDCD9-E67A-A241-A1B2-9C29C171465B}"/>
              </a:ext>
            </a:extLst>
          </p:cNvPr>
          <p:cNvSpPr>
            <a:spLocks noGrp="1"/>
          </p:cNvSpPr>
          <p:nvPr>
            <p:ph type="body" sz="quarter" idx="13"/>
          </p:nvPr>
        </p:nvSpPr>
        <p:spPr/>
        <p:txBody>
          <a:bodyPr/>
          <a:lstStyle/>
          <a:p>
            <a:r>
              <a:rPr lang="ru-RU" dirty="0"/>
              <a:t>Стабильность</a:t>
            </a:r>
          </a:p>
        </p:txBody>
      </p:sp>
      <p:sp>
        <p:nvSpPr>
          <p:cNvPr id="8" name="Текст 7">
            <a:extLst>
              <a:ext uri="{FF2B5EF4-FFF2-40B4-BE49-F238E27FC236}">
                <a16:creationId xmlns:a16="http://schemas.microsoft.com/office/drawing/2014/main" id="{00C6F1A8-D0D3-2645-839A-B690AE8C0885}"/>
              </a:ext>
            </a:extLst>
          </p:cNvPr>
          <p:cNvSpPr>
            <a:spLocks noGrp="1"/>
          </p:cNvSpPr>
          <p:nvPr>
            <p:ph type="body" sz="half" idx="17"/>
          </p:nvPr>
        </p:nvSpPr>
        <p:spPr>
          <a:xfrm>
            <a:off x="7224155" y="2981159"/>
            <a:ext cx="3070025" cy="2913513"/>
          </a:xfrm>
        </p:spPr>
        <p:txBody>
          <a:bodyPr>
            <a:normAutofit fontScale="92500" lnSpcReduction="20000"/>
          </a:bodyPr>
          <a:lstStyle/>
          <a:p>
            <a:r>
              <a:rPr lang="ru-RU" sz="1800">
                <a:solidFill>
                  <a:srgbClr val="444444"/>
                </a:solidFill>
                <a:latin typeface="RalewayRoman-Regular"/>
              </a:rPr>
              <a:t>Атомные электростанции в значительной степени не подвержены влиянию внешних климатических условий и обеспечивают надежное и стабильное производство энергии. Полноценная атомная электростанция может производить энергию без остановок в течение всего года, обеспечивая хорошую окупаемость инвестиций, поскольку нет задержек с выработкой энергии.</a:t>
            </a:r>
            <a:endParaRPr lang="ru-RU"/>
          </a:p>
        </p:txBody>
      </p:sp>
    </p:spTree>
    <p:extLst>
      <p:ext uri="{BB962C8B-B14F-4D97-AF65-F5344CB8AC3E}">
        <p14:creationId xmlns:p14="http://schemas.microsoft.com/office/powerpoint/2010/main" val="312663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1287A5-242B-4349-9A92-3FF3566AC7F7}"/>
              </a:ext>
            </a:extLst>
          </p:cNvPr>
          <p:cNvSpPr>
            <a:spLocks noGrp="1"/>
          </p:cNvSpPr>
          <p:nvPr>
            <p:ph type="title"/>
          </p:nvPr>
        </p:nvSpPr>
        <p:spPr/>
        <p:txBody>
          <a:bodyPr/>
          <a:lstStyle/>
          <a:p>
            <a:r>
              <a:rPr lang="ru-RU" dirty="0"/>
              <a:t>Минусы</a:t>
            </a:r>
          </a:p>
        </p:txBody>
      </p:sp>
      <p:sp>
        <p:nvSpPr>
          <p:cNvPr id="3" name="Объект 2">
            <a:extLst>
              <a:ext uri="{FF2B5EF4-FFF2-40B4-BE49-F238E27FC236}">
                <a16:creationId xmlns:a16="http://schemas.microsoft.com/office/drawing/2014/main" id="{093E5173-DD84-744B-A30F-A36857180594}"/>
              </a:ext>
            </a:extLst>
          </p:cNvPr>
          <p:cNvSpPr>
            <a:spLocks noGrp="1"/>
          </p:cNvSpPr>
          <p:nvPr>
            <p:ph type="body" idx="1"/>
          </p:nvPr>
        </p:nvSpPr>
        <p:spPr/>
        <p:txBody>
          <a:bodyPr/>
          <a:lstStyle/>
          <a:p>
            <a:r>
              <a:rPr lang="ru-RU" dirty="0"/>
              <a:t>Дорогое строительство</a:t>
            </a:r>
          </a:p>
        </p:txBody>
      </p:sp>
      <p:sp>
        <p:nvSpPr>
          <p:cNvPr id="6" name="Текст 5">
            <a:extLst>
              <a:ext uri="{FF2B5EF4-FFF2-40B4-BE49-F238E27FC236}">
                <a16:creationId xmlns:a16="http://schemas.microsoft.com/office/drawing/2014/main" id="{6D2063AE-724E-9B4B-A167-A332DC9AFF27}"/>
              </a:ext>
            </a:extLst>
          </p:cNvPr>
          <p:cNvSpPr>
            <a:spLocks noGrp="1"/>
          </p:cNvSpPr>
          <p:nvPr>
            <p:ph type="body" sz="half" idx="15"/>
          </p:nvPr>
        </p:nvSpPr>
        <p:spPr/>
        <p:txBody>
          <a:bodyPr>
            <a:normAutofit fontScale="62500" lnSpcReduction="20000"/>
          </a:bodyPr>
          <a:lstStyle/>
          <a:p>
            <a:r>
              <a:rPr lang="ru-RU" sz="1800">
                <a:solidFill>
                  <a:srgbClr val="444444"/>
                </a:solidFill>
                <a:latin typeface="RalewayRoman-Regular"/>
              </a:rPr>
              <a:t>Несмотря на то, что строительство АЭС относительно недорогое в эксплуатации, оно невероятно дорогое, а стоимость продолжает расти. С 2002 по 2008 год прогнозируемая стоимость строительства атомной электростанции выросла с 2-4 миллиардов долларов до 9 миллиардов долларов, а электростанции часто превосходили их прогнозы затрат во время строительства.Помимо строительства электростанции, атомным станциям также необходимо выделять средства на защиту производимых ими отходов и поддерживать их на охлаждаемых объектах с соблюдением процедур безопасности. Все это делает ядерную энергетику очень дорогостоящей.</a:t>
            </a:r>
            <a:endParaRPr lang="ru-RU"/>
          </a:p>
        </p:txBody>
      </p:sp>
      <p:sp>
        <p:nvSpPr>
          <p:cNvPr id="4" name="Текст 3">
            <a:extLst>
              <a:ext uri="{FF2B5EF4-FFF2-40B4-BE49-F238E27FC236}">
                <a16:creationId xmlns:a16="http://schemas.microsoft.com/office/drawing/2014/main" id="{6A6BA784-995A-8B42-8C7A-170446E3469B}"/>
              </a:ext>
            </a:extLst>
          </p:cNvPr>
          <p:cNvSpPr>
            <a:spLocks noGrp="1"/>
          </p:cNvSpPr>
          <p:nvPr>
            <p:ph type="body" sz="quarter" idx="3"/>
          </p:nvPr>
        </p:nvSpPr>
        <p:spPr/>
        <p:txBody>
          <a:bodyPr/>
          <a:lstStyle/>
          <a:p>
            <a:r>
              <a:rPr lang="ru-RU" dirty="0"/>
              <a:t>Безопасность</a:t>
            </a:r>
          </a:p>
        </p:txBody>
      </p:sp>
      <p:sp>
        <p:nvSpPr>
          <p:cNvPr id="7" name="Текст 6">
            <a:extLst>
              <a:ext uri="{FF2B5EF4-FFF2-40B4-BE49-F238E27FC236}">
                <a16:creationId xmlns:a16="http://schemas.microsoft.com/office/drawing/2014/main" id="{9FD2FEE4-B238-C54C-BF2D-59B303FB915F}"/>
              </a:ext>
            </a:extLst>
          </p:cNvPr>
          <p:cNvSpPr>
            <a:spLocks noGrp="1"/>
          </p:cNvSpPr>
          <p:nvPr>
            <p:ph type="body" sz="half" idx="16"/>
          </p:nvPr>
        </p:nvSpPr>
        <p:spPr/>
        <p:txBody>
          <a:bodyPr>
            <a:normAutofit fontScale="85000" lnSpcReduction="20000"/>
          </a:bodyPr>
          <a:lstStyle/>
          <a:p>
            <a:r>
              <a:rPr lang="ru-RU" sz="1800">
                <a:solidFill>
                  <a:srgbClr val="444444"/>
                </a:solidFill>
                <a:latin typeface="RalewayRoman-Regular"/>
              </a:rPr>
              <a:t>Ядерная энергия представляет собой серьезную угрозу нашей национальной безопасности, поскольку она основана на ядерной энергии. Террористы могут атаковать атомные электростанции с целью вызвать катастрофу, и если они попадут в чужие руки, уран, используемый для производства топлива, может быть преобразован в ядерное оружие. По этим причинам безопасность ядерных материалов и атомных электростанций жизненно важна.</a:t>
            </a:r>
            <a:endParaRPr lang="ru-RU"/>
          </a:p>
        </p:txBody>
      </p:sp>
      <p:sp>
        <p:nvSpPr>
          <p:cNvPr id="5" name="Текст 4">
            <a:extLst>
              <a:ext uri="{FF2B5EF4-FFF2-40B4-BE49-F238E27FC236}">
                <a16:creationId xmlns:a16="http://schemas.microsoft.com/office/drawing/2014/main" id="{1A601C6B-C2D2-BD47-85A3-82E49E1F6ED3}"/>
              </a:ext>
            </a:extLst>
          </p:cNvPr>
          <p:cNvSpPr>
            <a:spLocks noGrp="1"/>
          </p:cNvSpPr>
          <p:nvPr>
            <p:ph type="body" sz="quarter" idx="13"/>
          </p:nvPr>
        </p:nvSpPr>
        <p:spPr/>
        <p:txBody>
          <a:bodyPr/>
          <a:lstStyle/>
          <a:p>
            <a:r>
              <a:rPr lang="ru-RU" dirty="0"/>
              <a:t>Радиоактивность</a:t>
            </a:r>
          </a:p>
        </p:txBody>
      </p:sp>
      <p:sp>
        <p:nvSpPr>
          <p:cNvPr id="8" name="Текст 7">
            <a:extLst>
              <a:ext uri="{FF2B5EF4-FFF2-40B4-BE49-F238E27FC236}">
                <a16:creationId xmlns:a16="http://schemas.microsoft.com/office/drawing/2014/main" id="{2C246201-566C-BD4D-8D17-186C16362B9E}"/>
              </a:ext>
            </a:extLst>
          </p:cNvPr>
          <p:cNvSpPr>
            <a:spLocks noGrp="1"/>
          </p:cNvSpPr>
          <p:nvPr>
            <p:ph type="body" sz="half" idx="17"/>
          </p:nvPr>
        </p:nvSpPr>
        <p:spPr/>
        <p:txBody>
          <a:bodyPr>
            <a:normAutofit fontScale="85000" lnSpcReduction="20000"/>
          </a:bodyPr>
          <a:lstStyle/>
          <a:p>
            <a:r>
              <a:rPr lang="ru-RU" sz="1800">
                <a:solidFill>
                  <a:srgbClr val="444444"/>
                </a:solidFill>
                <a:latin typeface="RalewayRoman-Regular"/>
              </a:rPr>
              <a:t>Хранение радиоактивных отходов представляет собой серьезную проблему, с которой сталкиваются атомные электростанции. Поскольку ядерные отходы невозможно уничтожить, текущее решение - надежно запечатать их в контейнерах и хранить глубоко под землей, где они не могут загрязнить окружающую среду. Надеемся, что по мере совершенствования технологий мы найдем более эффективные способы хранения радиоактивных отходов в будущем.</a:t>
            </a:r>
            <a:endParaRPr lang="ru-RU"/>
          </a:p>
        </p:txBody>
      </p:sp>
    </p:spTree>
    <p:extLst>
      <p:ext uri="{BB962C8B-B14F-4D97-AF65-F5344CB8AC3E}">
        <p14:creationId xmlns:p14="http://schemas.microsoft.com/office/powerpoint/2010/main" val="38442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2F4FA8-8DEE-8D48-A047-B593149CFB5A}"/>
              </a:ext>
            </a:extLst>
          </p:cNvPr>
          <p:cNvSpPr>
            <a:spLocks noGrp="1"/>
          </p:cNvSpPr>
          <p:nvPr>
            <p:ph type="title"/>
          </p:nvPr>
        </p:nvSpPr>
        <p:spPr/>
        <p:txBody>
          <a:bodyPr/>
          <a:lstStyle/>
          <a:p>
            <a:r>
              <a:rPr lang="ru-RU" dirty="0"/>
              <a:t>Чернобыльская АЭС</a:t>
            </a:r>
          </a:p>
        </p:txBody>
      </p:sp>
      <p:pic>
        <p:nvPicPr>
          <p:cNvPr id="10" name="Рисунок 10">
            <a:extLst>
              <a:ext uri="{FF2B5EF4-FFF2-40B4-BE49-F238E27FC236}">
                <a16:creationId xmlns:a16="http://schemas.microsoft.com/office/drawing/2014/main" id="{4BCB8775-416A-C84B-A792-940752041356}"/>
              </a:ext>
            </a:extLst>
          </p:cNvPr>
          <p:cNvPicPr>
            <a:picLocks noGrp="1" noChangeAspect="1"/>
          </p:cNvPicPr>
          <p:nvPr>
            <p:ph type="pic" idx="1"/>
          </p:nvPr>
        </p:nvPicPr>
        <p:blipFill rotWithShape="1">
          <a:blip r:embed="rId2"/>
          <a:srcRect t="15919" b="15919"/>
          <a:stretch/>
        </p:blipFill>
        <p:spPr>
          <a:xfrm>
            <a:off x="680319" y="776702"/>
            <a:ext cx="9613859" cy="3589575"/>
          </a:xfrm>
        </p:spPr>
      </p:pic>
      <p:sp>
        <p:nvSpPr>
          <p:cNvPr id="3" name="Текст 2">
            <a:extLst>
              <a:ext uri="{FF2B5EF4-FFF2-40B4-BE49-F238E27FC236}">
                <a16:creationId xmlns:a16="http://schemas.microsoft.com/office/drawing/2014/main" id="{DBCD6EDC-91E2-524F-BFEC-6E3BACA8359A}"/>
              </a:ext>
            </a:extLst>
          </p:cNvPr>
          <p:cNvSpPr>
            <a:spLocks noGrp="1"/>
          </p:cNvSpPr>
          <p:nvPr>
            <p:ph type="body" sz="half" idx="2"/>
          </p:nvPr>
        </p:nvSpPr>
        <p:spPr/>
        <p:txBody>
          <a:bodyPr/>
          <a:lstStyle/>
          <a:p>
            <a:endParaRPr lang="ru-RU"/>
          </a:p>
        </p:txBody>
      </p:sp>
    </p:spTree>
    <p:extLst>
      <p:ext uri="{BB962C8B-B14F-4D97-AF65-F5344CB8AC3E}">
        <p14:creationId xmlns:p14="http://schemas.microsoft.com/office/powerpoint/2010/main" val="1873292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17933C-BC32-6343-99BE-8A8F875B8860}"/>
              </a:ext>
            </a:extLst>
          </p:cNvPr>
          <p:cNvSpPr>
            <a:spLocks noGrp="1"/>
          </p:cNvSpPr>
          <p:nvPr>
            <p:ph type="title"/>
          </p:nvPr>
        </p:nvSpPr>
        <p:spPr/>
        <p:txBody>
          <a:bodyPr/>
          <a:lstStyle/>
          <a:p>
            <a:r>
              <a:rPr lang="ru-RU" dirty="0"/>
              <a:t>Экономическое значение</a:t>
            </a:r>
          </a:p>
        </p:txBody>
      </p:sp>
      <p:pic>
        <p:nvPicPr>
          <p:cNvPr id="6" name="Рисунок 6">
            <a:extLst>
              <a:ext uri="{FF2B5EF4-FFF2-40B4-BE49-F238E27FC236}">
                <a16:creationId xmlns:a16="http://schemas.microsoft.com/office/drawing/2014/main" id="{289A7CF2-6D13-C64B-A9DF-CE97C0DC6883}"/>
              </a:ext>
            </a:extLst>
          </p:cNvPr>
          <p:cNvPicPr>
            <a:picLocks noGrp="1" noChangeAspect="1"/>
          </p:cNvPicPr>
          <p:nvPr>
            <p:ph idx="1"/>
          </p:nvPr>
        </p:nvPicPr>
        <p:blipFill>
          <a:blip r:embed="rId2"/>
          <a:stretch>
            <a:fillRect/>
          </a:stretch>
        </p:blipFill>
        <p:spPr>
          <a:xfrm>
            <a:off x="2698598" y="2110731"/>
            <a:ext cx="5904627" cy="4428470"/>
          </a:xfrm>
        </p:spPr>
      </p:pic>
      <p:sp>
        <p:nvSpPr>
          <p:cNvPr id="4" name="Текст 3">
            <a:extLst>
              <a:ext uri="{FF2B5EF4-FFF2-40B4-BE49-F238E27FC236}">
                <a16:creationId xmlns:a16="http://schemas.microsoft.com/office/drawing/2014/main" id="{4772FD3E-D443-9F4D-BCDE-88937B90E9A1}"/>
              </a:ext>
            </a:extLst>
          </p:cNvPr>
          <p:cNvSpPr>
            <a:spLocks noGrp="1"/>
          </p:cNvSpPr>
          <p:nvPr>
            <p:ph type="body" sz="half" idx="2"/>
          </p:nvPr>
        </p:nvSpPr>
        <p:spPr/>
        <p:txBody>
          <a:bodyPr/>
          <a:lstStyle/>
          <a:p>
            <a:endParaRPr lang="ru-RU"/>
          </a:p>
        </p:txBody>
      </p:sp>
    </p:spTree>
    <p:extLst>
      <p:ext uri="{BB962C8B-B14F-4D97-AF65-F5344CB8AC3E}">
        <p14:creationId xmlns:p14="http://schemas.microsoft.com/office/powerpoint/2010/main" val="253104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DD3760-BC85-9948-B8C7-F9AFD8F68A84}"/>
              </a:ext>
            </a:extLst>
          </p:cNvPr>
          <p:cNvSpPr>
            <a:spLocks noGrp="1"/>
          </p:cNvSpPr>
          <p:nvPr>
            <p:ph type="title"/>
          </p:nvPr>
        </p:nvSpPr>
        <p:spPr>
          <a:xfrm>
            <a:off x="0" y="921812"/>
            <a:ext cx="9613860" cy="1090788"/>
          </a:xfrm>
        </p:spPr>
        <p:txBody>
          <a:bodyPr>
            <a:normAutofit/>
          </a:bodyPr>
          <a:lstStyle/>
          <a:p>
            <a:r>
              <a:rPr lang="ru-RU" dirty="0"/>
              <a:t>Исследовательская работа: «Возможно ли построить АЭС на территории АО</a:t>
            </a:r>
          </a:p>
        </p:txBody>
      </p:sp>
      <p:sp>
        <p:nvSpPr>
          <p:cNvPr id="4" name="Текст 3">
            <a:extLst>
              <a:ext uri="{FF2B5EF4-FFF2-40B4-BE49-F238E27FC236}">
                <a16:creationId xmlns:a16="http://schemas.microsoft.com/office/drawing/2014/main" id="{D871187A-60A5-DE41-9B46-CD7895A68CB7}"/>
              </a:ext>
            </a:extLst>
          </p:cNvPr>
          <p:cNvSpPr>
            <a:spLocks noGrp="1"/>
          </p:cNvSpPr>
          <p:nvPr>
            <p:ph type="body" idx="1"/>
          </p:nvPr>
        </p:nvSpPr>
        <p:spPr/>
        <p:txBody>
          <a:bodyPr/>
          <a:lstStyle/>
          <a:p>
            <a:endParaRPr lang="ru-RU"/>
          </a:p>
        </p:txBody>
      </p:sp>
      <p:pic>
        <p:nvPicPr>
          <p:cNvPr id="5" name="Рисунок 5">
            <a:extLst>
              <a:ext uri="{FF2B5EF4-FFF2-40B4-BE49-F238E27FC236}">
                <a16:creationId xmlns:a16="http://schemas.microsoft.com/office/drawing/2014/main" id="{0065C9CD-6628-9146-84A8-77FBC6791FAA}"/>
              </a:ext>
            </a:extLst>
          </p:cNvPr>
          <p:cNvPicPr>
            <a:picLocks noChangeAspect="1"/>
          </p:cNvPicPr>
          <p:nvPr/>
        </p:nvPicPr>
        <p:blipFill>
          <a:blip r:embed="rId2"/>
          <a:stretch>
            <a:fillRect/>
          </a:stretch>
        </p:blipFill>
        <p:spPr>
          <a:xfrm>
            <a:off x="1459533" y="2265562"/>
            <a:ext cx="3419940" cy="4138940"/>
          </a:xfrm>
          <a:prstGeom prst="rect">
            <a:avLst/>
          </a:prstGeom>
        </p:spPr>
      </p:pic>
      <p:pic>
        <p:nvPicPr>
          <p:cNvPr id="6" name="Рисунок 6">
            <a:extLst>
              <a:ext uri="{FF2B5EF4-FFF2-40B4-BE49-F238E27FC236}">
                <a16:creationId xmlns:a16="http://schemas.microsoft.com/office/drawing/2014/main" id="{D95DC2B6-088E-ED49-801A-B0A71ED317FF}"/>
              </a:ext>
            </a:extLst>
          </p:cNvPr>
          <p:cNvPicPr>
            <a:picLocks noChangeAspect="1"/>
          </p:cNvPicPr>
          <p:nvPr/>
        </p:nvPicPr>
        <p:blipFill>
          <a:blip r:embed="rId3"/>
          <a:stretch>
            <a:fillRect/>
          </a:stretch>
        </p:blipFill>
        <p:spPr>
          <a:xfrm>
            <a:off x="5221637" y="2265562"/>
            <a:ext cx="6355843" cy="4138940"/>
          </a:xfrm>
          <a:prstGeom prst="rect">
            <a:avLst/>
          </a:prstGeom>
        </p:spPr>
      </p:pic>
    </p:spTree>
    <p:extLst>
      <p:ext uri="{BB962C8B-B14F-4D97-AF65-F5344CB8AC3E}">
        <p14:creationId xmlns:p14="http://schemas.microsoft.com/office/powerpoint/2010/main" val="3449871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30BDF8-D1EB-5B49-B854-63DC11BDF25B}"/>
              </a:ext>
            </a:extLst>
          </p:cNvPr>
          <p:cNvSpPr>
            <a:spLocks noGrp="1"/>
          </p:cNvSpPr>
          <p:nvPr>
            <p:ph type="title"/>
          </p:nvPr>
        </p:nvSpPr>
        <p:spPr/>
        <p:txBody>
          <a:bodyPr/>
          <a:lstStyle/>
          <a:p>
            <a:r>
              <a:rPr lang="ru-RU" sz="1800">
                <a:latin typeface="TimesNewRomanPSMT"/>
              </a:rPr>
              <a:t>ФАКТОРЫ И ТРЕБОВАНИЯ, УЧИТЫВАЕМЫЕ ПРИ ВЫБОРЕ ПЛОЩАДКИ СООРУЖЕНИЯ АЭС</a:t>
            </a:r>
            <a:endParaRPr lang="ru-RU"/>
          </a:p>
        </p:txBody>
      </p:sp>
      <p:sp>
        <p:nvSpPr>
          <p:cNvPr id="3" name="Текст 2">
            <a:extLst>
              <a:ext uri="{FF2B5EF4-FFF2-40B4-BE49-F238E27FC236}">
                <a16:creationId xmlns:a16="http://schemas.microsoft.com/office/drawing/2014/main" id="{61577D09-720A-5549-949D-22D5BB957F24}"/>
              </a:ext>
            </a:extLst>
          </p:cNvPr>
          <p:cNvSpPr>
            <a:spLocks noGrp="1"/>
          </p:cNvSpPr>
          <p:nvPr>
            <p:ph idx="1"/>
          </p:nvPr>
        </p:nvSpPr>
        <p:spPr>
          <a:xfrm>
            <a:off x="179165" y="2230705"/>
            <a:ext cx="9613861" cy="3599316"/>
          </a:xfrm>
        </p:spPr>
        <p:txBody>
          <a:bodyPr/>
          <a:lstStyle/>
          <a:p>
            <a:r>
              <a:rPr lang="ru-RU" sz="1800" dirty="0">
                <a:solidFill>
                  <a:schemeClr val="bg1"/>
                </a:solidFill>
                <a:latin typeface="TimesNewRomanPSMT"/>
              </a:rPr>
              <a:t>Гидрометеорологические, геологические процессы и явления (наводнение, цунами, землетрясение);</a:t>
            </a:r>
          </a:p>
          <a:p>
            <a:r>
              <a:rPr lang="ru-RU" sz="1800" dirty="0">
                <a:solidFill>
                  <a:schemeClr val="bg1"/>
                </a:solidFill>
                <a:latin typeface="TimesNewRomanPSMT"/>
              </a:rPr>
              <a:t>факторы, создающие внешние техногенные воздействия (падение летательного аппарата и других летящих предметов, пожар по внешним причинам, взрыв на объекте);</a:t>
            </a:r>
          </a:p>
          <a:p>
            <a:r>
              <a:rPr lang="ru-RU" sz="1800" dirty="0" err="1">
                <a:solidFill>
                  <a:schemeClr val="bg1"/>
                </a:solidFill>
                <a:latin typeface="TimesNewRomanPSMT"/>
              </a:rPr>
              <a:t>инженерно­геологические</a:t>
            </a:r>
            <a:r>
              <a:rPr lang="ru-RU" sz="1800" dirty="0">
                <a:solidFill>
                  <a:schemeClr val="bg1"/>
                </a:solidFill>
                <a:latin typeface="TimesNewRomanPSMT"/>
              </a:rPr>
              <a:t> процессы и явления (выброс взрывоопасных, воспламеняющихся, токсичных паров, газов и аэрозолей в атмосферу, взрыв дрейфующих облаков; </a:t>
            </a:r>
          </a:p>
          <a:p>
            <a:r>
              <a:rPr lang="ru-RU" sz="1800" dirty="0">
                <a:solidFill>
                  <a:schemeClr val="bg1"/>
                </a:solidFill>
                <a:latin typeface="TimesNewRomanPSMT"/>
              </a:rPr>
              <a:t>коррозионные жидкие сбросы в поверхностные и грунтовые воды; </a:t>
            </a:r>
          </a:p>
          <a:p>
            <a:r>
              <a:rPr lang="ru-RU" sz="1800" dirty="0">
                <a:solidFill>
                  <a:schemeClr val="bg1"/>
                </a:solidFill>
                <a:latin typeface="TimesNewRomanPSMT"/>
              </a:rPr>
              <a:t>электромагнитное излучение; </a:t>
            </a:r>
          </a:p>
          <a:p>
            <a:r>
              <a:rPr lang="ru-RU" sz="1800" dirty="0">
                <a:solidFill>
                  <a:schemeClr val="bg1"/>
                </a:solidFill>
                <a:latin typeface="TimesNewRomanPSMT"/>
              </a:rPr>
              <a:t>разлив масел и нефтепродуктов на прибрежных поверхностях рек, морей и океанов; </a:t>
            </a:r>
          </a:p>
          <a:p>
            <a:r>
              <a:rPr lang="ru-RU" sz="1800" dirty="0">
                <a:solidFill>
                  <a:schemeClr val="bg1"/>
                </a:solidFill>
                <a:latin typeface="TimesNewRomanPSMT"/>
              </a:rPr>
              <a:t>прорыв естественных или искусственных водохранилищ).</a:t>
            </a:r>
            <a:endParaRPr lang="ru-RU" dirty="0">
              <a:solidFill>
                <a:schemeClr val="bg1"/>
              </a:solidFill>
            </a:endParaRPr>
          </a:p>
        </p:txBody>
      </p:sp>
      <p:pic>
        <p:nvPicPr>
          <p:cNvPr id="4" name="Рисунок 4" descr="Галочка">
            <a:extLst>
              <a:ext uri="{FF2B5EF4-FFF2-40B4-BE49-F238E27FC236}">
                <a16:creationId xmlns:a16="http://schemas.microsoft.com/office/drawing/2014/main" id="{1A0D6C1E-5909-3F43-8A4F-E28271391A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23965" y="5204392"/>
            <a:ext cx="429793" cy="429793"/>
          </a:xfrm>
          <a:prstGeom prst="rect">
            <a:avLst/>
          </a:prstGeom>
        </p:spPr>
      </p:pic>
      <p:pic>
        <p:nvPicPr>
          <p:cNvPr id="12" name="Рисунок 4" descr="Галочка">
            <a:extLst>
              <a:ext uri="{FF2B5EF4-FFF2-40B4-BE49-F238E27FC236}">
                <a16:creationId xmlns:a16="http://schemas.microsoft.com/office/drawing/2014/main" id="{15A13594-6ED5-E642-A31F-18C65A08C5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98907" y="4774599"/>
            <a:ext cx="429793" cy="429793"/>
          </a:xfrm>
          <a:prstGeom prst="rect">
            <a:avLst/>
          </a:prstGeom>
        </p:spPr>
      </p:pic>
      <p:pic>
        <p:nvPicPr>
          <p:cNvPr id="14" name="Рисунок 4" descr="Галочка">
            <a:extLst>
              <a:ext uri="{FF2B5EF4-FFF2-40B4-BE49-F238E27FC236}">
                <a16:creationId xmlns:a16="http://schemas.microsoft.com/office/drawing/2014/main" id="{ADC725C6-471F-8947-B221-E19CE61B50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06230" y="4036725"/>
            <a:ext cx="429793" cy="429793"/>
          </a:xfrm>
          <a:prstGeom prst="rect">
            <a:avLst/>
          </a:prstGeom>
        </p:spPr>
      </p:pic>
      <p:pic>
        <p:nvPicPr>
          <p:cNvPr id="16" name="Рисунок 4" descr="Галочка">
            <a:extLst>
              <a:ext uri="{FF2B5EF4-FFF2-40B4-BE49-F238E27FC236}">
                <a16:creationId xmlns:a16="http://schemas.microsoft.com/office/drawing/2014/main" id="{C15E984B-D5ED-3247-9074-00F68E4518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68557" y="3600570"/>
            <a:ext cx="429793" cy="429793"/>
          </a:xfrm>
          <a:prstGeom prst="rect">
            <a:avLst/>
          </a:prstGeom>
        </p:spPr>
      </p:pic>
      <p:pic>
        <p:nvPicPr>
          <p:cNvPr id="18" name="Рисунок 4" descr="Галочка">
            <a:extLst>
              <a:ext uri="{FF2B5EF4-FFF2-40B4-BE49-F238E27FC236}">
                <a16:creationId xmlns:a16="http://schemas.microsoft.com/office/drawing/2014/main" id="{745F109B-31CC-624D-8745-66D45120AB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93026" y="2999207"/>
            <a:ext cx="429793" cy="429793"/>
          </a:xfrm>
          <a:prstGeom prst="rect">
            <a:avLst/>
          </a:prstGeom>
        </p:spPr>
      </p:pic>
      <p:pic>
        <p:nvPicPr>
          <p:cNvPr id="20" name="Рисунок 4" descr="Галочка">
            <a:extLst>
              <a:ext uri="{FF2B5EF4-FFF2-40B4-BE49-F238E27FC236}">
                <a16:creationId xmlns:a16="http://schemas.microsoft.com/office/drawing/2014/main" id="{582AF58B-3B6F-944A-BA49-F15FC80F8C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10066" y="2230705"/>
            <a:ext cx="429793" cy="429793"/>
          </a:xfrm>
          <a:prstGeom prst="rect">
            <a:avLst/>
          </a:prstGeom>
        </p:spPr>
      </p:pic>
      <p:pic>
        <p:nvPicPr>
          <p:cNvPr id="22" name="Рисунок 4" descr="Галочка">
            <a:extLst>
              <a:ext uri="{FF2B5EF4-FFF2-40B4-BE49-F238E27FC236}">
                <a16:creationId xmlns:a16="http://schemas.microsoft.com/office/drawing/2014/main" id="{AB3A5BDE-ED57-B84A-824E-0218C26761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24140" y="4466518"/>
            <a:ext cx="429793" cy="429793"/>
          </a:xfrm>
          <a:prstGeom prst="rect">
            <a:avLst/>
          </a:prstGeom>
        </p:spPr>
      </p:pic>
      <p:pic>
        <p:nvPicPr>
          <p:cNvPr id="23" name="Рисунок 23" descr="Закрыть">
            <a:extLst>
              <a:ext uri="{FF2B5EF4-FFF2-40B4-BE49-F238E27FC236}">
                <a16:creationId xmlns:a16="http://schemas.microsoft.com/office/drawing/2014/main" id="{081EA8EE-7896-D142-8594-62F593D99B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V="1">
            <a:off x="9537282" y="4774599"/>
            <a:ext cx="487907" cy="487907"/>
          </a:xfrm>
          <a:prstGeom prst="rect">
            <a:avLst/>
          </a:prstGeom>
        </p:spPr>
      </p:pic>
      <p:pic>
        <p:nvPicPr>
          <p:cNvPr id="25" name="Рисунок 23" descr="Закрыть">
            <a:extLst>
              <a:ext uri="{FF2B5EF4-FFF2-40B4-BE49-F238E27FC236}">
                <a16:creationId xmlns:a16="http://schemas.microsoft.com/office/drawing/2014/main" id="{B8BCFA00-71AC-3847-B13E-8D7BF1ECCAD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V="1">
            <a:off x="9495546" y="2246087"/>
            <a:ext cx="487907" cy="487907"/>
          </a:xfrm>
          <a:prstGeom prst="rect">
            <a:avLst/>
          </a:prstGeom>
        </p:spPr>
      </p:pic>
    </p:spTree>
    <p:extLst>
      <p:ext uri="{BB962C8B-B14F-4D97-AF65-F5344CB8AC3E}">
        <p14:creationId xmlns:p14="http://schemas.microsoft.com/office/powerpoint/2010/main" val="101772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DF6156-623B-CB47-ABB2-753AB690F175}"/>
              </a:ext>
            </a:extLst>
          </p:cNvPr>
          <p:cNvSpPr>
            <a:spLocks noGrp="1"/>
          </p:cNvSpPr>
          <p:nvPr>
            <p:ph type="title"/>
          </p:nvPr>
        </p:nvSpPr>
        <p:spPr/>
        <p:txBody>
          <a:bodyPr/>
          <a:lstStyle/>
          <a:p>
            <a:endParaRPr lang="ru-RU"/>
          </a:p>
        </p:txBody>
      </p:sp>
      <p:pic>
        <p:nvPicPr>
          <p:cNvPr id="5" name="Объект 4" descr="Изображение выглядит как Масштабная модель, мультфильм, текст, игрушка&#10;&#10;Автоматически созданное описание">
            <a:extLst>
              <a:ext uri="{FF2B5EF4-FFF2-40B4-BE49-F238E27FC236}">
                <a16:creationId xmlns:a16="http://schemas.microsoft.com/office/drawing/2014/main" id="{8A919CB3-CB70-FEDC-85D2-66C2EEE7139E}"/>
              </a:ext>
            </a:extLst>
          </p:cNvPr>
          <p:cNvPicPr>
            <a:picLocks noGrp="1" noChangeAspect="1"/>
          </p:cNvPicPr>
          <p:nvPr>
            <p:ph idx="1"/>
          </p:nvPr>
        </p:nvPicPr>
        <p:blipFill>
          <a:blip r:embed="rId2"/>
          <a:stretch>
            <a:fillRect/>
          </a:stretch>
        </p:blipFill>
        <p:spPr>
          <a:xfrm>
            <a:off x="1224603" y="2248309"/>
            <a:ext cx="4497772" cy="3598863"/>
          </a:xfrm>
        </p:spPr>
      </p:pic>
      <p:pic>
        <p:nvPicPr>
          <p:cNvPr id="7" name="Рисунок 6" descr="Изображение выглядит как Масштабная модель, игрушка, на открытом воздухе&#10;&#10;Автоматически созданное описание">
            <a:extLst>
              <a:ext uri="{FF2B5EF4-FFF2-40B4-BE49-F238E27FC236}">
                <a16:creationId xmlns:a16="http://schemas.microsoft.com/office/drawing/2014/main" id="{29166685-3F02-AF6E-78E3-680545144F7A}"/>
              </a:ext>
            </a:extLst>
          </p:cNvPr>
          <p:cNvPicPr>
            <a:picLocks noChangeAspect="1"/>
          </p:cNvPicPr>
          <p:nvPr/>
        </p:nvPicPr>
        <p:blipFill>
          <a:blip r:embed="rId3"/>
          <a:stretch>
            <a:fillRect/>
          </a:stretch>
        </p:blipFill>
        <p:spPr>
          <a:xfrm>
            <a:off x="6155353" y="2248309"/>
            <a:ext cx="4812044" cy="3598863"/>
          </a:xfrm>
          <a:prstGeom prst="rect">
            <a:avLst/>
          </a:prstGeom>
        </p:spPr>
      </p:pic>
    </p:spTree>
    <p:extLst>
      <p:ext uri="{BB962C8B-B14F-4D97-AF65-F5344CB8AC3E}">
        <p14:creationId xmlns:p14="http://schemas.microsoft.com/office/powerpoint/2010/main" val="2285319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045348-EDFC-AA34-2D72-075F7B5DAFE9}"/>
              </a:ext>
            </a:extLst>
          </p:cNvPr>
          <p:cNvSpPr>
            <a:spLocks noGrp="1"/>
          </p:cNvSpPr>
          <p:nvPr>
            <p:ph type="title"/>
          </p:nvPr>
        </p:nvSpPr>
        <p:spPr/>
        <p:txBody>
          <a:bodyPr/>
          <a:lstStyle/>
          <a:p>
            <a:endParaRPr lang="ru-RU"/>
          </a:p>
        </p:txBody>
      </p:sp>
      <p:pic>
        <p:nvPicPr>
          <p:cNvPr id="5" name="Объект 4" descr="Изображение выглядит как Масштабная модель, дом, Городская планировка, строительство&#10;&#10;Автоматически созданное описание">
            <a:extLst>
              <a:ext uri="{FF2B5EF4-FFF2-40B4-BE49-F238E27FC236}">
                <a16:creationId xmlns:a16="http://schemas.microsoft.com/office/drawing/2014/main" id="{4EFEF6A4-2784-C8F1-F20F-998FC2CCCEAF}"/>
              </a:ext>
            </a:extLst>
          </p:cNvPr>
          <p:cNvPicPr>
            <a:picLocks noGrp="1" noChangeAspect="1"/>
          </p:cNvPicPr>
          <p:nvPr>
            <p:ph idx="1"/>
          </p:nvPr>
        </p:nvPicPr>
        <p:blipFill>
          <a:blip r:embed="rId2"/>
          <a:stretch>
            <a:fillRect/>
          </a:stretch>
        </p:blipFill>
        <p:spPr>
          <a:xfrm>
            <a:off x="2448233" y="2237928"/>
            <a:ext cx="6528619" cy="4534496"/>
          </a:xfrm>
        </p:spPr>
      </p:pic>
    </p:spTree>
    <p:extLst>
      <p:ext uri="{BB962C8B-B14F-4D97-AF65-F5344CB8AC3E}">
        <p14:creationId xmlns:p14="http://schemas.microsoft.com/office/powerpoint/2010/main" val="3534269075"/>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0</TotalTime>
  <Words>695</Words>
  <Application>Microsoft Office PowerPoint</Application>
  <PresentationFormat>Широкоэкранный</PresentationFormat>
  <Paragraphs>44</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vt:lpstr>
      <vt:lpstr>RalewayRoman-Regular</vt:lpstr>
      <vt:lpstr>Times New Roman</vt:lpstr>
      <vt:lpstr>TimesNewRomanPSMT</vt:lpstr>
      <vt:lpstr>Trebuchet MS</vt:lpstr>
      <vt:lpstr>Берлин</vt:lpstr>
      <vt:lpstr>Проектная работа на тему: «Атомная Энергетика»</vt:lpstr>
      <vt:lpstr>Актуальность</vt:lpstr>
      <vt:lpstr>Цели:</vt:lpstr>
      <vt:lpstr>Задачи</vt:lpstr>
      <vt:lpstr>Атомная Энергетика — это</vt:lpstr>
      <vt:lpstr>История развития атомной энергетики </vt:lpstr>
      <vt:lpstr>Ядерный топливный цикл</vt:lpstr>
      <vt:lpstr>Плюсы атомной энергетики</vt:lpstr>
      <vt:lpstr>Минусы</vt:lpstr>
      <vt:lpstr>Чернобыльская АЭС</vt:lpstr>
      <vt:lpstr>Экономическое значение</vt:lpstr>
      <vt:lpstr>Исследовательская работа: «Возможно ли построить АЭС на территории АО</vt:lpstr>
      <vt:lpstr>ФАКТОРЫ И ТРЕБОВАНИЯ, УЧИТЫВАЕМЫЕ ПРИ ВЫБОРЕ ПЛОЩАДКИ СООРУЖЕНИЯ АЭС</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Проектная работа на тему: «Атомная Энергетика»</dc:title>
  <dc:creator>aeserkipov13@mail.ru</dc:creator>
  <cp:lastModifiedBy>ars ese</cp:lastModifiedBy>
  <cp:revision>3</cp:revision>
  <dcterms:created xsi:type="dcterms:W3CDTF">2022-03-27T20:16:27Z</dcterms:created>
  <dcterms:modified xsi:type="dcterms:W3CDTF">2025-10-27T16:45:53Z</dcterms:modified>
</cp:coreProperties>
</file>