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docx" ContentType="application/vnd.openxmlformats-officedocument.wordprocessingml.document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4967" r:id="rId2"/>
    <p:sldId id="4942" r:id="rId3"/>
    <p:sldId id="4944" r:id="rId4"/>
    <p:sldId id="4946" r:id="rId5"/>
    <p:sldId id="4947" r:id="rId6"/>
    <p:sldId id="4956" r:id="rId7"/>
    <p:sldId id="4957" r:id="rId8"/>
    <p:sldId id="4963" r:id="rId9"/>
    <p:sldId id="4949" r:id="rId10"/>
    <p:sldId id="4948" r:id="rId11"/>
    <p:sldId id="4951" r:id="rId12"/>
    <p:sldId id="4952" r:id="rId13"/>
    <p:sldId id="4958" r:id="rId14"/>
    <p:sldId id="4950" r:id="rId15"/>
    <p:sldId id="4964" r:id="rId16"/>
    <p:sldId id="4965" r:id="rId17"/>
  </p:sldIdLst>
  <p:sldSz cx="12192000" cy="6858000"/>
  <p:notesSz cx="6797675" cy="9928225"/>
  <p:embeddedFontLst>
    <p:embeddedFont>
      <p:font typeface="Calibri Light" panose="020F0302020204030204" pitchFamily="34" charset="0"/>
      <p:regular r:id="rId19"/>
      <p:italic r:id="rId20"/>
    </p:embeddedFont>
    <p:embeddedFont>
      <p:font typeface="Corbel" panose="020B0503020204020204" pitchFamily="3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Evolventa" panose="020B0604020202020204" charset="0"/>
      <p:regular r:id="rId29"/>
      <p:bold r:id="rId30"/>
    </p:embeddedFont>
    <p:embeddedFont>
      <p:font typeface="Montserrat" panose="020B0604020202020204" charset="0"/>
      <p:regular r:id="rId31"/>
      <p:bold r:id="rId32"/>
      <p:italic r:id="rId33"/>
      <p:boldItalic r:id="rId3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FF16187-4918-4185-BA8C-55B00E9E6346}">
          <p14:sldIdLst>
            <p14:sldId id="4967"/>
            <p14:sldId id="4942"/>
            <p14:sldId id="4944"/>
            <p14:sldId id="4946"/>
            <p14:sldId id="4947"/>
            <p14:sldId id="4956"/>
            <p14:sldId id="4957"/>
            <p14:sldId id="4963"/>
            <p14:sldId id="4949"/>
            <p14:sldId id="4948"/>
            <p14:sldId id="4951"/>
            <p14:sldId id="4952"/>
            <p14:sldId id="4958"/>
          </p14:sldIdLst>
        </p14:section>
        <p14:section name="Видео из медцентра ДВФУ" id="{48EFAA40-1800-4560-B634-781DA2993DB4}">
          <p14:sldIdLst>
            <p14:sldId id="4950"/>
            <p14:sldId id="4964"/>
            <p14:sldId id="49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591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32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akimenko Nikita" initials="IN" lastIdx="1" clrIdx="0">
    <p:extLst>
      <p:ext uri="{19B8F6BF-5375-455C-9EA6-DF929625EA0E}">
        <p15:presenceInfo xmlns:p15="http://schemas.microsoft.com/office/powerpoint/2012/main" userId="S-1-5-21-1535639670-2818335596-3742879777-232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A5C"/>
    <a:srgbClr val="B1EC52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57" autoAdjust="0"/>
  </p:normalViewPr>
  <p:slideViewPr>
    <p:cSldViewPr snapToGrid="0" showGuides="1">
      <p:cViewPr varScale="1">
        <p:scale>
          <a:sx n="89" d="100"/>
          <a:sy n="89" d="100"/>
        </p:scale>
        <p:origin x="437" y="77"/>
      </p:cViewPr>
      <p:guideLst>
        <p:guide orient="horz" pos="2591"/>
        <p:guide pos="506"/>
        <p:guide orient="horz" pos="32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C8447-1799-4AEA-92A3-BE9AEABB228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692D1-E5EE-443A-A436-B0EEB8BF0B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24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5511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168F55-455E-0A49-8CAE-7D6C1C260F1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993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168F55-455E-0A49-8CAE-7D6C1C260F1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637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391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BBDB543-9F46-4A4B-854A-6F6DA8AA4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8144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1F7F0F0-FACA-4518-B70C-597515D381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D8DB9C7-7DDB-4D75-BF83-A4A28C54A13B}"/>
              </a:ext>
            </a:extLst>
          </p:cNvPr>
          <p:cNvSpPr/>
          <p:nvPr userDrawn="1"/>
        </p:nvSpPr>
        <p:spPr>
          <a:xfrm>
            <a:off x="0" y="0"/>
            <a:ext cx="515938" cy="811129"/>
          </a:xfrm>
          <a:prstGeom prst="rect">
            <a:avLst/>
          </a:prstGeom>
          <a:solidFill>
            <a:srgbClr val="B1E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3DAEBFA-D536-40CD-B027-F97E744B3FDA}"/>
              </a:ext>
            </a:extLst>
          </p:cNvPr>
          <p:cNvSpPr/>
          <p:nvPr userDrawn="1"/>
        </p:nvSpPr>
        <p:spPr>
          <a:xfrm>
            <a:off x="11876567" y="0"/>
            <a:ext cx="315433" cy="811129"/>
          </a:xfrm>
          <a:prstGeom prst="rect">
            <a:avLst/>
          </a:prstGeom>
          <a:solidFill>
            <a:srgbClr val="B1E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1EF592B-22E8-4860-9E40-FC1270F339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285" y="262582"/>
            <a:ext cx="1236294" cy="348872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294417EC-683C-46E7-916A-6843C12ECD86}"/>
              </a:ext>
            </a:extLst>
          </p:cNvPr>
          <p:cNvCxnSpPr/>
          <p:nvPr userDrawn="1"/>
        </p:nvCxnSpPr>
        <p:spPr>
          <a:xfrm>
            <a:off x="0" y="811129"/>
            <a:ext cx="1219200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097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Текст+булли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B616BE5C-6054-4CE3-B5FE-0AB3DC496EFA}"/>
              </a:ext>
            </a:extLst>
          </p:cNvPr>
          <p:cNvCxnSpPr/>
          <p:nvPr userDrawn="1"/>
        </p:nvCxnSpPr>
        <p:spPr>
          <a:xfrm>
            <a:off x="774700" y="0"/>
            <a:ext cx="0" cy="6858000"/>
          </a:xfrm>
          <a:prstGeom prst="line">
            <a:avLst/>
          </a:prstGeom>
          <a:ln>
            <a:solidFill>
              <a:srgbClr val="4D5759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84188"/>
            <a:ext cx="473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276" y="341606"/>
            <a:ext cx="10037099" cy="71437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>
                <a:solidFill>
                  <a:srgbClr val="343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70A79E9-A958-4587-BF84-9E1CED9AF1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815975" y="5099050"/>
            <a:ext cx="2428875" cy="441325"/>
          </a:xfrm>
        </p:spPr>
        <p:txBody>
          <a:bodyPr/>
          <a:lstStyle>
            <a:lvl1pPr algn="l">
              <a:defRPr sz="700" cap="all" baseline="0">
                <a:solidFill>
                  <a:srgbClr val="343B3C"/>
                </a:solidFill>
              </a:defRPr>
            </a:lvl1pPr>
          </a:lstStyle>
          <a:p>
            <a:pPr>
              <a:defRPr/>
            </a:pPr>
            <a:r>
              <a:rPr lang="ru-RU"/>
              <a:t>Презентация "Сколково"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86CDEE5-BEE7-4837-9DF5-B55BEF6A4C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87325" y="3246438"/>
            <a:ext cx="441325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87E0FB3-CE2E-4E9C-BE00-41E6A91C11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615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3D90-B8BB-C74D-9F9B-C25A07BD03D1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0BE40-AA06-244A-BFE0-7E0D00EAF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204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664360EF-66AB-B647-990A-C3D110E737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Основная идея слайда. Допустимо писать заглавными буквами.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6A62523-DEE0-8F40-80ED-EA1D43CD9E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3699" y="647156"/>
            <a:ext cx="11404045" cy="409575"/>
          </a:xfrm>
        </p:spPr>
        <p:txBody>
          <a:bodyPr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Вторая строка заголовка. Допустимо писать заглавными буквами.</a:t>
            </a:r>
          </a:p>
        </p:txBody>
      </p:sp>
      <p:sp>
        <p:nvSpPr>
          <p:cNvPr id="5" name="Текст 7">
            <a:extLst>
              <a:ext uri="{FF2B5EF4-FFF2-40B4-BE49-F238E27FC236}">
                <a16:creationId xmlns:a16="http://schemas.microsoft.com/office/drawing/2014/main" xmlns="" id="{A14B7700-B82E-CD42-A051-0644E54D3F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4974" y="6115993"/>
            <a:ext cx="5706479" cy="213766"/>
          </a:xfrm>
        </p:spPr>
        <p:txBody>
          <a:bodyPr>
            <a:normAutofit/>
          </a:bodyPr>
          <a:lstStyle>
            <a:lvl1pPr>
              <a:defRPr sz="900" b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88177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3D90-B8BB-C74D-9F9B-C25A07BD03D1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0BE40-AA06-244A-BFE0-7E0D00EAF8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45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B2FBEC-0A49-4FE5-AE8B-3510F82A2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FB3C4B6-A82E-4488-9DAC-431B3A76B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CF8E72-D14B-45EE-A69E-FA08A17A18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93937-682A-4F2C-A7FB-DC314638F887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47405E9-DC0F-4DC2-9AD0-0E515CC3B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FE3EE90-F661-47DD-8811-314715BD1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7F0F0-FACA-4518-B70C-597515D38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737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91" r:id="rId3"/>
    <p:sldLayoutId id="2147483692" r:id="rId4"/>
    <p:sldLayoutId id="2147483706" r:id="rId5"/>
    <p:sldLayoutId id="21474837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hyperlink" Target="https://platform.nti.wor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pi.vc.ru/v2.8/redirect?to=https://pt.2035.university/accelerator/599&amp;postId=1836032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leader-id.ru/users/1070916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abr.com/ru/company/leader-id/blog/663854/" TargetMode="External"/><Relationship Id="rId2" Type="http://schemas.openxmlformats.org/officeDocument/2006/relationships/hyperlink" Target="https://medknigaservis.ru/wp-content/uploads/2020/07/NF0017646.files_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hyperlink" Target="https://niioz.ru/upload/iblock/7f4/7f4d0d46e26b352c373cee7c257668d2.pdf?ysclid=m9wbvf0fy845108588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gmu.ru/" TargetMode="External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://www.fasie.r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s://citis.ru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grandresearchstore.com/life-sciences/global-rehabilitation-robots-2022-2026-371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gisp.gov.ru/nmp/measure/10902852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2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jp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vk.link/ltd2024" TargetMode="External"/><Relationship Id="rId3" Type="http://schemas.openxmlformats.org/officeDocument/2006/relationships/hyperlink" Target="https://leader-id.ru/users/1070916" TargetMode="External"/><Relationship Id="rId7" Type="http://schemas.openxmlformats.org/officeDocument/2006/relationships/image" Target="../media/image8.svg"/><Relationship Id="rId12" Type="http://schemas.openxmlformats.org/officeDocument/2006/relationships/hyperlink" Target="https://&#1084;&#1086;&#1081;&#1073;&#1080;&#1079;&#1085;&#1077;&#1089;25.&#1088;&#1092;/reestr_ciss/detail.php?ID=2328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11" Type="http://schemas.openxmlformats.org/officeDocument/2006/relationships/image" Target="../media/image54.png"/><Relationship Id="rId5" Type="http://schemas.openxmlformats.org/officeDocument/2006/relationships/image" Target="../media/image6.svg"/><Relationship Id="rId10" Type="http://schemas.openxmlformats.org/officeDocument/2006/relationships/image" Target="../media/image50.png"/><Relationship Id="rId4" Type="http://schemas.openxmlformats.org/officeDocument/2006/relationships/image" Target="../media/image52.png"/><Relationship Id="rId9" Type="http://schemas.openxmlformats.org/officeDocument/2006/relationships/hyperlink" Target="https://vk.com/ltd202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78499"/>
            <a:ext cx="12192000" cy="645665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/>
          <p:nvPr/>
        </p:nvSpPr>
        <p:spPr>
          <a:xfrm>
            <a:off x="6832600" y="401342"/>
            <a:ext cx="3009900" cy="623169"/>
          </a:xfrm>
          <a:prstGeom prst="roundRect">
            <a:avLst>
              <a:gd name="adj" fmla="val 16667"/>
            </a:avLst>
          </a:prstGeom>
          <a:solidFill>
            <a:srgbClr val="40556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506760" y="1267168"/>
            <a:ext cx="11207749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40556C"/>
                </a:solidFill>
                <a:sym typeface="Arial"/>
              </a:rPr>
              <a:t>«</a:t>
            </a:r>
            <a:r>
              <a:rPr lang="ru-RU" sz="2800" b="1" dirty="0" smtClean="0">
                <a:solidFill>
                  <a:srgbClr val="40556C"/>
                </a:solidFill>
                <a:sym typeface="Arial"/>
              </a:rPr>
              <a:t>РобоТренер» – проект создания  медицинского адаптивного роботизированного тренажёра для восстановления функций </a:t>
            </a:r>
            <a:r>
              <a:rPr lang="ru-RU" sz="2800" b="1" dirty="0">
                <a:solidFill>
                  <a:srgbClr val="40556C"/>
                </a:solidFill>
              </a:rPr>
              <a:t>суставов </a:t>
            </a:r>
            <a:r>
              <a:rPr lang="ru-RU" sz="2800" b="1" dirty="0" smtClean="0">
                <a:solidFill>
                  <a:srgbClr val="40556C"/>
                </a:solidFill>
              </a:rPr>
              <a:t>и реабилитации после </a:t>
            </a:r>
            <a:r>
              <a:rPr lang="ru-RU" sz="2800" b="1" dirty="0" smtClean="0">
                <a:solidFill>
                  <a:srgbClr val="40556C"/>
                </a:solidFill>
                <a:sym typeface="Arial"/>
              </a:rPr>
              <a:t>ранения, контузии или инсульта, посредством механотерапии</a:t>
            </a:r>
            <a:endParaRPr sz="2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534" y="287959"/>
            <a:ext cx="4224894" cy="9022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C584689-699F-44F9-1950-C2B96F09D3EE}"/>
              </a:ext>
            </a:extLst>
          </p:cNvPr>
          <p:cNvSpPr txBox="1"/>
          <p:nvPr/>
        </p:nvSpPr>
        <p:spPr>
          <a:xfrm>
            <a:off x="573689" y="3024058"/>
            <a:ext cx="66029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ru-RU" sz="1800" kern="120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Директор ООО МИП «ТРЕНАЖЁР» </a:t>
            </a:r>
            <a:endParaRPr lang="ru-RU" sz="1800" kern="1200" dirty="0" smtClean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buClrTx/>
              <a:buFontTx/>
              <a:buNone/>
            </a:pPr>
            <a:r>
              <a:rPr lang="ru-RU" sz="2000" kern="120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Маракулин Павел Борисович</a:t>
            </a:r>
          </a:p>
          <a:p>
            <a:pPr>
              <a:buClrTx/>
              <a:buFontTx/>
              <a:buNone/>
            </a:pPr>
            <a:r>
              <a:rPr lang="en-US" sz="2000" kern="120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https</a:t>
            </a: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://leader-id.ru/users/1070916</a:t>
            </a:r>
            <a:endParaRPr lang="en-US" sz="20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buClrTx/>
              <a:buFontTx/>
              <a:buNone/>
            </a:pPr>
            <a:r>
              <a:rPr lang="ru-RU" sz="2000" kern="120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Выпускник акселератора</a:t>
            </a:r>
          </a:p>
          <a:p>
            <a:pPr>
              <a:buClrTx/>
              <a:buFontTx/>
              <a:buNone/>
            </a:pPr>
            <a:r>
              <a:rPr lang="ru-RU" sz="2000" kern="120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Технопарка «Русский»</a:t>
            </a:r>
            <a:endParaRPr lang="ru-RU" sz="20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0970" y="4481728"/>
            <a:ext cx="74767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ru-RU" sz="20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Выпускник </a:t>
            </a:r>
            <a:r>
              <a:rPr lang="ru-RU" sz="20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Национального </a:t>
            </a:r>
            <a:r>
              <a:rPr lang="ru-RU" sz="2000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сетевого </a:t>
            </a:r>
            <a:endParaRPr lang="ru-RU" sz="2000" kern="120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buClrTx/>
              <a:buFontTx/>
              <a:buNone/>
            </a:pPr>
            <a:r>
              <a:rPr lang="ru-RU" sz="20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акселератора  </a:t>
            </a:r>
            <a:r>
              <a:rPr lang="ru-RU" sz="20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</a:t>
            </a:r>
            <a:r>
              <a:rPr lang="ru-RU" sz="20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/>
              </a:rPr>
              <a:t>Архипелаг 2024</a:t>
            </a:r>
            <a:r>
              <a:rPr lang="ru-RU" sz="20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», </a:t>
            </a:r>
          </a:p>
          <a:p>
            <a:pPr>
              <a:buClrTx/>
              <a:buFontTx/>
              <a:buNone/>
            </a:pPr>
            <a:r>
              <a:rPr lang="ru-RU" sz="20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 получил </a:t>
            </a:r>
            <a:r>
              <a:rPr lang="ru-RU" sz="2000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поддержку </a:t>
            </a:r>
            <a:endParaRPr lang="ru-RU" sz="2000" kern="120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buClrTx/>
              <a:buFontTx/>
              <a:buNone/>
            </a:pPr>
            <a:r>
              <a:rPr lang="ru-RU" sz="20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АНО </a:t>
            </a:r>
            <a:r>
              <a:rPr lang="ru-RU" sz="20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/>
              </a:rPr>
              <a:t>Платформа </a:t>
            </a:r>
            <a:r>
              <a:rPr lang="ru-RU" sz="20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/>
              </a:rPr>
              <a:t>НТИ</a:t>
            </a:r>
            <a:endParaRPr lang="ru-RU" sz="20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36470" y="6235489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  <a:defRPr/>
            </a:pPr>
            <a:r>
              <a:rPr lang="ru-RU" sz="18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ООО МИП «Тренажёр», </a:t>
            </a:r>
            <a:r>
              <a:rPr lang="ru-RU" sz="1800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2013-2025</a:t>
            </a:r>
            <a:endParaRPr lang="ru-RU" sz="18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79058" y="2609239"/>
            <a:ext cx="2177285" cy="31959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77" y="2609239"/>
            <a:ext cx="2308170" cy="31959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56939" y="401342"/>
            <a:ext cx="5065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srgbClr val="40556C"/>
                </a:solidFill>
                <a:latin typeface="Arial"/>
                <a:ea typeface="Arial"/>
                <a:cs typeface="Arial"/>
                <a:sym typeface="Arial"/>
              </a:rPr>
              <a:t>ООО МИП «ТРЕНАЖЁР»</a:t>
            </a:r>
            <a:endParaRPr lang="ru-RU" sz="3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30" r="1470" b="37174"/>
          <a:stretch/>
        </p:blipFill>
        <p:spPr>
          <a:xfrm>
            <a:off x="556939" y="5851373"/>
            <a:ext cx="3737436" cy="6574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9259" y="2539959"/>
            <a:ext cx="2302750" cy="36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25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5AEB2BA-BECF-4555-FEDF-2501DA4F1093}"/>
              </a:ext>
            </a:extLst>
          </p:cNvPr>
          <p:cNvSpPr txBox="1"/>
          <p:nvPr/>
        </p:nvSpPr>
        <p:spPr>
          <a:xfrm>
            <a:off x="728148" y="404685"/>
            <a:ext cx="69919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Краткая информация о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проекте «РобоТренер»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65040" y="1057650"/>
            <a:ext cx="83775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РобоТренер: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едицинский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адаптивный роботизированный тренажёр для реабилитации и восстановления функций суставов после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ранения, контузии или инсульта, 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посредством механотерапии. </a:t>
            </a:r>
            <a:endParaRPr lang="ru-RU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РобоТренер – это терапевтический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робот под управлением программно-аппаратного комплекса «</a:t>
            </a:r>
            <a:r>
              <a:rPr lang="ru-RU" sz="2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Робо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-Тренер: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виртуальный двойник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пациента».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28149" y="4657128"/>
            <a:ext cx="10950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Изготовлен прототип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MVP)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медицинского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адаптивного роботизированного тренажёра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Подана заявка Патент на полезную модель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приоритет от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19.10.2023 г.</a:t>
            </a:r>
            <a:r>
              <a:rPr lang="ru-RU" sz="2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2023126777 </a:t>
            </a:r>
            <a:endParaRPr lang="ru-RU" sz="2000" dirty="0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Оформляется Заявка на регистрацию программы для ЭВМ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Разработано техническое решения на медицинское изделие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kern="0" noProof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Получено заключение токсикологической экспертизы на медицинское изделие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87906" y="6315207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  <a:endParaRPr lang="ru-RU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054" y="2877810"/>
            <a:ext cx="3056688" cy="1451261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728148" y="3249498"/>
            <a:ext cx="3659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Текущий уровень готовности 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TRL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8147" y="4305750"/>
            <a:ext cx="3431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Ключевые достижения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567" y="1057650"/>
            <a:ext cx="2294890" cy="35994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392" y="2820036"/>
            <a:ext cx="1463167" cy="156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3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803275" y="212496"/>
            <a:ext cx="6705600" cy="539750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Проблематика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3275" y="591479"/>
            <a:ext cx="1091665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 данным по данным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официальной статистики Министерства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здравоохранения РФ за 2022 г.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стране ежегодно происходит более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400 тысяч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случаев инсульта, причем лишь 8–10% из них оказываются относительно легкими и заканчиваются восстановлением нарушенных функций в первые три недели заболевания. </a:t>
            </a:r>
          </a:p>
          <a:p>
            <a:pPr lvl="0" algn="just">
              <a:defRPr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Ежегодно на базе реабилитационных центров ОМС проходят санаторно-курортное лечение около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60 тысяч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работников, получивших травмы на производстве. </a:t>
            </a:r>
            <a:endParaRPr lang="ru-RU" alt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defRPr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совокупности это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более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460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тысяч человек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ежегодно нуждающихся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реабилитации посредством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механотерапии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://habr.com/ru/company/leader-id/blog/663854/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87906" y="6315207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26215" y="3042878"/>
            <a:ext cx="84971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СВО привела к увеличению числа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пациентов, нуждающихся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медицинской реабилитации после ранений,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контузий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6215" y="3750764"/>
            <a:ext cx="82256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 данным научного издания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«Комплексная реабилитация  участников специальной военной операции на Украине»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(Москва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ГБУ «НИИОЗММ ДЗМ» 2023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декабре 2022 года Минздрав принял новые правила проведения медицинской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реабилитации. Новые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правила помогут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ведомству: «</a:t>
            </a: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в двое 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увеличить объем реабилитационных услуг в системе ОМС, 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до 1 млн пациентов в 2023 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817" y="3301670"/>
            <a:ext cx="2274937" cy="33303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8171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xmlns="" id="{3C57D253-4020-0CFB-6656-C5524A210B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7561" y="471099"/>
            <a:ext cx="7759700" cy="493712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Предлагаемое решение/Технология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7561" y="876669"/>
            <a:ext cx="1049291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«РобоТренер» является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терапевтическим роботом, который позволяет пациентам выполнять упражнения посредством механотерапии. Процедура реабилитации заключается в стимулировании механизмов нейропластичности мозга, активируемых при воображении движений посредством объединения технологий механотерапии и программно-аппаратного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комплекса «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Робо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-Тренер: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виртуальный двойник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пациента».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ИИ генерирует прогноз и рекомендации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врачу для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оптимизации тренировок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пациента.</a:t>
            </a:r>
            <a:endParaRPr lang="ru-RU" sz="2000" dirty="0"/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97308" y="6315207"/>
            <a:ext cx="4291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  <a:endParaRPr lang="ru-RU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61" y="3035296"/>
            <a:ext cx="4150872" cy="28005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708433" y="3035296"/>
            <a:ext cx="59405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одном тренажере возможна работа мануальных терапевтов с </a:t>
            </a:r>
            <a:r>
              <a:rPr lang="ru-RU" sz="2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разными  авторскими методами  лечения.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Таким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образом, в тренажере будет формироваться лечебная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база данных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упражнений из разных авторских методик (</a:t>
            </a:r>
            <a:r>
              <a:rPr lang="ru-RU" sz="2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медицинская компьютерная база </a:t>
            </a:r>
            <a:r>
              <a:rPr lang="ru-RU" sz="2000" b="1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данных программа для ЭВМ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367" y="3035296"/>
            <a:ext cx="1464300" cy="157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xmlns="" id="{3C57D253-4020-0CFB-6656-C5524A210B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7262" y="332365"/>
            <a:ext cx="7761288" cy="493712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Предлагаемое решение/Технология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586" y="680685"/>
            <a:ext cx="1141846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Механотерапия опирается на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свойство нейропластичности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мозга, в частности на способность восстанавливать разрушенные нейронные связи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«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РобоТренер»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поддерживая определённым образом пассивно-активные повторяющиеся движения поражённых рук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ног, стимулирует восстановление их иннервации, то есть опосредованно создаёт работающие неврологические пути для самостоятельного осуществления мышечной деятельности пациентов. 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87906" y="6315207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7586" y="3621706"/>
            <a:ext cx="1141846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buSzPct val="150000"/>
              <a:defRPr/>
            </a:pP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«РобоТренер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относится к терапевтическим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роботам и позволяет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пациентам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осуществлять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движение в суставе без участия мышечного сокращения (пассивная разработка суставов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marL="0" lvl="1" algn="just">
              <a:buSzPct val="150000"/>
              <a:defRPr/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управления тренажера не что иное, как система числового программного управления (система ЧПУ), программируемая методом обучения (так в, основном, программируются манипуляционные роботы). Особенностью является контроль усилий, что тоже иногда встречается и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колоборативны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роботах, и в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станках с ЧПУ.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buSzPct val="150000"/>
              <a:defRPr/>
            </a:pP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Программы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специально подготовленные врачом, позволят эффективно реализовывать процесс лечения и тренировки человека, использующего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роботизированный тренажер.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586" y="2311901"/>
            <a:ext cx="113936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Применять «РобоТренер» предполагается 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нескольких смежных областях медицины: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	Лечение посттравматических состояний суставов и связок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	Тренинг мышечно-связочного аппарата лиц с обычной нагрузкой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	Тренинг и реабилитация мышечно-связочного аппарата лежачих больных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645" y="0"/>
            <a:ext cx="3440563" cy="73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0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xmlns="" id="{3C57D253-4020-0CFB-6656-C5524A210B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4065" y="240492"/>
            <a:ext cx="7761288" cy="493712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Предлагаемое решение/Технология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87906" y="6315207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  <a:endParaRPr lang="ru-RU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729" y="734204"/>
            <a:ext cx="4014658" cy="55810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58A1EE3-BF00-4090-8FED-ED1B7311F34C}"/>
              </a:ext>
            </a:extLst>
          </p:cNvPr>
          <p:cNvSpPr txBox="1"/>
          <p:nvPr/>
        </p:nvSpPr>
        <p:spPr>
          <a:xfrm>
            <a:off x="3880644" y="734204"/>
            <a:ext cx="4166112" cy="5799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SzPts val="2590"/>
            </a:pPr>
            <a:r>
              <a:rPr lang="ru-RU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Проведено медицинское </a:t>
            </a:r>
            <a:r>
              <a:rPr lang="ru-RU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исследование проблемы, в Тихоокеанском Государственном Медицинском </a:t>
            </a:r>
            <a:r>
              <a:rPr lang="ru-RU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Университете </a:t>
            </a:r>
            <a:r>
              <a:rPr lang="en-US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  <a:hlinkClick r:id="rId3"/>
              </a:rPr>
              <a:t>https</a:t>
            </a:r>
            <a:r>
              <a:rPr lang="en-US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3"/>
              </a:rPr>
              <a:t>://</a:t>
            </a:r>
            <a:r>
              <a:rPr lang="en-US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  <a:hlinkClick r:id="rId3"/>
              </a:rPr>
              <a:t>tgmu.ru</a:t>
            </a:r>
            <a:r>
              <a:rPr lang="ru-RU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 Результаты опубликованы </a:t>
            </a:r>
            <a:r>
              <a:rPr lang="ru-RU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в </a:t>
            </a:r>
            <a:r>
              <a:rPr lang="ru-RU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«Тихоокеанском Медицинском журнале» </a:t>
            </a:r>
            <a:r>
              <a:rPr lang="ru-RU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№ 4, 2009  «Способ восстановления функций суставов». авторы: Костив Е.П., </a:t>
            </a:r>
            <a:r>
              <a:rPr lang="ru-RU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Занин</a:t>
            </a:r>
            <a:r>
              <a:rPr lang="ru-RU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В.М. и Курышев Б.Б. </a:t>
            </a:r>
            <a:endParaRPr lang="ru-RU" kern="0" dirty="0" smtClea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>
              <a:buClr>
                <a:srgbClr val="FF0000"/>
              </a:buClr>
              <a:buSzPts val="2590"/>
            </a:pPr>
            <a:r>
              <a:rPr lang="ru-RU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Разработано «Комплексное </a:t>
            </a:r>
            <a:r>
              <a:rPr lang="ru-RU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техническое задание по изготовлению тренажёра для восстановления функции суставов механотерапией» </a:t>
            </a:r>
            <a:r>
              <a:rPr lang="ru-RU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Государственный контракт </a:t>
            </a:r>
            <a:r>
              <a:rPr lang="ru-RU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№ 7571р/10428 от  26.02.2010 профинансирован «Фондом </a:t>
            </a:r>
            <a:r>
              <a:rPr lang="ru-RU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содействия инновациям» </a:t>
            </a:r>
            <a:r>
              <a:rPr lang="ru-RU" kern="0" dirty="0">
                <a:solidFill>
                  <a:srgbClr val="000000"/>
                </a:solidFill>
                <a:latin typeface="Arial"/>
                <a:cs typeface="Arial"/>
                <a:sym typeface="Arial"/>
                <a:hlinkClick r:id="rId4"/>
              </a:rPr>
              <a:t>http://</a:t>
            </a:r>
            <a:r>
              <a:rPr lang="ru-RU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  <a:hlinkClick r:id="rId4"/>
              </a:rPr>
              <a:t>www.fasie.ru</a:t>
            </a:r>
            <a:endParaRPr lang="ru-RU" kern="0" dirty="0" smtClea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>
              <a:lnSpc>
                <a:spcPct val="114000"/>
              </a:lnSpc>
              <a:spcBef>
                <a:spcPts val="1000"/>
              </a:spcBef>
              <a:buClr>
                <a:srgbClr val="FF0000"/>
              </a:buClr>
              <a:buSzPts val="2590"/>
              <a:buFont typeface="Arial"/>
              <a:buNone/>
            </a:pPr>
            <a:endParaRPr lang="ru-RU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572646" y="979938"/>
            <a:ext cx="3054367" cy="5335268"/>
            <a:chOff x="9546575" y="2970919"/>
            <a:chExt cx="1614043" cy="3506601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9546575" y="2970919"/>
              <a:ext cx="1614043" cy="2568342"/>
              <a:chOff x="9440843" y="3255344"/>
              <a:chExt cx="2066952" cy="3226011"/>
            </a:xfrm>
          </p:grpSpPr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40843" y="3913013"/>
                <a:ext cx="2066952" cy="2568342"/>
              </a:xfrm>
              <a:prstGeom prst="rect">
                <a:avLst/>
              </a:prstGeom>
            </p:spPr>
          </p:pic>
          <p:pic>
            <p:nvPicPr>
              <p:cNvPr id="15" name="Рисунок 1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40843" y="3255344"/>
                <a:ext cx="2066952" cy="629295"/>
              </a:xfrm>
              <a:prstGeom prst="rect">
                <a:avLst/>
              </a:prstGeom>
            </p:spPr>
          </p:pic>
        </p:grp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607201" y="5639178"/>
              <a:ext cx="1492789" cy="8383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160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xmlns="" id="{3C57D253-4020-0CFB-6656-C5524A210B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3933" y="256322"/>
            <a:ext cx="7761288" cy="493712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Предлагаемое решение/Технология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87906" y="6315207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  <a:endParaRPr lang="ru-RU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lum bright="2000"/>
          </a:blip>
          <a:srcRect l="5882" r="5188" b="4456"/>
          <a:stretch/>
        </p:blipFill>
        <p:spPr>
          <a:xfrm>
            <a:off x="424440" y="750034"/>
            <a:ext cx="3433159" cy="5221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3" t="-1805" r="4714" b="4912"/>
          <a:stretch/>
        </p:blipFill>
        <p:spPr>
          <a:xfrm>
            <a:off x="8352262" y="875671"/>
            <a:ext cx="3334176" cy="5095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851577" y="1276731"/>
            <a:ext cx="45006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00000"/>
              </a:buClr>
            </a:pPr>
            <a:r>
              <a:rPr lang="ru-RU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Полученные </a:t>
            </a:r>
            <a:r>
              <a:rPr lang="ru-RU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материалы теоретических и экспериментальных исследований, научно-технический отчёт </a:t>
            </a:r>
            <a:endParaRPr lang="ru-RU" kern="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Clr>
                <a:srgbClr val="000000"/>
              </a:buClr>
            </a:pPr>
            <a:r>
              <a:rPr lang="ru-RU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№ 02201157323 опубликованы </a:t>
            </a:r>
            <a:r>
              <a:rPr lang="ru-RU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 </a:t>
            </a:r>
            <a:r>
              <a:rPr lang="ru-RU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зарегистрированы </a:t>
            </a:r>
            <a:r>
              <a:rPr lang="ru-RU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ФГАНУ </a:t>
            </a:r>
            <a:r>
              <a:rPr lang="ru-RU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ЦИТ и С  </a:t>
            </a:r>
            <a:r>
              <a:rPr lang="ru-RU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«Центр информационных технологий и систем органов исполнительной власти имени А.В. Старовойтова» </a:t>
            </a:r>
            <a:r>
              <a:rPr lang="ru-RU" u="sng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https://citis.ru</a:t>
            </a:r>
            <a:r>
              <a:rPr lang="ru-RU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31629" t="70739" r="30225"/>
          <a:stretch/>
        </p:blipFill>
        <p:spPr>
          <a:xfrm>
            <a:off x="3940788" y="3786744"/>
            <a:ext cx="2164142" cy="12252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l="3488" b="45972"/>
          <a:stretch/>
        </p:blipFill>
        <p:spPr>
          <a:xfrm>
            <a:off x="6241312" y="3786744"/>
            <a:ext cx="1883909" cy="12252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923350" y="5213731"/>
            <a:ext cx="442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ru-RU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Защищены </a:t>
            </a:r>
            <a:r>
              <a:rPr lang="ru-RU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патентом на изобретение </a:t>
            </a:r>
          </a:p>
          <a:p>
            <a:pPr lvl="0" algn="ctr">
              <a:buClr>
                <a:srgbClr val="000000"/>
              </a:buClr>
            </a:pPr>
            <a:r>
              <a:rPr lang="ru-RU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№ </a:t>
            </a:r>
            <a:r>
              <a:rPr lang="ru-RU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2270651 от </a:t>
            </a:r>
            <a:r>
              <a:rPr lang="ru-RU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27.02.2006</a:t>
            </a:r>
          </a:p>
        </p:txBody>
      </p:sp>
    </p:spTree>
    <p:extLst>
      <p:ext uri="{BB962C8B-B14F-4D97-AF65-F5344CB8AC3E}">
        <p14:creationId xmlns:p14="http://schemas.microsoft.com/office/powerpoint/2010/main" val="67941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xmlns="" id="{3C57D253-4020-0CFB-6656-C5524A210B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7262" y="320637"/>
            <a:ext cx="7761288" cy="493712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Предлагаемое решение/Технология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87906" y="6315207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  <a:endParaRPr lang="ru-RU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508" y="306516"/>
            <a:ext cx="1192464" cy="13222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450874" y="5210134"/>
            <a:ext cx="4817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Заявка на Патент на полезную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модель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№ 2023126777 от 19.10.2023 г. 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Пройдена формальная экспертиза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90339" y="459828"/>
            <a:ext cx="44285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Оформляется заявка на регистрацию </a:t>
            </a:r>
          </a:p>
          <a:p>
            <a:pPr algn="ctr"/>
            <a:r>
              <a:rPr lang="ru-RU" sz="2000" dirty="0" smtClean="0"/>
              <a:t>программы для </a:t>
            </a:r>
            <a:r>
              <a:rPr lang="ru-RU" sz="2000" dirty="0" smtClean="0"/>
              <a:t>ЭВМ и </a:t>
            </a:r>
            <a:r>
              <a:rPr lang="ru-RU" sz="2000" dirty="0" smtClean="0"/>
              <a:t>базу данных</a:t>
            </a:r>
          </a:p>
          <a:p>
            <a:pPr algn="ctr"/>
            <a:r>
              <a:rPr lang="ru-RU" sz="2000" dirty="0" smtClean="0"/>
              <a:t>«</a:t>
            </a:r>
            <a:r>
              <a:rPr lang="ru-RU" sz="2000" dirty="0" err="1" smtClean="0"/>
              <a:t>Робо</a:t>
            </a:r>
            <a:r>
              <a:rPr lang="ru-RU" sz="2000" dirty="0" smtClean="0"/>
              <a:t>-Тренер: виртуальный </a:t>
            </a:r>
            <a:r>
              <a:rPr lang="ru-RU" sz="2000" dirty="0" smtClean="0"/>
              <a:t>двойник пациента»</a:t>
            </a:r>
            <a:endParaRPr lang="ru-RU" sz="2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574110" y="1732259"/>
            <a:ext cx="64252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cs typeface="Arial" panose="020B0604020202020204" pitchFamily="34" charset="0"/>
              </a:rPr>
              <a:t>Нейропластичность мозга, способность </a:t>
            </a:r>
            <a:r>
              <a:rPr lang="ru-RU" sz="2000" dirty="0" smtClean="0"/>
              <a:t>нейронов </a:t>
            </a:r>
            <a:r>
              <a:rPr lang="ru-RU" sz="2000" dirty="0"/>
              <a:t>и </a:t>
            </a:r>
            <a:r>
              <a:rPr lang="ru-RU" sz="2000" dirty="0" smtClean="0"/>
              <a:t>нейронных сетей изменяться </a:t>
            </a:r>
            <a:r>
              <a:rPr lang="ru-RU" sz="2000" dirty="0"/>
              <a:t>под воздействием нового опыта, в том числе — восстанавливать или формировать новые связи, утраченные в результате повреждения.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74110" y="3055698"/>
            <a:ext cx="630193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22252D"/>
                </a:solidFill>
              </a:rPr>
              <a:t>Пример реабилитации </a:t>
            </a:r>
            <a:r>
              <a:rPr lang="ru-RU" sz="2000" dirty="0">
                <a:solidFill>
                  <a:srgbClr val="22252D"/>
                </a:solidFill>
              </a:rPr>
              <a:t>мозга после </a:t>
            </a:r>
            <a:r>
              <a:rPr lang="ru-RU" sz="2000" dirty="0" smtClean="0">
                <a:solidFill>
                  <a:srgbClr val="22252D"/>
                </a:solidFill>
              </a:rPr>
              <a:t>инсульта или </a:t>
            </a:r>
            <a:endParaRPr lang="ru-RU" sz="2000" dirty="0">
              <a:solidFill>
                <a:srgbClr val="22252D"/>
              </a:solidFill>
            </a:endParaRPr>
          </a:p>
          <a:p>
            <a:r>
              <a:rPr lang="ru-RU" sz="2000" dirty="0">
                <a:solidFill>
                  <a:srgbClr val="22252D"/>
                </a:solidFill>
              </a:rPr>
              <a:t>т</a:t>
            </a:r>
            <a:r>
              <a:rPr lang="ru-RU" sz="2000" dirty="0" smtClean="0">
                <a:solidFill>
                  <a:srgbClr val="22252D"/>
                </a:solidFill>
              </a:rPr>
              <a:t>равмы: Например плохо </a:t>
            </a:r>
            <a:r>
              <a:rPr lang="ru-RU" sz="2000" dirty="0">
                <a:solidFill>
                  <a:srgbClr val="22252D"/>
                </a:solidFill>
              </a:rPr>
              <a:t>работает левая рука. </a:t>
            </a:r>
            <a:r>
              <a:rPr lang="ru-RU" sz="2000" dirty="0" smtClean="0">
                <a:solidFill>
                  <a:srgbClr val="22252D"/>
                </a:solidFill>
              </a:rPr>
              <a:t>Пациенту предлагают </a:t>
            </a:r>
            <a:r>
              <a:rPr lang="ru-RU" sz="2000" dirty="0">
                <a:solidFill>
                  <a:srgbClr val="22252D"/>
                </a:solidFill>
              </a:rPr>
              <a:t>ограничить движения здоровой руки и попробовать действовать поврежденной. Мозг начинает увеличивать размеры зоны, отвечающей за поврежденную руку, вовлекая в процесс управления рукой здоровую часть двигательного отдела, включая соответствующие зоны в противоположном полушарии. </a:t>
            </a:r>
            <a:r>
              <a:rPr lang="ru-RU" sz="2000" dirty="0" smtClean="0">
                <a:solidFill>
                  <a:srgbClr val="22252D"/>
                </a:solidFill>
              </a:rPr>
              <a:t>Мозг </a:t>
            </a:r>
            <a:r>
              <a:rPr lang="ru-RU" sz="2000" dirty="0">
                <a:solidFill>
                  <a:srgbClr val="22252D"/>
                </a:solidFill>
              </a:rPr>
              <a:t>реорганизует свою деятельность, адаптируется, и рука </a:t>
            </a:r>
            <a:r>
              <a:rPr lang="ru-RU" sz="2000" dirty="0" smtClean="0">
                <a:solidFill>
                  <a:srgbClr val="22252D"/>
                </a:solidFill>
              </a:rPr>
              <a:t>пациента начинает </a:t>
            </a:r>
            <a:r>
              <a:rPr lang="ru-RU" sz="2000" dirty="0">
                <a:solidFill>
                  <a:srgbClr val="22252D"/>
                </a:solidFill>
              </a:rPr>
              <a:t>шевелиться лучше.</a:t>
            </a:r>
            <a:endParaRPr lang="ru-RU" sz="20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81" r="1234" b="8865"/>
          <a:stretch/>
        </p:blipFill>
        <p:spPr>
          <a:xfrm>
            <a:off x="166554" y="814347"/>
            <a:ext cx="5284274" cy="43063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727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86820" y="275981"/>
            <a:ext cx="10515600" cy="461962"/>
          </a:xfrm>
        </p:spPr>
        <p:txBody>
          <a:bodyPr/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Размер рынка и потенциал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08D08EFB-1680-084A-BCCE-97402F73DB21}"/>
              </a:ext>
            </a:extLst>
          </p:cNvPr>
          <p:cNvSpPr txBox="1">
            <a:spLocks/>
          </p:cNvSpPr>
          <p:nvPr/>
        </p:nvSpPr>
        <p:spPr>
          <a:xfrm>
            <a:off x="486820" y="702133"/>
            <a:ext cx="7888376" cy="184043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>
              <a:defRPr sz="1600" b="0" i="0">
                <a:solidFill>
                  <a:schemeClr val="tx1"/>
                </a:solidFill>
                <a:latin typeface="Montserrat"/>
                <a:ea typeface="+mn-ea"/>
                <a:cs typeface="Montserrat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 данным 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Global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Rehabilitation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Robots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Market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2030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мировой рынок реабилитационных роботов достигнет  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4,2 млрд. В 2023 г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он оценивается в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934,5 млн, с темпами роста в среднем на 20,5% за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анализируемый период 2023-2030 г.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0791" y="2675454"/>
            <a:ext cx="82404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Потенциал рынка (ТАМ)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77,240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млрд руб.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Потенциал продаж (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 России 1,225 млрд руб. </a:t>
            </a:r>
            <a:endParaRPr lang="ru-RU" sz="2400" dirty="0">
              <a:solidFill>
                <a:srgbClr val="111111"/>
              </a:solidFill>
            </a:endParaRPr>
          </a:p>
          <a:p>
            <a:r>
              <a:rPr lang="ru-RU" sz="2400" b="1" dirty="0" smtClean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продаж (</a:t>
            </a:r>
            <a:r>
              <a:rPr lang="en-US" sz="2400" b="1" dirty="0" smtClean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SOM) </a:t>
            </a:r>
            <a:r>
              <a:rPr lang="ru-RU" sz="2400" dirty="0" smtClean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 623,7 млн руб.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Импортные товары занимают почти три четверти доступного рынка. Очевиден значительный потенциал для импортозамещения и развития отечественных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едицинских роботов.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7396" y="5485995"/>
            <a:ext cx="113282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 нашей команды: занять долю рынка в России (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SAM/SOM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1,964%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87906" y="6315207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  <a:endParaRPr lang="ru-RU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7FFC5C6-2013-B049-E9C3-CA6B4333947D}"/>
              </a:ext>
            </a:extLst>
          </p:cNvPr>
          <p:cNvSpPr txBox="1"/>
          <p:nvPr/>
        </p:nvSpPr>
        <p:spPr>
          <a:xfrm>
            <a:off x="8091633" y="4891445"/>
            <a:ext cx="359085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 курсу в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ценах 2024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123" y="734095"/>
            <a:ext cx="4249280" cy="41212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6344" y="2452564"/>
            <a:ext cx="2362031" cy="237225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3958" y="3544364"/>
            <a:ext cx="1306801" cy="125395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869200" y="970386"/>
            <a:ext cx="2379175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ТАМ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77,24 млрд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</a:rPr>
              <a:t>₽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20200" y="2483319"/>
            <a:ext cx="1993313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1,225 млрд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339884" y="3776126"/>
            <a:ext cx="1436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SOM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623,7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млн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2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35966" y="501496"/>
            <a:ext cx="10515600" cy="452438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аудитория. План коммерциализации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87906" y="6315207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  <a:endParaRPr lang="ru-RU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5965" y="2945446"/>
            <a:ext cx="112671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Российский рынок развивается,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преимущественно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за счет государственной поддержки. Основной формат – прямые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госзакупки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и субсидирование затрат пользователей и производителей медицинских изделий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https://gisp.gov.ru/nmp/measure/10902852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07" y="5317911"/>
            <a:ext cx="2921567" cy="9972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A058D15-9487-4E6A-BD93-DE9FEDEE16C6}"/>
              </a:ext>
            </a:extLst>
          </p:cNvPr>
          <p:cNvSpPr txBox="1"/>
          <p:nvPr/>
        </p:nvSpPr>
        <p:spPr>
          <a:xfrm>
            <a:off x="835965" y="1622007"/>
            <a:ext cx="110114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chemeClr val="lt1"/>
              </a:buClr>
              <a:buSzPts val="1850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Решение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покупке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тренажёра принимают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поликлинические учреждения Минздрава, реабилитационные центры ОМС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специализированные и коммерческие клиники, Главное медицинское управления Министерства обороны РФ.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Конечные бенефициар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 пациенты (для лечения и реабилитации), здоровые люди (для тренировок).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335" y="522925"/>
            <a:ext cx="1126274" cy="11262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6771" y="5355394"/>
            <a:ext cx="5232658" cy="9228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5966" y="926742"/>
            <a:ext cx="8389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Бизнес модель рынка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B2G + B2B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1807" y="4004727"/>
            <a:ext cx="109197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 данным Минздрава, в России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2248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медорганизаций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оказывают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первичную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медико-санитарную помощь по медицинской реабилитации и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1824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специализированную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2022–2024 годы планируется оснастить или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переоснастить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более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1350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отделений медицинской реабилитации, а также около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дневных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стационаров.</a:t>
            </a:r>
          </a:p>
        </p:txBody>
      </p:sp>
    </p:spTree>
    <p:extLst>
      <p:ext uri="{BB962C8B-B14F-4D97-AF65-F5344CB8AC3E}">
        <p14:creationId xmlns:p14="http://schemas.microsoft.com/office/powerpoint/2010/main" val="345951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60405" y="282613"/>
            <a:ext cx="179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87906" y="6315207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  <a:endParaRPr lang="ru-RU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23541" y="4991768"/>
            <a:ext cx="106118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Ключевыми игроками мирового рынка реабилитационных роботов считаются компании 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ReWalk Robotics,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Ekso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Bionics,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AlterG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Inc.,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Bionik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Labs, Technologies Ltd.,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Motus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Nova,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Kinova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Inc.,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Meditouch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Wearable Robotics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Srl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Hocoma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lang="ru-RU" sz="2000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7316473"/>
              </p:ext>
            </p:extLst>
          </p:nvPr>
        </p:nvGraphicFramePr>
        <p:xfrm>
          <a:off x="456822" y="927610"/>
          <a:ext cx="10926795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Документ" r:id="rId3" imgW="9266756" imgH="4144254" progId="Word.Document.12">
                  <p:embed/>
                </p:oleObj>
              </mc:Choice>
              <mc:Fallback>
                <p:oleObj name="Документ" r:id="rId3" imgW="9266756" imgH="41442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6822" y="927610"/>
                        <a:ext cx="10926795" cy="4144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027744" y="282613"/>
            <a:ext cx="5784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ts val="2590"/>
            </a:pPr>
            <a:r>
              <a:rPr lang="ru-RU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В России наиболее известны </a:t>
            </a:r>
            <a:r>
              <a:rPr lang="ru-RU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четыре </a:t>
            </a:r>
            <a:r>
              <a:rPr lang="ru-RU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компании:</a:t>
            </a:r>
          </a:p>
        </p:txBody>
      </p:sp>
    </p:spTree>
    <p:extLst>
      <p:ext uri="{BB962C8B-B14F-4D97-AF65-F5344CB8AC3E}">
        <p14:creationId xmlns:p14="http://schemas.microsoft.com/office/powerpoint/2010/main" val="17491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1301ACE8-B509-31D0-ED0F-3211CAFFA594}"/>
              </a:ext>
            </a:extLst>
          </p:cNvPr>
          <p:cNvSpPr txBox="1">
            <a:spLocks/>
          </p:cNvSpPr>
          <p:nvPr/>
        </p:nvSpPr>
        <p:spPr>
          <a:xfrm>
            <a:off x="577814" y="308037"/>
            <a:ext cx="5802745" cy="51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Команда проекта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56000" y="955390"/>
            <a:ext cx="3497580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Маракулин </a:t>
            </a:r>
            <a:endParaRPr lang="ru-RU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Павел Павлович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Единственный участник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ООО МИП «Тренажёр»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Призёр технопарка «Русский»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«</a:t>
            </a:r>
            <a:r>
              <a:rPr lang="ru-RU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СТАРТАП ЭКСПЕДИЦИИ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Обработка металла резанием, электросварка алюминия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655" y="1008544"/>
            <a:ext cx="487722" cy="10973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9903" y="3003435"/>
            <a:ext cx="3249450" cy="3475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5020"/>
          <a:stretch/>
        </p:blipFill>
        <p:spPr>
          <a:xfrm>
            <a:off x="156117" y="3597473"/>
            <a:ext cx="2608822" cy="283380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351624" y="3531911"/>
            <a:ext cx="276131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Маракулин </a:t>
            </a:r>
            <a:endParaRPr lang="ru-RU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Павел </a:t>
            </a: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Борисович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проекта, </a:t>
            </a: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 ООО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МИП «Тренажёр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Инвестиционный специалист 1-й категории, продажи и </a:t>
            </a:r>
            <a:r>
              <a:rPr lang="ru-RU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госзакупки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спец. ГМУ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7177" y="3597473"/>
            <a:ext cx="742210" cy="21362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0347" y="837545"/>
            <a:ext cx="2453773" cy="26958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8507865" y="835614"/>
            <a:ext cx="24687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Пустовалов </a:t>
            </a:r>
          </a:p>
          <a:p>
            <a:pPr>
              <a:defRPr/>
            </a:pP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Евгений Владиславович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349" y="936409"/>
            <a:ext cx="1042506" cy="67671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507809" y="1679437"/>
            <a:ext cx="36147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Научный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 </a:t>
            </a:r>
          </a:p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Кибернетика, программное обеспечение, профессор ДВФУ, </a:t>
            </a:r>
          </a:p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физико-математических наук</a:t>
            </a:r>
          </a:p>
          <a:p>
            <a:pPr>
              <a:defRPr/>
            </a:pPr>
            <a:endParaRPr lang="ru-RU" dirty="0" smtClean="0">
              <a:solidFill>
                <a:prstClr val="black"/>
              </a:solidFill>
              <a:latin typeface="Corbel" panose="020B0503020204020204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9319" y="3500076"/>
            <a:ext cx="2573466" cy="274591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8507809" y="3440247"/>
            <a:ext cx="35350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Кантур </a:t>
            </a:r>
          </a:p>
          <a:p>
            <a:pPr>
              <a:defRPr/>
            </a:pP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Владимир </a:t>
            </a:r>
          </a:p>
          <a:p>
            <a:pPr>
              <a:defRPr/>
            </a:pPr>
            <a:r>
              <a:rPr 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Алексеевич</a:t>
            </a:r>
          </a:p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Медицинский руководитель проекта, академик Российской Академии Медико-Технических наук, профессор ДВФУ, </a:t>
            </a:r>
          </a:p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 медицинских наук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00832" y="3397903"/>
            <a:ext cx="1066892" cy="70110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14596" y="3416193"/>
            <a:ext cx="932769" cy="682811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3545317" y="6369157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2013-2025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 t="2257" r="2651" b="2979"/>
          <a:stretch/>
        </p:blipFill>
        <p:spPr>
          <a:xfrm>
            <a:off x="356195" y="1096740"/>
            <a:ext cx="1862253" cy="23194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80596" y="63655"/>
            <a:ext cx="4948655" cy="87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1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BDC0C651-054F-82E8-245D-B17083F1A6AD}"/>
              </a:ext>
            </a:extLst>
          </p:cNvPr>
          <p:cNvSpPr txBox="1">
            <a:spLocks/>
          </p:cNvSpPr>
          <p:nvPr/>
        </p:nvSpPr>
        <p:spPr>
          <a:xfrm>
            <a:off x="515971" y="267630"/>
            <a:ext cx="5802745" cy="51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Социальная значимость проекта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5971" y="577835"/>
            <a:ext cx="109920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 panose="020B0503020204020204"/>
              </a:rPr>
              <a:t>ООО «Малое инновационное предприятие «Тренажёр»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noProof="0" dirty="0" smtClean="0">
                <a:solidFill>
                  <a:sysClr val="windowText" lastClr="000000"/>
                </a:solidFill>
                <a:latin typeface="Corbel" panose="020B0503020204020204"/>
              </a:rPr>
              <a:t>обеспечивает занятостью социально-уязвимые группы населения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noProof="0" dirty="0" smtClean="0">
                <a:solidFill>
                  <a:sysClr val="windowText" lastClr="000000"/>
                </a:solidFill>
                <a:latin typeface="Corbel" panose="020B0503020204020204"/>
              </a:rPr>
              <a:t>и создаёт </a:t>
            </a:r>
            <a:r>
              <a:rPr lang="ru-RU" sz="2400" kern="0" dirty="0" smtClean="0">
                <a:solidFill>
                  <a:sysClr val="windowText" lastClr="000000"/>
                </a:solidFill>
                <a:latin typeface="Corbel" panose="020B0503020204020204"/>
              </a:rPr>
              <a:t>м</a:t>
            </a:r>
            <a:r>
              <a:rPr kumimoji="0" lang="ru-RU" sz="2400" i="0" u="none" strike="noStrike" kern="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 panose="020B0503020204020204"/>
              </a:rPr>
              <a:t>едицинское</a:t>
            </a:r>
            <a:r>
              <a:rPr kumimoji="0" lang="ru-RU" sz="2400" i="0" u="none" strike="noStrike" kern="0" cap="none" spc="0" normalizeH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 panose="020B0503020204020204"/>
              </a:rPr>
              <a:t> изделие для реабилитации больных и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 panose="020B0503020204020204"/>
              </a:rPr>
              <a:t>инвалидов. </a:t>
            </a:r>
            <a:r>
              <a:rPr lang="ru-RU" sz="2800" kern="0" dirty="0" smtClean="0">
                <a:solidFill>
                  <a:sysClr val="windowText" lastClr="000000"/>
                </a:solidFill>
                <a:latin typeface="Corbel" panose="020B0503020204020204"/>
              </a:rPr>
              <a:t>ООО МИП «Тренажёр» внесено </a:t>
            </a:r>
            <a:r>
              <a:rPr lang="ru-RU" sz="2800" kern="0" dirty="0">
                <a:solidFill>
                  <a:sysClr val="windowText" lastClr="000000"/>
                </a:solidFill>
                <a:latin typeface="Corbel" panose="020B0503020204020204"/>
              </a:rPr>
              <a:t>в </a:t>
            </a:r>
            <a:r>
              <a:rPr lang="ru-RU" sz="2800" kern="0" dirty="0" smtClean="0">
                <a:solidFill>
                  <a:sysClr val="windowText" lastClr="000000"/>
                </a:solidFill>
                <a:latin typeface="Corbel" panose="020B0503020204020204"/>
              </a:rPr>
              <a:t>реестры:</a:t>
            </a:r>
            <a:endParaRPr lang="ru-RU" sz="2800" b="1" kern="0" dirty="0">
              <a:solidFill>
                <a:sysClr val="windowText" lastClr="000000"/>
              </a:solidFill>
              <a:latin typeface="Corbel" panose="020B0503020204020204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 panose="020B0503020204020204"/>
              </a:rPr>
              <a:t>Резидентов Технопарка «Русский» 2019 г.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kern="0" dirty="0" smtClean="0">
                <a:solidFill>
                  <a:sysClr val="windowText" lastClr="000000"/>
                </a:solidFill>
                <a:latin typeface="Corbel" panose="020B0503020204020204"/>
              </a:rPr>
              <a:t>Участников </a:t>
            </a:r>
            <a:r>
              <a:rPr lang="ru-RU" sz="2800" kern="0" dirty="0">
                <a:solidFill>
                  <a:sysClr val="windowText" lastClr="000000"/>
                </a:solidFill>
                <a:latin typeface="Corbel" panose="020B0503020204020204"/>
              </a:rPr>
              <a:t>экосистемы Платформа НТИ 2021 г.</a:t>
            </a:r>
            <a:endParaRPr lang="ru-RU" kern="0" dirty="0">
              <a:solidFill>
                <a:sysClr val="windowText" lastClr="000000"/>
              </a:solidFill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 panose="020B0503020204020204"/>
              </a:rPr>
              <a:t>Социальных предприятий Приморского края 2022 г.</a:t>
            </a:r>
            <a:r>
              <a:rPr kumimoji="0" lang="ru-RU" sz="2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 panose="020B0503020204020204"/>
              </a:rPr>
              <a:t> 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bel" panose="020B0503020204020204"/>
              </a:rPr>
              <a:t>Инновационных предприятий Приморского края 2023 г.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808108" y="6018011"/>
            <a:ext cx="5174907" cy="50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prstClr val="black"/>
                </a:solidFill>
                <a:latin typeface="Calibri" panose="020F0502020204030204"/>
              </a:rPr>
              <a:t>© ООО МИП «Тренажёр», 2013-2025</a:t>
            </a:r>
            <a:endParaRPr lang="ru-RU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8" y="3994155"/>
            <a:ext cx="1921777" cy="26918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024" y="3994155"/>
            <a:ext cx="2645893" cy="19630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6076" y="3994155"/>
            <a:ext cx="2749534" cy="19630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8926" y="874476"/>
            <a:ext cx="1908946" cy="26190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164" y="3994155"/>
            <a:ext cx="2838024" cy="202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98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71074" y="1443804"/>
            <a:ext cx="7552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+mj-lt"/>
              </a:rPr>
              <a:t>СПАСИБО ЗА ВНИМАНИЕ!</a:t>
            </a:r>
          </a:p>
        </p:txBody>
      </p:sp>
      <p:pic>
        <p:nvPicPr>
          <p:cNvPr id="4" name="RoboTrener2023-11-24MedCent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0877" y="1897097"/>
            <a:ext cx="6787117" cy="3842142"/>
          </a:xfrm>
          <a:prstGeom prst="rect">
            <a:avLst/>
          </a:prstGeom>
          <a:solidFill>
            <a:srgbClr val="4F81BD"/>
          </a:solidFill>
          <a:ln>
            <a:noFill/>
          </a:ln>
          <a:effectLst>
            <a:innerShdw blurRad="469900">
              <a:srgbClr val="000000">
                <a:alpha val="86000"/>
              </a:srgbClr>
            </a:innerShdw>
          </a:effectLst>
          <a:scene3d>
            <a:camera prst="orthographicFront"/>
            <a:lightRig rig="soft" dir="t"/>
          </a:scene3d>
          <a:sp3d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2623" y="279237"/>
            <a:ext cx="3526194" cy="44270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857994" y="4825850"/>
            <a:ext cx="43340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Команда «РобоТренер» с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kern="0" dirty="0" err="1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Зав.отделением</a:t>
            </a:r>
            <a:r>
              <a:rPr lang="ru-RU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kern="0" dirty="0" err="1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медцентра</a:t>
            </a:r>
            <a:r>
              <a:rPr lang="ru-RU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ДВФУ </a:t>
            </a:r>
          </a:p>
          <a:p>
            <a:pPr lvl="0" algn="ctr"/>
            <a:r>
              <a:rPr lang="ru-RU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Кантур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Татьяной Анатольевной,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врач-физиотерапевт, кандидат медицинских наук 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3840" y="5763252"/>
            <a:ext cx="7847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«РобоТренер» в медицинском центре ДВФУ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20365" y="6248930"/>
            <a:ext cx="4163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  <a:endParaRPr lang="ru-RU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6445" y="279237"/>
            <a:ext cx="6602540" cy="11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8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CCE2B0-C117-8D9C-5C16-432F83A1A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065" y="610732"/>
            <a:ext cx="7552138" cy="3693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Montserrat" pitchFamily="2" charset="0"/>
              </a:rPr>
              <a:t>Потребности</a:t>
            </a:r>
            <a:endParaRPr lang="ru-RU" dirty="0">
              <a:latin typeface="Montserrat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949" y="334091"/>
            <a:ext cx="5438103" cy="9571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346" y="26651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33065" y="1243557"/>
            <a:ext cx="7050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Общество с ограниченной ответственностью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«Малое инновационное предприятие «ТРЕНАЖЁР»</a:t>
            </a:r>
          </a:p>
          <a:p>
            <a:r>
              <a:rPr lang="ru-RU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ОГРН 1132543008883 от 26.04.2013 ИНН 2543026333  </a:t>
            </a:r>
            <a:endParaRPr lang="ru-RU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20365" y="6248930"/>
            <a:ext cx="4163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  <a:endParaRPr lang="ru-RU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7216" y="2770317"/>
            <a:ext cx="109386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Грант на «доращивание технологии» </a:t>
            </a:r>
            <a:r>
              <a:rPr lang="ru-RU" sz="2800" dirty="0" smtClean="0"/>
              <a:t>7 </a:t>
            </a:r>
            <a:r>
              <a:rPr lang="ru-RU" sz="2800" dirty="0" smtClean="0"/>
              <a:t>млн рублей.</a:t>
            </a:r>
          </a:p>
          <a:p>
            <a:r>
              <a:rPr lang="ru-RU" sz="2800" dirty="0" smtClean="0"/>
              <a:t>Цель: </a:t>
            </a:r>
            <a:r>
              <a:rPr lang="ru-RU" sz="2800" dirty="0" smtClean="0"/>
              <a:t>«</a:t>
            </a:r>
            <a:r>
              <a:rPr lang="ru-RU" sz="2800" dirty="0" err="1" smtClean="0"/>
              <a:t>Доращивание</a:t>
            </a:r>
            <a:r>
              <a:rPr lang="ru-RU" sz="2800" dirty="0" smtClean="0"/>
              <a:t> </a:t>
            </a:r>
            <a:r>
              <a:rPr lang="ru-RU" sz="2800" dirty="0"/>
              <a:t>технологии</a:t>
            </a:r>
            <a:r>
              <a:rPr lang="ru-RU" sz="2800" dirty="0" smtClean="0"/>
              <a:t>» с </a:t>
            </a:r>
            <a:r>
              <a:rPr lang="ru-RU" sz="2800" dirty="0"/>
              <a:t>уровня </a:t>
            </a:r>
            <a:r>
              <a:rPr lang="ru-RU" sz="2800" dirty="0" smtClean="0"/>
              <a:t>TRL-6 до </a:t>
            </a:r>
            <a:endParaRPr lang="ru-RU" sz="2800" dirty="0" smtClean="0"/>
          </a:p>
          <a:p>
            <a:r>
              <a:rPr lang="ru-RU" sz="2800" dirty="0" smtClean="0"/>
              <a:t>уровня </a:t>
            </a:r>
            <a:r>
              <a:rPr lang="ru-RU" sz="2800" dirty="0"/>
              <a:t>TRL-9</a:t>
            </a:r>
            <a:r>
              <a:rPr lang="ru-RU" sz="2800" dirty="0" smtClean="0"/>
              <a:t>) для </a:t>
            </a:r>
            <a:r>
              <a:rPr lang="ru-RU" sz="2800" dirty="0"/>
              <a:t>готовности к </a:t>
            </a:r>
            <a:r>
              <a:rPr lang="ru-RU" sz="2800" dirty="0" smtClean="0"/>
              <a:t>внедрению </a:t>
            </a:r>
            <a:r>
              <a:rPr lang="ru-RU" sz="2800" dirty="0"/>
              <a:t>решения </a:t>
            </a:r>
            <a:endParaRPr lang="ru-RU" sz="2800" dirty="0" smtClean="0"/>
          </a:p>
          <a:p>
            <a:r>
              <a:rPr lang="ru-RU" sz="2800" dirty="0" smtClean="0"/>
              <a:t>Завершение </a:t>
            </a:r>
            <a:r>
              <a:rPr lang="ru-RU" sz="2800" dirty="0" smtClean="0"/>
              <a:t>НИОКР по созданию промышленного образца, </a:t>
            </a:r>
            <a:endParaRPr lang="ru-RU" sz="2800" dirty="0" smtClean="0"/>
          </a:p>
          <a:p>
            <a:r>
              <a:rPr lang="ru-RU" sz="2800" dirty="0" smtClean="0"/>
              <a:t>З</a:t>
            </a:r>
            <a:r>
              <a:rPr lang="ru-RU" sz="2800" dirty="0" smtClean="0"/>
              <a:t>авершения </a:t>
            </a:r>
            <a:r>
              <a:rPr lang="ru-RU" sz="2800" dirty="0" smtClean="0"/>
              <a:t>клинических испытаний, </a:t>
            </a:r>
            <a:endParaRPr lang="ru-RU" sz="2800" dirty="0" smtClean="0"/>
          </a:p>
          <a:p>
            <a:r>
              <a:rPr lang="ru-RU" sz="2800" dirty="0" smtClean="0"/>
              <a:t>П</a:t>
            </a:r>
            <a:r>
              <a:rPr lang="ru-RU" sz="2800" dirty="0" smtClean="0"/>
              <a:t>олучение </a:t>
            </a:r>
            <a:r>
              <a:rPr lang="ru-RU" sz="2800" dirty="0" smtClean="0"/>
              <a:t>Регистрационного Удостоверения на медицинское изделие</a:t>
            </a:r>
          </a:p>
          <a:p>
            <a:r>
              <a:rPr lang="ru-RU" sz="2800" dirty="0" smtClean="0"/>
              <a:t>Подбор технологического партнёра для </a:t>
            </a:r>
            <a:r>
              <a:rPr lang="ru-RU" sz="2800" dirty="0" smtClean="0"/>
              <a:t>производства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3052" y="610732"/>
            <a:ext cx="2484408" cy="350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CCE2B0-C117-8D9C-5C16-432F83A1A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97" y="624330"/>
            <a:ext cx="7552138" cy="3693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Montserrat" pitchFamily="2" charset="0"/>
              </a:rPr>
              <a:t>Контакты</a:t>
            </a:r>
            <a:endParaRPr lang="ru-RU" dirty="0"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58E9967-F414-4D66-820B-053FB741798F}"/>
              </a:ext>
            </a:extLst>
          </p:cNvPr>
          <p:cNvSpPr txBox="1"/>
          <p:nvPr/>
        </p:nvSpPr>
        <p:spPr>
          <a:xfrm>
            <a:off x="733066" y="1140815"/>
            <a:ext cx="50121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Директор ООО МИП «ТРЕНАЖЁР»</a:t>
            </a:r>
            <a:endParaRPr lang="ru-RU" sz="2400" dirty="0" smtClean="0"/>
          </a:p>
          <a:p>
            <a:r>
              <a:rPr lang="ru-RU" sz="2800" dirty="0" smtClean="0"/>
              <a:t>Маракулин Павел Борисович</a:t>
            </a:r>
            <a:endParaRPr lang="ru-RU" sz="2800" dirty="0"/>
          </a:p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leader-id.ru/users/1070916</a:t>
            </a:r>
            <a:endParaRPr lang="ru-RU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9644B86-E633-B5A7-3EB9-D437D5C51999}"/>
              </a:ext>
            </a:extLst>
          </p:cNvPr>
          <p:cNvSpPr txBox="1"/>
          <p:nvPr/>
        </p:nvSpPr>
        <p:spPr>
          <a:xfrm>
            <a:off x="1654056" y="4125694"/>
            <a:ext cx="281758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Evolventa" panose="020B0502020202020204" pitchFamily="34" charset="0"/>
              </a:rPr>
              <a:t>+7 924-136-1676</a:t>
            </a:r>
          </a:p>
          <a:p>
            <a:endParaRPr lang="ru-RU" sz="1400" b="1" dirty="0" smtClean="0">
              <a:latin typeface="Evolventa" panose="020B0502020202020204" pitchFamily="34" charset="0"/>
            </a:endParaRPr>
          </a:p>
          <a:p>
            <a:endParaRPr lang="en-US" sz="1400" b="1" dirty="0" smtClean="0">
              <a:latin typeface="Evolventa" panose="020B0502020202020204" pitchFamily="34" charset="0"/>
            </a:endParaRPr>
          </a:p>
          <a:p>
            <a:r>
              <a:rPr lang="en-US" sz="2400" b="1" dirty="0" smtClean="0">
                <a:latin typeface="Evolventa" panose="020B0502020202020204" pitchFamily="34" charset="0"/>
              </a:rPr>
              <a:t>dvfk@inbox.ru</a:t>
            </a:r>
            <a:endParaRPr lang="ru-RU" sz="2400" b="1" dirty="0">
              <a:latin typeface="Evolventa" panose="020B0502020202020204" pitchFamily="34" charset="0"/>
            </a:endParaRPr>
          </a:p>
        </p:txBody>
      </p:sp>
      <p:pic>
        <p:nvPicPr>
          <p:cNvPr id="13" name="Рисунок 12" descr="Телефонная трубка контур">
            <a:extLst>
              <a:ext uri="{FF2B5EF4-FFF2-40B4-BE49-F238E27FC236}">
                <a16:creationId xmlns:a16="http://schemas.microsoft.com/office/drawing/2014/main" xmlns="" id="{A1EF8891-CF38-5040-2D86-37EBFF4A55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33052" y="3886593"/>
            <a:ext cx="698338" cy="698338"/>
          </a:xfrm>
          <a:prstGeom prst="rect">
            <a:avLst/>
          </a:prstGeom>
        </p:spPr>
      </p:pic>
      <p:pic>
        <p:nvPicPr>
          <p:cNvPr id="15" name="Рисунок 14" descr="Электронная почта контур">
            <a:extLst>
              <a:ext uri="{FF2B5EF4-FFF2-40B4-BE49-F238E27FC236}">
                <a16:creationId xmlns:a16="http://schemas.microsoft.com/office/drawing/2014/main" xmlns="" id="{D0575AD9-314B-0FBA-D230-03A040A197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25274" y="4885404"/>
            <a:ext cx="806116" cy="8061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71639" y="4125694"/>
            <a:ext cx="49954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Evolventa" panose="020B0604020202020204" charset="0"/>
                <a:hlinkClick r:id="rId8"/>
              </a:rPr>
              <a:t>https://vk.link/ltd2024</a:t>
            </a:r>
            <a:endParaRPr lang="ru-RU" sz="2400" dirty="0" smtClean="0">
              <a:latin typeface="Evolventa" panose="020B0604020202020204" charset="0"/>
            </a:endParaRPr>
          </a:p>
          <a:p>
            <a:pPr marL="0" indent="0">
              <a:buNone/>
            </a:pPr>
            <a:endParaRPr lang="ru-RU" sz="2400" dirty="0" smtClean="0">
              <a:latin typeface="Evolventa" panose="020B0604020202020204" charset="0"/>
            </a:endParaRPr>
          </a:p>
          <a:p>
            <a:r>
              <a:rPr lang="en-US" sz="2400" dirty="0">
                <a:latin typeface="Evolventa" panose="020B0604020202020204" charset="0"/>
                <a:hlinkClick r:id="rId9"/>
              </a:rPr>
              <a:t>https://</a:t>
            </a:r>
            <a:r>
              <a:rPr lang="en-US" sz="2400" dirty="0" smtClean="0">
                <a:latin typeface="Evolventa" panose="020B0604020202020204" charset="0"/>
                <a:hlinkClick r:id="rId9"/>
              </a:rPr>
              <a:t>vk.com/ltd2024</a:t>
            </a:r>
            <a:endParaRPr lang="ru-RU" sz="2400" dirty="0" smtClean="0">
              <a:latin typeface="Evolventa" panose="020B060402020202020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0303" y="183660"/>
            <a:ext cx="5438103" cy="9571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1"/>
          <a:srcRect l="10340" t="6956" r="8566" b="21109"/>
          <a:stretch/>
        </p:blipFill>
        <p:spPr>
          <a:xfrm>
            <a:off x="7809114" y="1423939"/>
            <a:ext cx="3233079" cy="46102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346" y="26651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66997" y="2356228"/>
            <a:ext cx="7381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Общество с ограниченной ответственностью</a:t>
            </a:r>
          </a:p>
          <a:p>
            <a:r>
              <a:rPr lang="ru-RU" sz="2400" dirty="0" smtClean="0"/>
              <a:t>«Малое инновационное предприятие «ТРЕНАЖЁР»</a:t>
            </a:r>
          </a:p>
          <a:p>
            <a:r>
              <a:rPr lang="ru-RU" sz="2400" u="sng" dirty="0" smtClean="0"/>
              <a:t>ОГРН 1132543008883 от 26.04.2013 ИНН 2543026333  </a:t>
            </a:r>
            <a:endParaRPr lang="ru-RU" sz="2400" u="sng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6997" y="3448697"/>
            <a:ext cx="7552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690911, г. Владивосток, ул. Адмирала Горшкова, д. 67, пом.1, ком. 2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20365" y="6248930"/>
            <a:ext cx="4163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ООО МИП «Тренажёр», </a:t>
            </a:r>
            <a:r>
              <a:rPr lang="ru-RU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2013-2025</a:t>
            </a:r>
            <a:endParaRPr lang="ru-RU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54056" y="5756300"/>
            <a:ext cx="66960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https://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мойбизнес25.рф/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reestr_ciss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/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detail.php?ID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=23288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64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3089</TotalTime>
  <Words>1492</Words>
  <Application>Microsoft Office PowerPoint</Application>
  <PresentationFormat>Широкоэкранный</PresentationFormat>
  <Paragraphs>167</Paragraphs>
  <Slides>16</Slides>
  <Notes>3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Calibri Light</vt:lpstr>
      <vt:lpstr>Arial</vt:lpstr>
      <vt:lpstr>Corbel</vt:lpstr>
      <vt:lpstr>Calibri</vt:lpstr>
      <vt:lpstr>Evolventa</vt:lpstr>
      <vt:lpstr>Montserrat</vt:lpstr>
      <vt:lpstr>Тема Office</vt:lpstr>
      <vt:lpstr>Документ</vt:lpstr>
      <vt:lpstr>Презентация PowerPoint</vt:lpstr>
      <vt:lpstr>Презентация PowerPoint</vt:lpstr>
      <vt:lpstr>Проблематика</vt:lpstr>
      <vt:lpstr>Предлагаемое решение/Технология</vt:lpstr>
      <vt:lpstr>Предлагаемое решение/Технология</vt:lpstr>
      <vt:lpstr>Предлагаемое решение/Технология</vt:lpstr>
      <vt:lpstr>Предлагаемое решение/Технология</vt:lpstr>
      <vt:lpstr>Предлагаемое решение/Технология</vt:lpstr>
      <vt:lpstr>Размер рынка и потенциал</vt:lpstr>
      <vt:lpstr>Целевая аудитория. План коммерциализации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Потребности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Iakimenko Nikita</dc:creator>
  <cp:lastModifiedBy>Dell</cp:lastModifiedBy>
  <cp:revision>445</cp:revision>
  <cp:lastPrinted>2025-03-04T07:03:01Z</cp:lastPrinted>
  <dcterms:created xsi:type="dcterms:W3CDTF">2022-06-27T09:30:29Z</dcterms:created>
  <dcterms:modified xsi:type="dcterms:W3CDTF">2025-06-20T14:28:27Z</dcterms:modified>
</cp:coreProperties>
</file>