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18288000" cy="10287000"/>
  <p:notesSz cx="6858000" cy="9144000"/>
  <p:embeddedFontLst>
    <p:embeddedFont>
      <p:font typeface="Calibri" panose="020F0502020204030204" pitchFamily="34" charset="0"/>
      <p:regular r:id="rId9"/>
      <p:bold r:id="rId10"/>
      <p:italic r:id="rId11"/>
      <p:boldItalic r:id="rId12"/>
    </p:embeddedFont>
    <p:embeddedFont>
      <p:font typeface="Halant Medium Bold" panose="020B0604020202020204" charset="0"/>
      <p:regular r:id="rId13"/>
    </p:embeddedFont>
    <p:embeddedFont>
      <p:font typeface="Clear Sans Regular" panose="020B0604020202020204" charset="0"/>
      <p:regular r:id="rId14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 varScale="1">
        <p:scale>
          <a:sx n="56" d="100"/>
          <a:sy n="56" d="100"/>
        </p:scale>
        <p:origin x="610" y="67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5.fntdata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font" Target="fonts/font4.fntdata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3.fntdata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font" Target="fonts/font2.fntdata"/><Relationship Id="rId4" Type="http://schemas.openxmlformats.org/officeDocument/2006/relationships/slide" Target="slides/slide3.xml"/><Relationship Id="rId9" Type="http://schemas.openxmlformats.org/officeDocument/2006/relationships/font" Target="fonts/font1.fntdata"/><Relationship Id="rId14" Type="http://schemas.openxmlformats.org/officeDocument/2006/relationships/font" Target="fonts/font6.fntdata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10/29/2023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10/29/2023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10/29/2023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10/29/2023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10/29/2023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10/29/2023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10/29/2023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10/29/2023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10/29/2023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10/29/2023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10/29/2023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10/29/2023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gif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jpeg"/><Relationship Id="rId3" Type="http://schemas.openxmlformats.org/officeDocument/2006/relationships/image" Target="../media/image2.svg"/><Relationship Id="rId7" Type="http://schemas.openxmlformats.org/officeDocument/2006/relationships/image" Target="../media/image7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10" Type="http://schemas.openxmlformats.org/officeDocument/2006/relationships/image" Target="../media/image8.png"/><Relationship Id="rId4" Type="http://schemas.openxmlformats.org/officeDocument/2006/relationships/image" Target="../media/image3.png"/><Relationship Id="rId9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gif"/><Relationship Id="rId5" Type="http://schemas.openxmlformats.org/officeDocument/2006/relationships/image" Target="../media/image10.gif"/><Relationship Id="rId4" Type="http://schemas.openxmlformats.org/officeDocument/2006/relationships/image" Target="../media/image9.gi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gif"/><Relationship Id="rId2" Type="http://schemas.openxmlformats.org/officeDocument/2006/relationships/image" Target="../media/image12.gif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3.gif"/><Relationship Id="rId4" Type="http://schemas.openxmlformats.org/officeDocument/2006/relationships/image" Target="../media/image10.gi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gif"/><Relationship Id="rId2" Type="http://schemas.openxmlformats.org/officeDocument/2006/relationships/image" Target="../media/image12.gif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gif"/><Relationship Id="rId2" Type="http://schemas.openxmlformats.org/officeDocument/2006/relationships/image" Target="../media/image15.gif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5400000">
            <a:off x="9096893" y="1079145"/>
            <a:ext cx="7842579" cy="8128710"/>
          </a:xfrm>
          <a:custGeom>
            <a:avLst/>
            <a:gdLst/>
            <a:ahLst/>
            <a:cxnLst/>
            <a:rect l="l" t="t" r="r" b="b"/>
            <a:pathLst>
              <a:path w="7842579" h="8128710">
                <a:moveTo>
                  <a:pt x="0" y="0"/>
                </a:moveTo>
                <a:lnTo>
                  <a:pt x="7842579" y="0"/>
                </a:lnTo>
                <a:lnTo>
                  <a:pt x="7842579" y="8128710"/>
                </a:lnTo>
                <a:lnTo>
                  <a:pt x="0" y="812871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15000"/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ru-RU"/>
          </a:p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8522014" y="1905955"/>
            <a:ext cx="8992338" cy="7158835"/>
          </a:xfrm>
          <a:prstGeom prst="rect">
            <a:avLst/>
          </a:prstGeom>
        </p:spPr>
      </p:pic>
      <p:grpSp>
        <p:nvGrpSpPr>
          <p:cNvPr id="4" name="Group 4"/>
          <p:cNvGrpSpPr/>
          <p:nvPr/>
        </p:nvGrpSpPr>
        <p:grpSpPr>
          <a:xfrm>
            <a:off x="1028700" y="3004628"/>
            <a:ext cx="6777605" cy="4356325"/>
            <a:chOff x="0" y="104775"/>
            <a:chExt cx="9036806" cy="5808433"/>
          </a:xfrm>
        </p:grpSpPr>
        <p:grpSp>
          <p:nvGrpSpPr>
            <p:cNvPr id="5" name="Group 5"/>
            <p:cNvGrpSpPr/>
            <p:nvPr/>
          </p:nvGrpSpPr>
          <p:grpSpPr>
            <a:xfrm>
              <a:off x="0" y="4491597"/>
              <a:ext cx="7877103" cy="1421611"/>
              <a:chOff x="0" y="0"/>
              <a:chExt cx="2426093" cy="406400"/>
            </a:xfrm>
          </p:grpSpPr>
          <p:sp>
            <p:nvSpPr>
              <p:cNvPr id="6" name="Freeform 6"/>
              <p:cNvSpPr/>
              <p:nvPr/>
            </p:nvSpPr>
            <p:spPr>
              <a:xfrm>
                <a:off x="17780" y="22860"/>
                <a:ext cx="2400693" cy="360680"/>
              </a:xfrm>
              <a:custGeom>
                <a:avLst/>
                <a:gdLst/>
                <a:ahLst/>
                <a:cxnLst/>
                <a:rect l="l" t="t" r="r" b="b"/>
                <a:pathLst>
                  <a:path w="2400693" h="360680">
                    <a:moveTo>
                      <a:pt x="2400693" y="180340"/>
                    </a:moveTo>
                    <a:cubicBezTo>
                      <a:pt x="2400693" y="81280"/>
                      <a:pt x="2320683" y="0"/>
                      <a:pt x="2220353" y="0"/>
                    </a:cubicBezTo>
                    <a:lnTo>
                      <a:pt x="172720" y="0"/>
                    </a:lnTo>
                    <a:lnTo>
                      <a:pt x="172720" y="1270"/>
                    </a:lnTo>
                    <a:cubicBezTo>
                      <a:pt x="76200" y="5080"/>
                      <a:pt x="0" y="83820"/>
                      <a:pt x="0" y="180340"/>
                    </a:cubicBezTo>
                    <a:cubicBezTo>
                      <a:pt x="0" y="276860"/>
                      <a:pt x="77470" y="355600"/>
                      <a:pt x="172720" y="359410"/>
                    </a:cubicBezTo>
                    <a:lnTo>
                      <a:pt x="172720" y="360680"/>
                    </a:lnTo>
                    <a:lnTo>
                      <a:pt x="2220353" y="360680"/>
                    </a:lnTo>
                    <a:cubicBezTo>
                      <a:pt x="2319413" y="360680"/>
                      <a:pt x="2400693" y="279400"/>
                      <a:pt x="2400693" y="180340"/>
                    </a:cubicBezTo>
                    <a:close/>
                  </a:path>
                </a:pathLst>
              </a:custGeom>
              <a:solidFill>
                <a:srgbClr val="3878D3"/>
              </a:solidFill>
            </p:spPr>
            <p:txBody>
              <a:bodyPr/>
              <a:lstStyle/>
              <a:p>
                <a:endParaRPr lang="ru-RU" dirty="0"/>
              </a:p>
            </p:txBody>
          </p:sp>
        </p:grpSp>
        <p:sp>
          <p:nvSpPr>
            <p:cNvPr id="7" name="TextBox 7"/>
            <p:cNvSpPr txBox="1"/>
            <p:nvPr/>
          </p:nvSpPr>
          <p:spPr>
            <a:xfrm>
              <a:off x="567881" y="5002470"/>
              <a:ext cx="6741342" cy="41891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2420"/>
                </a:lnSpc>
              </a:pPr>
              <a:r>
                <a:rPr lang="en-US" sz="2200" spc="65" dirty="0" err="1">
                  <a:solidFill>
                    <a:srgbClr val="FFFFFF"/>
                  </a:solidFill>
                  <a:latin typeface="Clear Sans Regular"/>
                </a:rPr>
                <a:t>Чат-бот</a:t>
              </a:r>
              <a:r>
                <a:rPr lang="ru-RU" sz="2200" spc="65" dirty="0">
                  <a:solidFill>
                    <a:srgbClr val="FFFFFF"/>
                  </a:solidFill>
                  <a:latin typeface="Clear Sans Regular"/>
                </a:rPr>
                <a:t> для поддержки и продаж </a:t>
              </a:r>
              <a:r>
                <a:rPr lang="en-US" sz="2200" spc="65" dirty="0">
                  <a:solidFill>
                    <a:srgbClr val="FFFFFF"/>
                  </a:solidFill>
                  <a:latin typeface="Clear Sans Regular"/>
                </a:rPr>
                <a:t> </a:t>
              </a:r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0" y="104775"/>
              <a:ext cx="9036806" cy="193215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11331"/>
                </a:lnSpc>
              </a:pPr>
              <a:r>
                <a:rPr lang="en-US" sz="8000" dirty="0" err="1">
                  <a:solidFill>
                    <a:srgbClr val="191919"/>
                  </a:solidFill>
                  <a:latin typeface="Halant Medium Bold"/>
                </a:rPr>
                <a:t>ChatAssistant</a:t>
              </a:r>
              <a:endParaRPr lang="en-US" sz="8000" dirty="0">
                <a:solidFill>
                  <a:srgbClr val="191919"/>
                </a:solidFill>
                <a:latin typeface="Halant Medium Bold"/>
              </a:endParaRPr>
            </a:p>
          </p:txBody>
        </p:sp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10464449">
            <a:off x="8433271" y="1396294"/>
            <a:ext cx="2217525" cy="2298429"/>
          </a:xfrm>
          <a:custGeom>
            <a:avLst/>
            <a:gdLst/>
            <a:ahLst/>
            <a:cxnLst/>
            <a:rect l="l" t="t" r="r" b="b"/>
            <a:pathLst>
              <a:path w="2217525" h="2298429">
                <a:moveTo>
                  <a:pt x="0" y="0"/>
                </a:moveTo>
                <a:lnTo>
                  <a:pt x="2217525" y="0"/>
                </a:lnTo>
                <a:lnTo>
                  <a:pt x="2217525" y="2298430"/>
                </a:lnTo>
                <a:lnTo>
                  <a:pt x="0" y="229843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15000"/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ru-RU"/>
          </a:p>
        </p:txBody>
      </p:sp>
      <p:grpSp>
        <p:nvGrpSpPr>
          <p:cNvPr id="3" name="Group 3"/>
          <p:cNvGrpSpPr>
            <a:grpSpLocks noChangeAspect="1"/>
          </p:cNvGrpSpPr>
          <p:nvPr/>
        </p:nvGrpSpPr>
        <p:grpSpPr>
          <a:xfrm>
            <a:off x="8848319" y="1089590"/>
            <a:ext cx="2535212" cy="2440163"/>
            <a:chOff x="30480" y="591820"/>
            <a:chExt cx="12736830" cy="12259310"/>
          </a:xfrm>
        </p:grpSpPr>
        <p:sp>
          <p:nvSpPr>
            <p:cNvPr id="4" name="Freeform 4"/>
            <p:cNvSpPr/>
            <p:nvPr/>
          </p:nvSpPr>
          <p:spPr>
            <a:xfrm>
              <a:off x="30480" y="591820"/>
              <a:ext cx="12736830" cy="12259310"/>
            </a:xfrm>
            <a:custGeom>
              <a:avLst/>
              <a:gdLst/>
              <a:ahLst/>
              <a:cxnLst/>
              <a:rect l="l" t="t" r="r" b="b"/>
              <a:pathLst>
                <a:path w="12736830" h="12259310">
                  <a:moveTo>
                    <a:pt x="11925300" y="4271010"/>
                  </a:moveTo>
                  <a:cubicBezTo>
                    <a:pt x="10819131" y="2120900"/>
                    <a:pt x="8590281" y="544830"/>
                    <a:pt x="6215380" y="297180"/>
                  </a:cubicBezTo>
                  <a:cubicBezTo>
                    <a:pt x="4277360" y="0"/>
                    <a:pt x="3002280" y="913130"/>
                    <a:pt x="1960880" y="2170430"/>
                  </a:cubicBezTo>
                  <a:cubicBezTo>
                    <a:pt x="919480" y="3427730"/>
                    <a:pt x="365760" y="5030470"/>
                    <a:pt x="142240" y="6647180"/>
                  </a:cubicBezTo>
                  <a:cubicBezTo>
                    <a:pt x="24130" y="7500620"/>
                    <a:pt x="0" y="8406130"/>
                    <a:pt x="361950" y="9188450"/>
                  </a:cubicBezTo>
                  <a:cubicBezTo>
                    <a:pt x="820420" y="10180319"/>
                    <a:pt x="1822450" y="10811510"/>
                    <a:pt x="2842260" y="11203940"/>
                  </a:cubicBezTo>
                  <a:cubicBezTo>
                    <a:pt x="5585460" y="12259310"/>
                    <a:pt x="8953500" y="11850370"/>
                    <a:pt x="11088370" y="9828530"/>
                  </a:cubicBezTo>
                  <a:cubicBezTo>
                    <a:pt x="11756390" y="9196070"/>
                    <a:pt x="12303760" y="8403590"/>
                    <a:pt x="12499340" y="7504430"/>
                  </a:cubicBezTo>
                  <a:cubicBezTo>
                    <a:pt x="12736830" y="6413500"/>
                    <a:pt x="12435840" y="5264150"/>
                    <a:pt x="11925300" y="4271010"/>
                  </a:cubicBezTo>
                  <a:close/>
                </a:path>
              </a:pathLst>
            </a:custGeom>
            <a:blipFill>
              <a:blip r:embed="rId4"/>
              <a:stretch>
                <a:fillRect l="-11570" t="-5134" r="-11083" b="5134"/>
              </a:stretch>
            </a:blipFill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5" name="Freeform 5"/>
          <p:cNvSpPr/>
          <p:nvPr/>
        </p:nvSpPr>
        <p:spPr>
          <a:xfrm rot="-10464449">
            <a:off x="9915651" y="3899888"/>
            <a:ext cx="2217525" cy="2298429"/>
          </a:xfrm>
          <a:custGeom>
            <a:avLst/>
            <a:gdLst/>
            <a:ahLst/>
            <a:cxnLst/>
            <a:rect l="l" t="t" r="r" b="b"/>
            <a:pathLst>
              <a:path w="2217525" h="2298429">
                <a:moveTo>
                  <a:pt x="0" y="0"/>
                </a:moveTo>
                <a:lnTo>
                  <a:pt x="2217525" y="0"/>
                </a:lnTo>
                <a:lnTo>
                  <a:pt x="2217525" y="2298429"/>
                </a:lnTo>
                <a:lnTo>
                  <a:pt x="0" y="2298429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15000"/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ru-RU"/>
          </a:p>
        </p:txBody>
      </p:sp>
      <p:sp>
        <p:nvSpPr>
          <p:cNvPr id="6" name="Freeform 6"/>
          <p:cNvSpPr/>
          <p:nvPr/>
        </p:nvSpPr>
        <p:spPr>
          <a:xfrm rot="-10464449">
            <a:off x="9307024" y="6512914"/>
            <a:ext cx="2339056" cy="2424395"/>
          </a:xfrm>
          <a:custGeom>
            <a:avLst/>
            <a:gdLst/>
            <a:ahLst/>
            <a:cxnLst/>
            <a:rect l="l" t="t" r="r" b="b"/>
            <a:pathLst>
              <a:path w="2339056" h="2424395">
                <a:moveTo>
                  <a:pt x="0" y="0"/>
                </a:moveTo>
                <a:lnTo>
                  <a:pt x="2339056" y="0"/>
                </a:lnTo>
                <a:lnTo>
                  <a:pt x="2339056" y="2424395"/>
                </a:lnTo>
                <a:lnTo>
                  <a:pt x="0" y="242439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15000"/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ru-RU"/>
          </a:p>
        </p:txBody>
      </p:sp>
      <p:grpSp>
        <p:nvGrpSpPr>
          <p:cNvPr id="7" name="Group 7"/>
          <p:cNvGrpSpPr>
            <a:grpSpLocks noChangeAspect="1"/>
          </p:cNvGrpSpPr>
          <p:nvPr/>
        </p:nvGrpSpPr>
        <p:grpSpPr>
          <a:xfrm>
            <a:off x="8935486" y="6795347"/>
            <a:ext cx="2558889" cy="2462953"/>
            <a:chOff x="30480" y="591820"/>
            <a:chExt cx="12736830" cy="12259310"/>
          </a:xfrm>
        </p:grpSpPr>
        <p:sp>
          <p:nvSpPr>
            <p:cNvPr id="8" name="Freeform 8"/>
            <p:cNvSpPr/>
            <p:nvPr/>
          </p:nvSpPr>
          <p:spPr>
            <a:xfrm>
              <a:off x="30480" y="591820"/>
              <a:ext cx="12736830" cy="12259310"/>
            </a:xfrm>
            <a:custGeom>
              <a:avLst/>
              <a:gdLst/>
              <a:ahLst/>
              <a:cxnLst/>
              <a:rect l="l" t="t" r="r" b="b"/>
              <a:pathLst>
                <a:path w="12736830" h="12259310">
                  <a:moveTo>
                    <a:pt x="11925300" y="4271010"/>
                  </a:moveTo>
                  <a:cubicBezTo>
                    <a:pt x="10819131" y="2120900"/>
                    <a:pt x="8590281" y="544830"/>
                    <a:pt x="6215380" y="297180"/>
                  </a:cubicBezTo>
                  <a:cubicBezTo>
                    <a:pt x="4277360" y="0"/>
                    <a:pt x="3002280" y="913130"/>
                    <a:pt x="1960880" y="2170430"/>
                  </a:cubicBezTo>
                  <a:cubicBezTo>
                    <a:pt x="919480" y="3427730"/>
                    <a:pt x="365760" y="5030470"/>
                    <a:pt x="142240" y="6647180"/>
                  </a:cubicBezTo>
                  <a:cubicBezTo>
                    <a:pt x="24130" y="7500620"/>
                    <a:pt x="0" y="8406130"/>
                    <a:pt x="361950" y="9188450"/>
                  </a:cubicBezTo>
                  <a:cubicBezTo>
                    <a:pt x="820420" y="10180319"/>
                    <a:pt x="1822450" y="10811510"/>
                    <a:pt x="2842260" y="11203940"/>
                  </a:cubicBezTo>
                  <a:cubicBezTo>
                    <a:pt x="5585460" y="12259310"/>
                    <a:pt x="8953500" y="11850370"/>
                    <a:pt x="11088370" y="9828530"/>
                  </a:cubicBezTo>
                  <a:cubicBezTo>
                    <a:pt x="11756390" y="9196070"/>
                    <a:pt x="12303760" y="8403590"/>
                    <a:pt x="12499340" y="7504430"/>
                  </a:cubicBezTo>
                  <a:cubicBezTo>
                    <a:pt x="12736830" y="6413500"/>
                    <a:pt x="12435840" y="5264150"/>
                    <a:pt x="11925300" y="4271010"/>
                  </a:cubicBezTo>
                  <a:close/>
                </a:path>
              </a:pathLst>
            </a:custGeom>
            <a:blipFill>
              <a:blip r:embed="rId5"/>
              <a:stretch>
                <a:fillRect l="-243" t="-27605" r="243" b="-17337"/>
              </a:stretch>
            </a:blipFill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9" name="Freeform 9"/>
          <p:cNvSpPr/>
          <p:nvPr/>
        </p:nvSpPr>
        <p:spPr>
          <a:xfrm rot="5400000">
            <a:off x="832506" y="3380791"/>
            <a:ext cx="2165870" cy="2165870"/>
          </a:xfrm>
          <a:custGeom>
            <a:avLst/>
            <a:gdLst/>
            <a:ahLst/>
            <a:cxnLst/>
            <a:rect l="l" t="t" r="r" b="b"/>
            <a:pathLst>
              <a:path w="2165870" h="2165870">
                <a:moveTo>
                  <a:pt x="0" y="0"/>
                </a:moveTo>
                <a:lnTo>
                  <a:pt x="2165870" y="0"/>
                </a:lnTo>
                <a:lnTo>
                  <a:pt x="2165870" y="2165870"/>
                </a:lnTo>
                <a:lnTo>
                  <a:pt x="0" y="2165870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alphaModFix amt="9999"/>
              <a:extLst>
                <a:ext uri="{96DAC541-7B7A-43D3-8B79-37D633B846F1}">
                  <asvg:svgBlip xmlns:asvg="http://schemas.microsoft.com/office/drawing/2016/SVG/main" xmlns="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ru-RU"/>
          </a:p>
        </p:txBody>
      </p:sp>
      <p:grpSp>
        <p:nvGrpSpPr>
          <p:cNvPr id="10" name="Group 10"/>
          <p:cNvGrpSpPr>
            <a:grpSpLocks noChangeAspect="1"/>
          </p:cNvGrpSpPr>
          <p:nvPr/>
        </p:nvGrpSpPr>
        <p:grpSpPr>
          <a:xfrm>
            <a:off x="221180" y="3891703"/>
            <a:ext cx="2601112" cy="2503593"/>
            <a:chOff x="30480" y="591820"/>
            <a:chExt cx="12736830" cy="12259310"/>
          </a:xfrm>
        </p:grpSpPr>
        <p:sp>
          <p:nvSpPr>
            <p:cNvPr id="11" name="Freeform 11"/>
            <p:cNvSpPr/>
            <p:nvPr/>
          </p:nvSpPr>
          <p:spPr>
            <a:xfrm>
              <a:off x="30480" y="591820"/>
              <a:ext cx="12736830" cy="12259310"/>
            </a:xfrm>
            <a:custGeom>
              <a:avLst/>
              <a:gdLst/>
              <a:ahLst/>
              <a:cxnLst/>
              <a:rect l="l" t="t" r="r" b="b"/>
              <a:pathLst>
                <a:path w="12736830" h="12259310">
                  <a:moveTo>
                    <a:pt x="11925300" y="4271010"/>
                  </a:moveTo>
                  <a:cubicBezTo>
                    <a:pt x="10819131" y="2120900"/>
                    <a:pt x="8590281" y="544830"/>
                    <a:pt x="6215380" y="297180"/>
                  </a:cubicBezTo>
                  <a:cubicBezTo>
                    <a:pt x="4277360" y="0"/>
                    <a:pt x="3002280" y="913130"/>
                    <a:pt x="1960880" y="2170430"/>
                  </a:cubicBezTo>
                  <a:cubicBezTo>
                    <a:pt x="919480" y="3427730"/>
                    <a:pt x="365760" y="5030470"/>
                    <a:pt x="142240" y="6647180"/>
                  </a:cubicBezTo>
                  <a:cubicBezTo>
                    <a:pt x="24130" y="7500620"/>
                    <a:pt x="0" y="8406130"/>
                    <a:pt x="361950" y="9188450"/>
                  </a:cubicBezTo>
                  <a:cubicBezTo>
                    <a:pt x="820420" y="10180319"/>
                    <a:pt x="1822450" y="10811510"/>
                    <a:pt x="2842260" y="11203940"/>
                  </a:cubicBezTo>
                  <a:cubicBezTo>
                    <a:pt x="5585460" y="12259310"/>
                    <a:pt x="8953500" y="11850370"/>
                    <a:pt x="11088370" y="9828530"/>
                  </a:cubicBezTo>
                  <a:cubicBezTo>
                    <a:pt x="11756390" y="9196070"/>
                    <a:pt x="12303760" y="8403590"/>
                    <a:pt x="12499340" y="7504430"/>
                  </a:cubicBezTo>
                  <a:cubicBezTo>
                    <a:pt x="12736830" y="6413500"/>
                    <a:pt x="12435840" y="5264150"/>
                    <a:pt x="11925300" y="4271010"/>
                  </a:cubicBezTo>
                  <a:close/>
                </a:path>
              </a:pathLst>
            </a:custGeom>
            <a:blipFill>
              <a:blip r:embed="rId8"/>
              <a:stretch>
                <a:fillRect l="-243" t="-12518" r="243" b="-50437"/>
              </a:stretch>
            </a:blipFill>
          </p:spPr>
          <p:txBody>
            <a:bodyPr/>
            <a:lstStyle/>
            <a:p>
              <a:endParaRPr lang="ru-RU"/>
            </a:p>
          </p:txBody>
        </p:sp>
      </p:grpSp>
      <p:grpSp>
        <p:nvGrpSpPr>
          <p:cNvPr id="12" name="Group 12"/>
          <p:cNvGrpSpPr>
            <a:grpSpLocks noChangeAspect="1"/>
          </p:cNvGrpSpPr>
          <p:nvPr/>
        </p:nvGrpSpPr>
        <p:grpSpPr>
          <a:xfrm>
            <a:off x="8917105" y="3926943"/>
            <a:ext cx="2466426" cy="2373956"/>
            <a:chOff x="30480" y="591820"/>
            <a:chExt cx="12736830" cy="12259310"/>
          </a:xfrm>
        </p:grpSpPr>
        <p:sp>
          <p:nvSpPr>
            <p:cNvPr id="13" name="Freeform 13"/>
            <p:cNvSpPr/>
            <p:nvPr/>
          </p:nvSpPr>
          <p:spPr>
            <a:xfrm>
              <a:off x="30480" y="591820"/>
              <a:ext cx="12736830" cy="12259310"/>
            </a:xfrm>
            <a:custGeom>
              <a:avLst/>
              <a:gdLst/>
              <a:ahLst/>
              <a:cxnLst/>
              <a:rect l="l" t="t" r="r" b="b"/>
              <a:pathLst>
                <a:path w="12736830" h="12259310">
                  <a:moveTo>
                    <a:pt x="11925300" y="4271010"/>
                  </a:moveTo>
                  <a:cubicBezTo>
                    <a:pt x="10819131" y="2120900"/>
                    <a:pt x="8590281" y="544830"/>
                    <a:pt x="6215380" y="297180"/>
                  </a:cubicBezTo>
                  <a:cubicBezTo>
                    <a:pt x="4277360" y="0"/>
                    <a:pt x="3002280" y="913130"/>
                    <a:pt x="1960880" y="2170430"/>
                  </a:cubicBezTo>
                  <a:cubicBezTo>
                    <a:pt x="919480" y="3427730"/>
                    <a:pt x="365760" y="5030470"/>
                    <a:pt x="142240" y="6647180"/>
                  </a:cubicBezTo>
                  <a:cubicBezTo>
                    <a:pt x="24130" y="7500620"/>
                    <a:pt x="0" y="8406130"/>
                    <a:pt x="361950" y="9188450"/>
                  </a:cubicBezTo>
                  <a:cubicBezTo>
                    <a:pt x="820420" y="10180319"/>
                    <a:pt x="1822450" y="10811510"/>
                    <a:pt x="2842260" y="11203940"/>
                  </a:cubicBezTo>
                  <a:cubicBezTo>
                    <a:pt x="5585460" y="12259310"/>
                    <a:pt x="8953500" y="11850370"/>
                    <a:pt x="11088370" y="9828530"/>
                  </a:cubicBezTo>
                  <a:cubicBezTo>
                    <a:pt x="11756390" y="9196070"/>
                    <a:pt x="12303760" y="8403590"/>
                    <a:pt x="12499340" y="7504430"/>
                  </a:cubicBezTo>
                  <a:cubicBezTo>
                    <a:pt x="12736830" y="6413500"/>
                    <a:pt x="12435840" y="5264150"/>
                    <a:pt x="11925300" y="4271010"/>
                  </a:cubicBezTo>
                  <a:close/>
                </a:path>
              </a:pathLst>
            </a:custGeom>
            <a:blipFill>
              <a:blip r:embed="rId9"/>
              <a:stretch>
                <a:fillRect l="-243" t="-9431" r="243" b="837"/>
              </a:stretch>
            </a:blipFill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14" name="Freeform 14"/>
          <p:cNvSpPr/>
          <p:nvPr/>
        </p:nvSpPr>
        <p:spPr>
          <a:xfrm rot="-10464449">
            <a:off x="327897" y="6558535"/>
            <a:ext cx="2217525" cy="2298429"/>
          </a:xfrm>
          <a:custGeom>
            <a:avLst/>
            <a:gdLst/>
            <a:ahLst/>
            <a:cxnLst/>
            <a:rect l="l" t="t" r="r" b="b"/>
            <a:pathLst>
              <a:path w="2217525" h="2298429">
                <a:moveTo>
                  <a:pt x="0" y="0"/>
                </a:moveTo>
                <a:lnTo>
                  <a:pt x="2217525" y="0"/>
                </a:lnTo>
                <a:lnTo>
                  <a:pt x="2217525" y="2298429"/>
                </a:lnTo>
                <a:lnTo>
                  <a:pt x="0" y="2298429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15000"/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ru-RU"/>
          </a:p>
        </p:txBody>
      </p:sp>
      <p:grpSp>
        <p:nvGrpSpPr>
          <p:cNvPr id="15" name="Group 15"/>
          <p:cNvGrpSpPr>
            <a:grpSpLocks noChangeAspect="1"/>
          </p:cNvGrpSpPr>
          <p:nvPr/>
        </p:nvGrpSpPr>
        <p:grpSpPr>
          <a:xfrm>
            <a:off x="221180" y="6954281"/>
            <a:ext cx="2601112" cy="2503593"/>
            <a:chOff x="30480" y="591820"/>
            <a:chExt cx="12736830" cy="12259310"/>
          </a:xfrm>
        </p:grpSpPr>
        <p:sp>
          <p:nvSpPr>
            <p:cNvPr id="16" name="Freeform 16"/>
            <p:cNvSpPr/>
            <p:nvPr/>
          </p:nvSpPr>
          <p:spPr>
            <a:xfrm>
              <a:off x="30480" y="591820"/>
              <a:ext cx="12736830" cy="12259310"/>
            </a:xfrm>
            <a:custGeom>
              <a:avLst/>
              <a:gdLst/>
              <a:ahLst/>
              <a:cxnLst/>
              <a:rect l="l" t="t" r="r" b="b"/>
              <a:pathLst>
                <a:path w="12736830" h="12259310">
                  <a:moveTo>
                    <a:pt x="11925300" y="4271010"/>
                  </a:moveTo>
                  <a:cubicBezTo>
                    <a:pt x="10819131" y="2120900"/>
                    <a:pt x="8590281" y="544830"/>
                    <a:pt x="6215380" y="297180"/>
                  </a:cubicBezTo>
                  <a:cubicBezTo>
                    <a:pt x="4277360" y="0"/>
                    <a:pt x="3002280" y="913130"/>
                    <a:pt x="1960880" y="2170430"/>
                  </a:cubicBezTo>
                  <a:cubicBezTo>
                    <a:pt x="919480" y="3427730"/>
                    <a:pt x="365760" y="5030470"/>
                    <a:pt x="142240" y="6647180"/>
                  </a:cubicBezTo>
                  <a:cubicBezTo>
                    <a:pt x="24130" y="7500620"/>
                    <a:pt x="0" y="8406130"/>
                    <a:pt x="361950" y="9188450"/>
                  </a:cubicBezTo>
                  <a:cubicBezTo>
                    <a:pt x="820420" y="10180319"/>
                    <a:pt x="1822450" y="10811510"/>
                    <a:pt x="2842260" y="11203940"/>
                  </a:cubicBezTo>
                  <a:cubicBezTo>
                    <a:pt x="5585460" y="12259310"/>
                    <a:pt x="8953500" y="11850370"/>
                    <a:pt x="11088370" y="9828530"/>
                  </a:cubicBezTo>
                  <a:cubicBezTo>
                    <a:pt x="11756390" y="9196070"/>
                    <a:pt x="12303760" y="8403590"/>
                    <a:pt x="12499340" y="7504430"/>
                  </a:cubicBezTo>
                  <a:cubicBezTo>
                    <a:pt x="12736830" y="6413500"/>
                    <a:pt x="12435840" y="5264150"/>
                    <a:pt x="11925300" y="4271010"/>
                  </a:cubicBezTo>
                  <a:close/>
                </a:path>
              </a:pathLst>
            </a:custGeom>
            <a:blipFill>
              <a:blip r:embed="rId10"/>
              <a:stretch>
                <a:fillRect l="-243" t="-36611" r="243" b="-26343"/>
              </a:stretch>
            </a:blipFill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17" name="TextBox 17"/>
          <p:cNvSpPr txBox="1"/>
          <p:nvPr/>
        </p:nvSpPr>
        <p:spPr>
          <a:xfrm>
            <a:off x="1028700" y="1104900"/>
            <a:ext cx="6203739" cy="224795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8800"/>
              </a:lnSpc>
            </a:pPr>
            <a:r>
              <a:rPr lang="en-US" sz="8000">
                <a:solidFill>
                  <a:srgbClr val="191919"/>
                </a:solidFill>
                <a:latin typeface="Halant Medium Bold"/>
              </a:rPr>
              <a:t>Наша команда</a:t>
            </a:r>
          </a:p>
        </p:txBody>
      </p:sp>
      <p:grpSp>
        <p:nvGrpSpPr>
          <p:cNvPr id="18" name="Group 18"/>
          <p:cNvGrpSpPr/>
          <p:nvPr/>
        </p:nvGrpSpPr>
        <p:grpSpPr>
          <a:xfrm>
            <a:off x="12626549" y="1654239"/>
            <a:ext cx="4100104" cy="925402"/>
            <a:chOff x="0" y="0"/>
            <a:chExt cx="5466806" cy="1233869"/>
          </a:xfrm>
        </p:grpSpPr>
        <p:sp>
          <p:nvSpPr>
            <p:cNvPr id="19" name="TextBox 19"/>
            <p:cNvSpPr txBox="1"/>
            <p:nvPr/>
          </p:nvSpPr>
          <p:spPr>
            <a:xfrm>
              <a:off x="0" y="697812"/>
              <a:ext cx="5466806" cy="53605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3250"/>
                </a:lnSpc>
              </a:pPr>
              <a:r>
                <a:rPr lang="en-US" sz="2499">
                  <a:solidFill>
                    <a:srgbClr val="191919"/>
                  </a:solidFill>
                  <a:latin typeface="Clear Sans Regular"/>
                </a:rPr>
                <a:t>аналитик</a:t>
              </a:r>
            </a:p>
          </p:txBody>
        </p:sp>
        <p:sp>
          <p:nvSpPr>
            <p:cNvPr id="20" name="TextBox 20"/>
            <p:cNvSpPr txBox="1"/>
            <p:nvPr/>
          </p:nvSpPr>
          <p:spPr>
            <a:xfrm>
              <a:off x="0" y="19050"/>
              <a:ext cx="5466806" cy="58156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3300"/>
                </a:lnSpc>
              </a:pPr>
              <a:r>
                <a:rPr lang="en-US" sz="2999">
                  <a:solidFill>
                    <a:srgbClr val="191919"/>
                  </a:solidFill>
                  <a:latin typeface="Halant Medium Bold"/>
                </a:rPr>
                <a:t>Арина Петрова</a:t>
              </a:r>
            </a:p>
          </p:txBody>
        </p:sp>
      </p:grpSp>
      <p:grpSp>
        <p:nvGrpSpPr>
          <p:cNvPr id="21" name="Group 21"/>
          <p:cNvGrpSpPr/>
          <p:nvPr/>
        </p:nvGrpSpPr>
        <p:grpSpPr>
          <a:xfrm>
            <a:off x="12626549" y="4680799"/>
            <a:ext cx="4632751" cy="925402"/>
            <a:chOff x="0" y="0"/>
            <a:chExt cx="6177001" cy="1233869"/>
          </a:xfrm>
        </p:grpSpPr>
        <p:sp>
          <p:nvSpPr>
            <p:cNvPr id="22" name="TextBox 22"/>
            <p:cNvSpPr txBox="1"/>
            <p:nvPr/>
          </p:nvSpPr>
          <p:spPr>
            <a:xfrm>
              <a:off x="0" y="697812"/>
              <a:ext cx="6177001" cy="53605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3250"/>
                </a:lnSpc>
              </a:pPr>
              <a:r>
                <a:rPr lang="en-US" sz="2499">
                  <a:solidFill>
                    <a:srgbClr val="191919"/>
                  </a:solidFill>
                  <a:latin typeface="Clear Sans Regular"/>
                </a:rPr>
                <a:t>аналитик</a:t>
              </a:r>
            </a:p>
          </p:txBody>
        </p:sp>
        <p:sp>
          <p:nvSpPr>
            <p:cNvPr id="23" name="TextBox 23"/>
            <p:cNvSpPr txBox="1"/>
            <p:nvPr/>
          </p:nvSpPr>
          <p:spPr>
            <a:xfrm>
              <a:off x="0" y="19050"/>
              <a:ext cx="6177001" cy="58156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3300"/>
                </a:lnSpc>
              </a:pPr>
              <a:r>
                <a:rPr lang="en-US" sz="2999">
                  <a:solidFill>
                    <a:srgbClr val="191919"/>
                  </a:solidFill>
                  <a:latin typeface="Halant Medium Bold"/>
                </a:rPr>
                <a:t>Екатерина Рязанская</a:t>
              </a:r>
            </a:p>
          </p:txBody>
        </p:sp>
      </p:grpSp>
      <p:grpSp>
        <p:nvGrpSpPr>
          <p:cNvPr id="24" name="Group 24"/>
          <p:cNvGrpSpPr/>
          <p:nvPr/>
        </p:nvGrpSpPr>
        <p:grpSpPr>
          <a:xfrm>
            <a:off x="12626549" y="7543802"/>
            <a:ext cx="4411833" cy="925402"/>
            <a:chOff x="0" y="0"/>
            <a:chExt cx="5882445" cy="1233869"/>
          </a:xfrm>
        </p:grpSpPr>
        <p:sp>
          <p:nvSpPr>
            <p:cNvPr id="25" name="TextBox 25"/>
            <p:cNvSpPr txBox="1"/>
            <p:nvPr/>
          </p:nvSpPr>
          <p:spPr>
            <a:xfrm>
              <a:off x="0" y="697812"/>
              <a:ext cx="5882445" cy="53605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3250"/>
                </a:lnSpc>
              </a:pPr>
              <a:r>
                <a:rPr lang="en-US" sz="2499">
                  <a:solidFill>
                    <a:srgbClr val="191919"/>
                  </a:solidFill>
                  <a:latin typeface="Clear Sans Regular"/>
                </a:rPr>
                <a:t>программист</a:t>
              </a:r>
            </a:p>
          </p:txBody>
        </p:sp>
        <p:sp>
          <p:nvSpPr>
            <p:cNvPr id="26" name="TextBox 26"/>
            <p:cNvSpPr txBox="1"/>
            <p:nvPr/>
          </p:nvSpPr>
          <p:spPr>
            <a:xfrm>
              <a:off x="0" y="19050"/>
              <a:ext cx="5882445" cy="58156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3300"/>
                </a:lnSpc>
              </a:pPr>
              <a:r>
                <a:rPr lang="en-US" sz="2999">
                  <a:solidFill>
                    <a:srgbClr val="191919"/>
                  </a:solidFill>
                  <a:latin typeface="Halant Medium Bold"/>
                </a:rPr>
                <a:t>Елизавета Кускова</a:t>
              </a:r>
            </a:p>
          </p:txBody>
        </p:sp>
      </p:grpSp>
      <p:grpSp>
        <p:nvGrpSpPr>
          <p:cNvPr id="27" name="Group 27"/>
          <p:cNvGrpSpPr/>
          <p:nvPr/>
        </p:nvGrpSpPr>
        <p:grpSpPr>
          <a:xfrm>
            <a:off x="3411159" y="4877779"/>
            <a:ext cx="4915396" cy="1337763"/>
            <a:chOff x="0" y="0"/>
            <a:chExt cx="6553861" cy="1783685"/>
          </a:xfrm>
        </p:grpSpPr>
        <p:sp>
          <p:nvSpPr>
            <p:cNvPr id="28" name="TextBox 28"/>
            <p:cNvSpPr txBox="1"/>
            <p:nvPr/>
          </p:nvSpPr>
          <p:spPr>
            <a:xfrm>
              <a:off x="0" y="697812"/>
              <a:ext cx="6553861" cy="108587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3250"/>
                </a:lnSpc>
              </a:pPr>
              <a:r>
                <a:rPr lang="en-US" sz="2500">
                  <a:solidFill>
                    <a:srgbClr val="191919"/>
                  </a:solidFill>
                  <a:latin typeface="Clear Sans Regular"/>
                </a:rPr>
                <a:t>Teamleader</a:t>
              </a:r>
            </a:p>
            <a:p>
              <a:pPr>
                <a:lnSpc>
                  <a:spcPts val="3250"/>
                </a:lnSpc>
              </a:pPr>
              <a:endParaRPr lang="en-US" sz="2500">
                <a:solidFill>
                  <a:srgbClr val="191919"/>
                </a:solidFill>
                <a:latin typeface="Clear Sans Regular"/>
              </a:endParaRPr>
            </a:p>
          </p:txBody>
        </p:sp>
        <p:sp>
          <p:nvSpPr>
            <p:cNvPr id="29" name="TextBox 29"/>
            <p:cNvSpPr txBox="1"/>
            <p:nvPr/>
          </p:nvSpPr>
          <p:spPr>
            <a:xfrm>
              <a:off x="0" y="19050"/>
              <a:ext cx="6553861" cy="58156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3300"/>
                </a:lnSpc>
              </a:pPr>
              <a:r>
                <a:rPr lang="en-US" sz="2999">
                  <a:solidFill>
                    <a:srgbClr val="191919"/>
                  </a:solidFill>
                  <a:latin typeface="Halant Medium Bold"/>
                </a:rPr>
                <a:t>Семён Лутовинов</a:t>
              </a:r>
            </a:p>
          </p:txBody>
        </p:sp>
      </p:grpSp>
      <p:grpSp>
        <p:nvGrpSpPr>
          <p:cNvPr id="30" name="Group 30"/>
          <p:cNvGrpSpPr/>
          <p:nvPr/>
        </p:nvGrpSpPr>
        <p:grpSpPr>
          <a:xfrm>
            <a:off x="3411159" y="7707750"/>
            <a:ext cx="4915396" cy="1337763"/>
            <a:chOff x="0" y="0"/>
            <a:chExt cx="6553861" cy="1783685"/>
          </a:xfrm>
        </p:grpSpPr>
        <p:sp>
          <p:nvSpPr>
            <p:cNvPr id="31" name="TextBox 31"/>
            <p:cNvSpPr txBox="1"/>
            <p:nvPr/>
          </p:nvSpPr>
          <p:spPr>
            <a:xfrm>
              <a:off x="0" y="697812"/>
              <a:ext cx="6553861" cy="108587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3250"/>
                </a:lnSpc>
              </a:pPr>
              <a:r>
                <a:rPr lang="en-US" sz="2499">
                  <a:solidFill>
                    <a:srgbClr val="191919"/>
                  </a:solidFill>
                  <a:latin typeface="Clear Sans Regular"/>
                </a:rPr>
                <a:t>дизайнер, специалист по связям с общественностью</a:t>
              </a:r>
            </a:p>
          </p:txBody>
        </p:sp>
        <p:sp>
          <p:nvSpPr>
            <p:cNvPr id="32" name="TextBox 32"/>
            <p:cNvSpPr txBox="1"/>
            <p:nvPr/>
          </p:nvSpPr>
          <p:spPr>
            <a:xfrm>
              <a:off x="0" y="19050"/>
              <a:ext cx="6553861" cy="58156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3300"/>
                </a:lnSpc>
              </a:pPr>
              <a:r>
                <a:rPr lang="en-US" sz="2999">
                  <a:solidFill>
                    <a:srgbClr val="191919"/>
                  </a:solidFill>
                  <a:latin typeface="Halant Medium Bold"/>
                </a:rPr>
                <a:t>Арина Болдырева</a:t>
              </a:r>
            </a:p>
          </p:txBody>
        </p:sp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5400000">
            <a:off x="7658511" y="2610247"/>
            <a:ext cx="3083476" cy="3195974"/>
          </a:xfrm>
          <a:custGeom>
            <a:avLst/>
            <a:gdLst/>
            <a:ahLst/>
            <a:cxnLst/>
            <a:rect l="l" t="t" r="r" b="b"/>
            <a:pathLst>
              <a:path w="3083476" h="3195974">
                <a:moveTo>
                  <a:pt x="0" y="0"/>
                </a:moveTo>
                <a:lnTo>
                  <a:pt x="3083476" y="0"/>
                </a:lnTo>
                <a:lnTo>
                  <a:pt x="3083476" y="3195974"/>
                </a:lnTo>
                <a:lnTo>
                  <a:pt x="0" y="319597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15000"/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ru-RU"/>
          </a:p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7714760" y="3071182"/>
            <a:ext cx="3083476" cy="3083476"/>
          </a:xfrm>
          <a:prstGeom prst="rect">
            <a:avLst/>
          </a:prstGeom>
        </p:spPr>
      </p:pic>
      <p:sp>
        <p:nvSpPr>
          <p:cNvPr id="4" name="Freeform 4"/>
          <p:cNvSpPr/>
          <p:nvPr/>
        </p:nvSpPr>
        <p:spPr>
          <a:xfrm rot="5518248">
            <a:off x="2051102" y="2820379"/>
            <a:ext cx="3083476" cy="3195974"/>
          </a:xfrm>
          <a:custGeom>
            <a:avLst/>
            <a:gdLst/>
            <a:ahLst/>
            <a:cxnLst/>
            <a:rect l="l" t="t" r="r" b="b"/>
            <a:pathLst>
              <a:path w="3083476" h="3195974">
                <a:moveTo>
                  <a:pt x="0" y="0"/>
                </a:moveTo>
                <a:lnTo>
                  <a:pt x="3083476" y="0"/>
                </a:lnTo>
                <a:lnTo>
                  <a:pt x="3083476" y="3195974"/>
                </a:lnTo>
                <a:lnTo>
                  <a:pt x="0" y="319597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15000"/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ru-RU"/>
          </a:p>
        </p:txBody>
      </p:sp>
      <p:sp>
        <p:nvSpPr>
          <p:cNvPr id="5" name="Freeform 5"/>
          <p:cNvSpPr/>
          <p:nvPr/>
        </p:nvSpPr>
        <p:spPr>
          <a:xfrm rot="-10547671">
            <a:off x="12645722" y="2709415"/>
            <a:ext cx="3083476" cy="3195974"/>
          </a:xfrm>
          <a:custGeom>
            <a:avLst/>
            <a:gdLst/>
            <a:ahLst/>
            <a:cxnLst/>
            <a:rect l="l" t="t" r="r" b="b"/>
            <a:pathLst>
              <a:path w="3083476" h="3195974">
                <a:moveTo>
                  <a:pt x="0" y="0"/>
                </a:moveTo>
                <a:lnTo>
                  <a:pt x="3083476" y="0"/>
                </a:lnTo>
                <a:lnTo>
                  <a:pt x="3083476" y="3195974"/>
                </a:lnTo>
                <a:lnTo>
                  <a:pt x="0" y="319597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15000"/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ru-RU"/>
          </a:p>
        </p:txBody>
      </p:sp>
      <p:sp>
        <p:nvSpPr>
          <p:cNvPr id="6" name="TextBox 6"/>
          <p:cNvSpPr txBox="1"/>
          <p:nvPr/>
        </p:nvSpPr>
        <p:spPr>
          <a:xfrm>
            <a:off x="3140918" y="1104900"/>
            <a:ext cx="12006163" cy="113667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800"/>
              </a:lnSpc>
            </a:pPr>
            <a:r>
              <a:rPr lang="en-US" sz="8000">
                <a:solidFill>
                  <a:srgbClr val="191919"/>
                </a:solidFill>
                <a:latin typeface="Halant Medium Bold"/>
              </a:rPr>
              <a:t>Решаемые проблемы</a:t>
            </a:r>
          </a:p>
        </p:txBody>
      </p:sp>
      <p:pic>
        <p:nvPicPr>
          <p:cNvPr id="7" name="Picture 7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>
          <a:xfrm>
            <a:off x="12532687" y="2834003"/>
            <a:ext cx="3761169" cy="3761169"/>
          </a:xfrm>
          <a:prstGeom prst="rect">
            <a:avLst/>
          </a:prstGeom>
        </p:spPr>
      </p:pic>
      <p:pic>
        <p:nvPicPr>
          <p:cNvPr id="8" name="Picture 8"/>
          <p:cNvPicPr>
            <a:picLocks noChangeAspect="1"/>
          </p:cNvPicPr>
          <p:nvPr/>
        </p:nvPicPr>
        <p:blipFill>
          <a:blip r:embed="rId6"/>
          <a:srcRect/>
          <a:stretch>
            <a:fillRect/>
          </a:stretch>
        </p:blipFill>
        <p:spPr>
          <a:xfrm>
            <a:off x="2290781" y="3310861"/>
            <a:ext cx="2604118" cy="2604118"/>
          </a:xfrm>
          <a:prstGeom prst="rect">
            <a:avLst/>
          </a:prstGeom>
        </p:spPr>
      </p:pic>
      <p:grpSp>
        <p:nvGrpSpPr>
          <p:cNvPr id="9" name="Group 9"/>
          <p:cNvGrpSpPr/>
          <p:nvPr/>
        </p:nvGrpSpPr>
        <p:grpSpPr>
          <a:xfrm>
            <a:off x="1135142" y="6675548"/>
            <a:ext cx="4915396" cy="2577179"/>
            <a:chOff x="0" y="0"/>
            <a:chExt cx="6553861" cy="3436238"/>
          </a:xfrm>
        </p:grpSpPr>
        <p:sp>
          <p:nvSpPr>
            <p:cNvPr id="10" name="TextBox 10"/>
            <p:cNvSpPr txBox="1"/>
            <p:nvPr/>
          </p:nvSpPr>
          <p:spPr>
            <a:xfrm>
              <a:off x="0" y="1265597"/>
              <a:ext cx="6553861" cy="217064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3250"/>
                </a:lnSpc>
              </a:pPr>
              <a:r>
                <a:rPr lang="en-US" sz="2500">
                  <a:solidFill>
                    <a:srgbClr val="191919"/>
                  </a:solidFill>
                  <a:latin typeface="Clear Sans Regular"/>
                </a:rPr>
                <a:t>Неравномерное распределение во времени запросов и отсутствие их приоритетности</a:t>
              </a:r>
            </a:p>
            <a:p>
              <a:pPr algn="ctr">
                <a:lnSpc>
                  <a:spcPts val="3249"/>
                </a:lnSpc>
              </a:pPr>
              <a:endParaRPr lang="en-US" sz="2500">
                <a:solidFill>
                  <a:srgbClr val="191919"/>
                </a:solidFill>
                <a:latin typeface="Clear Sans Regular"/>
              </a:endParaRP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0" y="19050"/>
              <a:ext cx="6553861" cy="114935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3300"/>
                </a:lnSpc>
              </a:pPr>
              <a:r>
                <a:rPr lang="en-US" sz="3000">
                  <a:solidFill>
                    <a:srgbClr val="191919"/>
                  </a:solidFill>
                  <a:latin typeface="Halant Medium Bold"/>
                </a:rPr>
                <a:t>Большой объем запросов от клиентов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6798800" y="6587463"/>
            <a:ext cx="4915396" cy="2586704"/>
            <a:chOff x="0" y="0"/>
            <a:chExt cx="6553861" cy="3448938"/>
          </a:xfrm>
        </p:grpSpPr>
        <p:sp>
          <p:nvSpPr>
            <p:cNvPr id="13" name="TextBox 13"/>
            <p:cNvSpPr txBox="1"/>
            <p:nvPr/>
          </p:nvSpPr>
          <p:spPr>
            <a:xfrm>
              <a:off x="0" y="1824397"/>
              <a:ext cx="6553861" cy="162454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3249"/>
                </a:lnSpc>
              </a:pPr>
              <a:r>
                <a:rPr lang="en-US" sz="2499">
                  <a:solidFill>
                    <a:srgbClr val="191919"/>
                  </a:solidFill>
                  <a:latin typeface="Clear Sans Regular"/>
                </a:rPr>
                <a:t>Неудобство коммуникации клиентов с отделом поддержки с точки зрения ведения бизнеса</a:t>
              </a:r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0" y="19050"/>
              <a:ext cx="6553861" cy="170815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3300"/>
                </a:lnSpc>
              </a:pPr>
              <a:r>
                <a:rPr lang="en-US" sz="3000">
                  <a:solidFill>
                    <a:srgbClr val="191919"/>
                  </a:solidFill>
                  <a:latin typeface="Halant Medium Bold"/>
                </a:rPr>
                <a:t>Отсутствие наглядности процесса работы</a:t>
              </a:r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12532687" y="6675548"/>
            <a:ext cx="4915396" cy="2577179"/>
            <a:chOff x="0" y="0"/>
            <a:chExt cx="6553861" cy="3436238"/>
          </a:xfrm>
        </p:grpSpPr>
        <p:sp>
          <p:nvSpPr>
            <p:cNvPr id="16" name="TextBox 16"/>
            <p:cNvSpPr txBox="1"/>
            <p:nvPr/>
          </p:nvSpPr>
          <p:spPr>
            <a:xfrm>
              <a:off x="0" y="1265597"/>
              <a:ext cx="6553861" cy="217064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3249"/>
                </a:lnSpc>
              </a:pPr>
              <a:r>
                <a:rPr lang="en-US" sz="2499">
                  <a:solidFill>
                    <a:srgbClr val="191919"/>
                  </a:solidFill>
                  <a:latin typeface="Clear Sans Regular"/>
                </a:rPr>
                <a:t>При необходимости личного общения для продолжения изучения товара, клиент может отказаться от предложения</a:t>
              </a:r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0" y="19050"/>
              <a:ext cx="6553861" cy="114935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3300"/>
                </a:lnSpc>
              </a:pPr>
              <a:r>
                <a:rPr lang="en-US" sz="3000">
                  <a:solidFill>
                    <a:srgbClr val="191919"/>
                  </a:solidFill>
                  <a:latin typeface="Halant Medium Bold"/>
                </a:rPr>
                <a:t>Потеря лида до стадии консультации</a:t>
              </a:r>
            </a:p>
          </p:txBody>
        </p:sp>
      </p:grp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878D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2280511" y="3372765"/>
            <a:ext cx="3389008" cy="3487891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2759116" y="3692928"/>
            <a:ext cx="2455611" cy="2455611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7607052" y="3465361"/>
            <a:ext cx="3404909" cy="3504257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13733753" y="3928771"/>
            <a:ext cx="2826657" cy="2909133"/>
          </a:xfrm>
          <a:prstGeom prst="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13423347" y="3028245"/>
            <a:ext cx="3835953" cy="3835953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>
          <a:xfrm>
            <a:off x="8062702" y="3856643"/>
            <a:ext cx="2949259" cy="2949259"/>
          </a:xfrm>
          <a:prstGeom prst="rect">
            <a:avLst/>
          </a:prstGeom>
        </p:spPr>
      </p:pic>
      <p:sp>
        <p:nvSpPr>
          <p:cNvPr id="8" name="TextBox 8"/>
          <p:cNvSpPr txBox="1"/>
          <p:nvPr/>
        </p:nvSpPr>
        <p:spPr>
          <a:xfrm>
            <a:off x="3335448" y="1020031"/>
            <a:ext cx="12006163" cy="224795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800"/>
              </a:lnSpc>
            </a:pPr>
            <a:r>
              <a:rPr lang="en-US" sz="8000">
                <a:solidFill>
                  <a:srgbClr val="FFFFFF"/>
                </a:solidFill>
                <a:latin typeface="Halant Medium Bold"/>
              </a:rPr>
              <a:t>Другие решаемые проблемы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1529223" y="7073748"/>
            <a:ext cx="4915396" cy="2577179"/>
            <a:chOff x="0" y="0"/>
            <a:chExt cx="6553861" cy="3436238"/>
          </a:xfrm>
        </p:grpSpPr>
        <p:sp>
          <p:nvSpPr>
            <p:cNvPr id="10" name="TextBox 10"/>
            <p:cNvSpPr txBox="1"/>
            <p:nvPr/>
          </p:nvSpPr>
          <p:spPr>
            <a:xfrm>
              <a:off x="0" y="1265597"/>
              <a:ext cx="6553861" cy="217064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3249"/>
                </a:lnSpc>
              </a:pPr>
              <a:r>
                <a:rPr lang="en-US" sz="2499">
                  <a:solidFill>
                    <a:srgbClr val="FFFFFF"/>
                  </a:solidFill>
                  <a:latin typeface="Clear Sans Regular"/>
                </a:rPr>
                <a:t>Клиенты могут находиться в разных часовых поясах или иметь свободное время только в ночные часы.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0" y="19050"/>
              <a:ext cx="6553861" cy="114935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3300"/>
                </a:lnSpc>
              </a:pPr>
              <a:r>
                <a:rPr lang="en-US" sz="3000">
                  <a:solidFill>
                    <a:srgbClr val="FFFFFF"/>
                  </a:solidFill>
                  <a:latin typeface="Halant Medium Bold"/>
                </a:rPr>
                <a:t>Отсутствие поддержки клиентов в режиме 24/7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6880831" y="6969618"/>
            <a:ext cx="4915396" cy="2996279"/>
            <a:chOff x="0" y="0"/>
            <a:chExt cx="6553861" cy="3995038"/>
          </a:xfrm>
        </p:grpSpPr>
        <p:sp>
          <p:nvSpPr>
            <p:cNvPr id="13" name="TextBox 13"/>
            <p:cNvSpPr txBox="1"/>
            <p:nvPr/>
          </p:nvSpPr>
          <p:spPr>
            <a:xfrm>
              <a:off x="0" y="1824397"/>
              <a:ext cx="6553861" cy="217064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3249"/>
                </a:lnSpc>
              </a:pPr>
              <a:r>
                <a:rPr lang="en-US" sz="2499">
                  <a:solidFill>
                    <a:srgbClr val="FFFFFF"/>
                  </a:solidFill>
                  <a:latin typeface="Clear Sans Regular"/>
                </a:rPr>
                <a:t>Необходимо сообщать о выходе обновлений, новых товаров, но нет соответствующих каналов связи</a:t>
              </a:r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0" y="19050"/>
              <a:ext cx="6553861" cy="170815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3300"/>
                </a:lnSpc>
              </a:pPr>
              <a:r>
                <a:rPr lang="en-US" sz="3000">
                  <a:solidFill>
                    <a:srgbClr val="FFFFFF"/>
                  </a:solidFill>
                  <a:latin typeface="Halant Medium Bold"/>
                </a:rPr>
                <a:t>Отсутствие контакта с существующей клиентской базой</a:t>
              </a:r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12545509" y="6864198"/>
            <a:ext cx="4915396" cy="2996279"/>
            <a:chOff x="0" y="0"/>
            <a:chExt cx="6553861" cy="3995038"/>
          </a:xfrm>
        </p:grpSpPr>
        <p:sp>
          <p:nvSpPr>
            <p:cNvPr id="16" name="TextBox 16"/>
            <p:cNvSpPr txBox="1"/>
            <p:nvPr/>
          </p:nvSpPr>
          <p:spPr>
            <a:xfrm>
              <a:off x="0" y="1824397"/>
              <a:ext cx="6553861" cy="217064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3249"/>
                </a:lnSpc>
              </a:pPr>
              <a:r>
                <a:rPr lang="en-US" sz="2499">
                  <a:solidFill>
                    <a:srgbClr val="FFFFFF"/>
                  </a:solidFill>
                  <a:latin typeface="Clear Sans Regular"/>
                </a:rPr>
                <a:t>Нет наглядного представления задач сотрудников, для отслеживания прогресса их выполнения руководством</a:t>
              </a:r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0" y="19050"/>
              <a:ext cx="6553861" cy="170815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3300"/>
                </a:lnSpc>
              </a:pPr>
              <a:r>
                <a:rPr lang="en-US" sz="3000">
                  <a:solidFill>
                    <a:srgbClr val="FFFFFF"/>
                  </a:solidFill>
                  <a:latin typeface="Halant Medium Bold"/>
                </a:rPr>
                <a:t>Отсутствие структурированности информации</a:t>
              </a:r>
            </a:p>
          </p:txBody>
        </p:sp>
      </p:grp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878D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1028700" y="1485937"/>
            <a:ext cx="7107739" cy="7315126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1490261" y="1952370"/>
            <a:ext cx="6184616" cy="6382261"/>
          </a:xfrm>
          <a:prstGeom prst="rect">
            <a:avLst/>
          </a:prstGeom>
        </p:spPr>
      </p:pic>
      <p:sp>
        <p:nvSpPr>
          <p:cNvPr id="4" name="TextBox 4"/>
          <p:cNvSpPr txBox="1"/>
          <p:nvPr/>
        </p:nvSpPr>
        <p:spPr>
          <a:xfrm>
            <a:off x="9144000" y="4043780"/>
            <a:ext cx="7967846" cy="4064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249"/>
              </a:lnSpc>
            </a:pPr>
            <a:endParaRPr/>
          </a:p>
        </p:txBody>
      </p:sp>
      <p:sp>
        <p:nvSpPr>
          <p:cNvPr id="5" name="TextBox 5"/>
          <p:cNvSpPr txBox="1"/>
          <p:nvPr/>
        </p:nvSpPr>
        <p:spPr>
          <a:xfrm>
            <a:off x="9144000" y="1101754"/>
            <a:ext cx="7967846" cy="22542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800"/>
              </a:lnSpc>
            </a:pPr>
            <a:r>
              <a:rPr lang="en-US" sz="8000">
                <a:solidFill>
                  <a:srgbClr val="FFFFFF"/>
                </a:solidFill>
                <a:latin typeface="Halant Medium Bold"/>
              </a:rPr>
              <a:t>Предлагаемая идея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9144000" y="3736975"/>
            <a:ext cx="7967846" cy="627443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159"/>
              </a:lnSpc>
              <a:spcBef>
                <a:spcPct val="0"/>
              </a:spcBef>
            </a:pPr>
            <a:r>
              <a:rPr lang="en-US" sz="3199">
                <a:solidFill>
                  <a:srgbClr val="FFFFFF"/>
                </a:solidFill>
                <a:latin typeface="Clear Sans Regular"/>
              </a:rPr>
              <a:t>Чат бот, который принимает заявки в отдел тех. поддержки, автоматически создаёт тикеты и следит за их исполнением. Подразумевает интеграцию с Notion и другими сервисами. Есть функция «отправить вопрос» о продукте, чтобы chat gpt на него ответил.</a:t>
            </a:r>
          </a:p>
          <a:p>
            <a:pPr algn="ctr">
              <a:lnSpc>
                <a:spcPts val="4159"/>
              </a:lnSpc>
              <a:spcBef>
                <a:spcPct val="0"/>
              </a:spcBef>
            </a:pPr>
            <a:r>
              <a:rPr lang="en-US" sz="3199">
                <a:solidFill>
                  <a:srgbClr val="FFFFFF"/>
                </a:solidFill>
                <a:latin typeface="Clear Sans Regular"/>
              </a:rPr>
              <a:t>Чат-бот отвечает на самые распространенные вопросы и проблемы, предоставляет информацию о товаре </a:t>
            </a:r>
          </a:p>
          <a:p>
            <a:pPr algn="ctr">
              <a:lnSpc>
                <a:spcPts val="4159"/>
              </a:lnSpc>
              <a:spcBef>
                <a:spcPct val="0"/>
              </a:spcBef>
            </a:pPr>
            <a:endParaRPr lang="en-US" sz="3199">
              <a:solidFill>
                <a:srgbClr val="FFFFFF"/>
              </a:solidFill>
              <a:latin typeface="Clear Sans Regular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2843358" y="1007742"/>
            <a:ext cx="12601284" cy="224795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800"/>
              </a:lnSpc>
            </a:pPr>
            <a:r>
              <a:rPr lang="en-US" sz="8000">
                <a:solidFill>
                  <a:srgbClr val="191919"/>
                </a:solidFill>
                <a:latin typeface="Halant Medium Bold"/>
              </a:rPr>
              <a:t>Конкурентные преимущества</a:t>
            </a:r>
          </a:p>
        </p:txBody>
      </p:sp>
      <p:grpSp>
        <p:nvGrpSpPr>
          <p:cNvPr id="3" name="Group 3"/>
          <p:cNvGrpSpPr/>
          <p:nvPr/>
        </p:nvGrpSpPr>
        <p:grpSpPr>
          <a:xfrm>
            <a:off x="2843358" y="4103979"/>
            <a:ext cx="5396075" cy="1162079"/>
            <a:chOff x="0" y="0"/>
            <a:chExt cx="7194767" cy="1549439"/>
          </a:xfrm>
        </p:grpSpPr>
        <p:sp>
          <p:nvSpPr>
            <p:cNvPr id="4" name="Freeform 4"/>
            <p:cNvSpPr/>
            <p:nvPr/>
          </p:nvSpPr>
          <p:spPr>
            <a:xfrm rot="-10800000">
              <a:off x="0" y="0"/>
              <a:ext cx="1494899" cy="1549439"/>
            </a:xfrm>
            <a:custGeom>
              <a:avLst/>
              <a:gdLst/>
              <a:ahLst/>
              <a:cxnLst/>
              <a:rect l="l" t="t" r="r" b="b"/>
              <a:pathLst>
                <a:path w="1494899" h="1549439">
                  <a:moveTo>
                    <a:pt x="0" y="0"/>
                  </a:moveTo>
                  <a:lnTo>
                    <a:pt x="1494899" y="0"/>
                  </a:lnTo>
                  <a:lnTo>
                    <a:pt x="1494899" y="1549439"/>
                  </a:lnTo>
                  <a:lnTo>
                    <a:pt x="0" y="154943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xmlns="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ru-RU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2125430" y="435841"/>
              <a:ext cx="5069336" cy="64918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4029"/>
                </a:lnSpc>
              </a:pPr>
              <a:r>
                <a:rPr lang="en-US" sz="3099">
                  <a:solidFill>
                    <a:srgbClr val="191919"/>
                  </a:solidFill>
                  <a:latin typeface="Clear Sans Regular"/>
                </a:rPr>
                <a:t>Доступность 24/7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419116" y="470751"/>
              <a:ext cx="656667" cy="64603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3740"/>
                </a:lnSpc>
              </a:pPr>
              <a:r>
                <a:rPr lang="en-US" sz="3400">
                  <a:solidFill>
                    <a:srgbClr val="FFFFFF"/>
                  </a:solidFill>
                  <a:latin typeface="Halant Medium Bold"/>
                </a:rPr>
                <a:t>01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2843358" y="5870859"/>
            <a:ext cx="5396075" cy="1162079"/>
            <a:chOff x="0" y="0"/>
            <a:chExt cx="7194767" cy="1549439"/>
          </a:xfrm>
        </p:grpSpPr>
        <p:sp>
          <p:nvSpPr>
            <p:cNvPr id="8" name="Freeform 8"/>
            <p:cNvSpPr/>
            <p:nvPr/>
          </p:nvSpPr>
          <p:spPr>
            <a:xfrm rot="-10800000">
              <a:off x="0" y="0"/>
              <a:ext cx="1494899" cy="1549439"/>
            </a:xfrm>
            <a:custGeom>
              <a:avLst/>
              <a:gdLst/>
              <a:ahLst/>
              <a:cxnLst/>
              <a:rect l="l" t="t" r="r" b="b"/>
              <a:pathLst>
                <a:path w="1494899" h="1549439">
                  <a:moveTo>
                    <a:pt x="0" y="0"/>
                  </a:moveTo>
                  <a:lnTo>
                    <a:pt x="1494899" y="0"/>
                  </a:lnTo>
                  <a:lnTo>
                    <a:pt x="1494899" y="1549439"/>
                  </a:lnTo>
                  <a:lnTo>
                    <a:pt x="0" y="154943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xmlns="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ru-RU"/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2125430" y="99291"/>
              <a:ext cx="5069336" cy="132228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4029"/>
                </a:lnSpc>
              </a:pPr>
              <a:r>
                <a:rPr lang="en-US" sz="3099">
                  <a:solidFill>
                    <a:srgbClr val="191919"/>
                  </a:solidFill>
                  <a:latin typeface="Clear Sans Regular"/>
                </a:rPr>
                <a:t>Снижение нагрузки на операторов</a:t>
              </a:r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419116" y="470751"/>
              <a:ext cx="656667" cy="64603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3740"/>
                </a:lnSpc>
              </a:pPr>
              <a:r>
                <a:rPr lang="en-US" sz="3400">
                  <a:solidFill>
                    <a:srgbClr val="FFFFFF"/>
                  </a:solidFill>
                  <a:latin typeface="Halant Medium Bold"/>
                </a:rPr>
                <a:t>02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2843358" y="7637739"/>
            <a:ext cx="5396075" cy="1162079"/>
            <a:chOff x="0" y="0"/>
            <a:chExt cx="7194767" cy="1549439"/>
          </a:xfrm>
        </p:grpSpPr>
        <p:sp>
          <p:nvSpPr>
            <p:cNvPr id="12" name="Freeform 12"/>
            <p:cNvSpPr/>
            <p:nvPr/>
          </p:nvSpPr>
          <p:spPr>
            <a:xfrm rot="-10800000">
              <a:off x="0" y="0"/>
              <a:ext cx="1494899" cy="1549439"/>
            </a:xfrm>
            <a:custGeom>
              <a:avLst/>
              <a:gdLst/>
              <a:ahLst/>
              <a:cxnLst/>
              <a:rect l="l" t="t" r="r" b="b"/>
              <a:pathLst>
                <a:path w="1494899" h="1549439">
                  <a:moveTo>
                    <a:pt x="0" y="0"/>
                  </a:moveTo>
                  <a:lnTo>
                    <a:pt x="1494899" y="0"/>
                  </a:lnTo>
                  <a:lnTo>
                    <a:pt x="1494899" y="1549439"/>
                  </a:lnTo>
                  <a:lnTo>
                    <a:pt x="0" y="154943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xmlns="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ru-RU"/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2125430" y="435841"/>
              <a:ext cx="5069336" cy="64918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4029"/>
                </a:lnSpc>
              </a:pPr>
              <a:r>
                <a:rPr lang="en-US" sz="3099">
                  <a:solidFill>
                    <a:srgbClr val="191919"/>
                  </a:solidFill>
                  <a:latin typeface="Clear Sans Regular"/>
                </a:rPr>
                <a:t>Экономия ресурсов</a:t>
              </a:r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419116" y="470751"/>
              <a:ext cx="656667" cy="64603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3740"/>
                </a:lnSpc>
              </a:pPr>
              <a:r>
                <a:rPr lang="en-US" sz="3400">
                  <a:solidFill>
                    <a:srgbClr val="FFFFFF"/>
                  </a:solidFill>
                  <a:latin typeface="Halant Medium Bold"/>
                </a:rPr>
                <a:t>03</a:t>
              </a:r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10048567" y="4924810"/>
            <a:ext cx="5396075" cy="1162079"/>
            <a:chOff x="0" y="0"/>
            <a:chExt cx="7194767" cy="1549439"/>
          </a:xfrm>
        </p:grpSpPr>
        <p:sp>
          <p:nvSpPr>
            <p:cNvPr id="16" name="Freeform 16"/>
            <p:cNvSpPr/>
            <p:nvPr/>
          </p:nvSpPr>
          <p:spPr>
            <a:xfrm rot="-10800000">
              <a:off x="0" y="0"/>
              <a:ext cx="1494899" cy="1549439"/>
            </a:xfrm>
            <a:custGeom>
              <a:avLst/>
              <a:gdLst/>
              <a:ahLst/>
              <a:cxnLst/>
              <a:rect l="l" t="t" r="r" b="b"/>
              <a:pathLst>
                <a:path w="1494899" h="1549439">
                  <a:moveTo>
                    <a:pt x="0" y="0"/>
                  </a:moveTo>
                  <a:lnTo>
                    <a:pt x="1494899" y="0"/>
                  </a:lnTo>
                  <a:lnTo>
                    <a:pt x="1494899" y="1549439"/>
                  </a:lnTo>
                  <a:lnTo>
                    <a:pt x="0" y="154943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xmlns="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ru-RU"/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2125430" y="435841"/>
              <a:ext cx="5069336" cy="64918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4029"/>
                </a:lnSpc>
              </a:pPr>
              <a:r>
                <a:rPr lang="en-US" sz="3099">
                  <a:solidFill>
                    <a:srgbClr val="191919"/>
                  </a:solidFill>
                  <a:latin typeface="Clear Sans Regular"/>
                </a:rPr>
                <a:t>Масштабируемость</a:t>
              </a:r>
            </a:p>
          </p:txBody>
        </p:sp>
        <p:sp>
          <p:nvSpPr>
            <p:cNvPr id="18" name="TextBox 18"/>
            <p:cNvSpPr txBox="1"/>
            <p:nvPr/>
          </p:nvSpPr>
          <p:spPr>
            <a:xfrm>
              <a:off x="419116" y="491298"/>
              <a:ext cx="656667" cy="59541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3410"/>
                </a:lnSpc>
              </a:pPr>
              <a:r>
                <a:rPr lang="en-US" sz="3100">
                  <a:solidFill>
                    <a:srgbClr val="FFFFFF"/>
                  </a:solidFill>
                  <a:latin typeface="Halant Medium Bold"/>
                </a:rPr>
                <a:t>04</a:t>
              </a:r>
            </a:p>
          </p:txBody>
        </p:sp>
      </p:grpSp>
      <p:grpSp>
        <p:nvGrpSpPr>
          <p:cNvPr id="19" name="Group 19"/>
          <p:cNvGrpSpPr/>
          <p:nvPr/>
        </p:nvGrpSpPr>
        <p:grpSpPr>
          <a:xfrm>
            <a:off x="10048567" y="6854004"/>
            <a:ext cx="5396075" cy="1162079"/>
            <a:chOff x="0" y="0"/>
            <a:chExt cx="7194767" cy="1549439"/>
          </a:xfrm>
        </p:grpSpPr>
        <p:sp>
          <p:nvSpPr>
            <p:cNvPr id="20" name="Freeform 20"/>
            <p:cNvSpPr/>
            <p:nvPr/>
          </p:nvSpPr>
          <p:spPr>
            <a:xfrm rot="-10800000">
              <a:off x="0" y="0"/>
              <a:ext cx="1494899" cy="1549439"/>
            </a:xfrm>
            <a:custGeom>
              <a:avLst/>
              <a:gdLst/>
              <a:ahLst/>
              <a:cxnLst/>
              <a:rect l="l" t="t" r="r" b="b"/>
              <a:pathLst>
                <a:path w="1494899" h="1549439">
                  <a:moveTo>
                    <a:pt x="0" y="0"/>
                  </a:moveTo>
                  <a:lnTo>
                    <a:pt x="1494899" y="0"/>
                  </a:lnTo>
                  <a:lnTo>
                    <a:pt x="1494899" y="1549439"/>
                  </a:lnTo>
                  <a:lnTo>
                    <a:pt x="0" y="154943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xmlns="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ru-RU"/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2125430" y="99291"/>
              <a:ext cx="5069336" cy="132228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4029"/>
                </a:lnSpc>
              </a:pPr>
              <a:r>
                <a:rPr lang="en-US" sz="3099">
                  <a:solidFill>
                    <a:srgbClr val="191919"/>
                  </a:solidFill>
                  <a:latin typeface="Clear Sans Regular"/>
                </a:rPr>
                <a:t>Увеличение эффективности</a:t>
              </a:r>
            </a:p>
          </p:txBody>
        </p:sp>
        <p:sp>
          <p:nvSpPr>
            <p:cNvPr id="22" name="TextBox 22"/>
            <p:cNvSpPr txBox="1"/>
            <p:nvPr/>
          </p:nvSpPr>
          <p:spPr>
            <a:xfrm>
              <a:off x="419116" y="470751"/>
              <a:ext cx="656667" cy="64603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3740"/>
                </a:lnSpc>
              </a:pPr>
              <a:r>
                <a:rPr lang="en-US" sz="3400">
                  <a:solidFill>
                    <a:srgbClr val="FFFFFF"/>
                  </a:solidFill>
                  <a:latin typeface="Halant Medium Bold"/>
                </a:rPr>
                <a:t>05</a:t>
              </a:r>
            </a:p>
          </p:txBody>
        </p:sp>
      </p:grp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878D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-3447364" y="-1245511"/>
            <a:ext cx="11970637" cy="7140596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1028700" y="2193307"/>
            <a:ext cx="9596508" cy="7064993"/>
          </a:xfrm>
          <a:prstGeom prst="rect">
            <a:avLst/>
          </a:prstGeom>
        </p:spPr>
      </p:pic>
      <p:sp>
        <p:nvSpPr>
          <p:cNvPr id="4" name="TextBox 4"/>
          <p:cNvSpPr txBox="1"/>
          <p:nvPr/>
        </p:nvSpPr>
        <p:spPr>
          <a:xfrm>
            <a:off x="10999431" y="3881816"/>
            <a:ext cx="6259869" cy="224795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8800"/>
              </a:lnSpc>
            </a:pPr>
            <a:r>
              <a:rPr lang="en-US" sz="8000">
                <a:solidFill>
                  <a:srgbClr val="FFFFFF"/>
                </a:solidFill>
                <a:latin typeface="Halant Medium Bold"/>
              </a:rPr>
              <a:t>Спасибо за внимание!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</TotalTime>
  <Words>221</Words>
  <Application>Microsoft Office PowerPoint</Application>
  <PresentationFormat>Произвольный</PresentationFormat>
  <Paragraphs>42</Paragraphs>
  <Slides>7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12" baseType="lpstr">
      <vt:lpstr>Calibri</vt:lpstr>
      <vt:lpstr>Halant Medium Bold</vt:lpstr>
      <vt:lpstr>Clear Sans Regular</vt:lpstr>
      <vt:lpstr>Arial</vt:lpstr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Blue and White Simple Start-up Business Animated Presentation, копия</dc:title>
  <dc:creator>1</dc:creator>
  <cp:lastModifiedBy>Учетная запись Майкрософт</cp:lastModifiedBy>
  <cp:revision>3</cp:revision>
  <dcterms:created xsi:type="dcterms:W3CDTF">2006-08-16T00:00:00Z</dcterms:created>
  <dcterms:modified xsi:type="dcterms:W3CDTF">2023-10-29T06:52:20Z</dcterms:modified>
  <dc:identifier>DAFyEsMe_5Y</dc:identifier>
</cp:coreProperties>
</file>