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60" r:id="rId6"/>
    <p:sldId id="261" r:id="rId7"/>
    <p:sldId id="262" r:id="rId8"/>
    <p:sldId id="267" r:id="rId9"/>
    <p:sldId id="263" r:id="rId10"/>
    <p:sldId id="268" r:id="rId11"/>
    <p:sldId id="266" r:id="rId12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6CE6A93F-AEFA-40C2-8530-A864901EF11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5F1E130C-FA9A-4B44-9EFD-2927C4F850C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D1BC6FD5-FE60-4014-9D8C-13871ACBBC0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D905CE7B-AE44-4E6E-9999-779BEE0AF80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85631D53-83A0-48F9-A61E-1A094FE54B9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4AD51E23-4B78-44B8-8ADC-82FDC8D936F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B549FBBA-887F-4C4D-BF7D-0F2B043661A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294CAC96-23DC-4684-9D79-1C64BF22408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2C2D466-91AD-4968-A20A-B6338271D39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E342CFD0-81F4-4464-BDEB-E7E41807179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F3D3D520-3C6F-409E-9794-E8860CC996B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89C91E0D-73B1-4249-9232-17BEF017D79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19A9984-5FD9-442E-98AB-AB41385E93D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3265EA2-2614-469C-ACC4-31C8264065F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8A0D858-37A0-4900-9B32-07A07565396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90F6A5-A9BC-41AB-BD80-4D7EA1307CA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6F59294-A2FE-4EFB-BE1D-010061A6415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7F735D7-6887-4B62-A4CB-4DFF2994248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1B26B7B-B160-4AE1-A80F-0CB366781C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45F70A1-DE31-4D7B-BA1A-8180AB62CEB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CA5CFDF-3D70-435E-959A-174C6D19C65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9836B6F-0B70-446E-8151-39501E3C85B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B5D9F3A-AE09-403F-B13E-09F8061E162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71AEEF-0A44-463F-B655-9EF9814CC48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9C2830D-F9EA-437A-8604-C0CD265A98A0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560" cy="238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19A4171-BB9F-4F84-94E9-ED7E3BFC760F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"/>
          <p:cNvSpPr/>
          <p:nvPr/>
        </p:nvSpPr>
        <p:spPr>
          <a:xfrm>
            <a:off x="6102360" y="2345400"/>
            <a:ext cx="6121080" cy="45277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FCAF17"/>
              </a:solidFill>
              <a:latin typeface="Calibri"/>
              <a:ea typeface="Calibri"/>
            </a:endParaRPr>
          </a:p>
        </p:txBody>
      </p:sp>
      <p:sp>
        <p:nvSpPr>
          <p:cNvPr id="79" name="Прямоугольник 10"/>
          <p:cNvSpPr/>
          <p:nvPr/>
        </p:nvSpPr>
        <p:spPr>
          <a:xfrm>
            <a:off x="6103080" y="0"/>
            <a:ext cx="6120000" cy="234396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8F00FF"/>
              </a:solidFill>
              <a:latin typeface="Calibri"/>
              <a:ea typeface="Calibri"/>
            </a:endParaRPr>
          </a:p>
        </p:txBody>
      </p:sp>
      <p:sp>
        <p:nvSpPr>
          <p:cNvPr id="80" name="Прямоугольник 13"/>
          <p:cNvSpPr/>
          <p:nvPr/>
        </p:nvSpPr>
        <p:spPr>
          <a:xfrm>
            <a:off x="6101280" y="5359320"/>
            <a:ext cx="6120000" cy="151308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FD493D"/>
              </a:solidFill>
              <a:latin typeface="Helvetica Neue"/>
              <a:ea typeface="Helvetica Neue"/>
            </a:endParaRPr>
          </a:p>
        </p:txBody>
      </p:sp>
      <p:sp>
        <p:nvSpPr>
          <p:cNvPr id="81" name="Текст 2"/>
          <p:cNvSpPr/>
          <p:nvPr/>
        </p:nvSpPr>
        <p:spPr>
          <a:xfrm>
            <a:off x="589320" y="517320"/>
            <a:ext cx="5198760" cy="57556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rmAutofit fontScale="94500" lnSpcReduction="10000"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40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VR галерея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>
                <a:solidFill>
                  <a:srgbClr val="8F00FF"/>
                </a:solidFill>
                <a:latin typeface="Gilroy-Light"/>
                <a:ea typeface="Gilroy-Light"/>
              </a:rPr>
              <a:t>Александрова Татьяна</a:t>
            </a: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>
                <a:solidFill>
                  <a:srgbClr val="8F00FF"/>
                </a:solidFill>
                <a:latin typeface="Gilroy-Light"/>
                <a:ea typeface="Gilroy-Light"/>
              </a:rPr>
              <a:t>Медведева Алена</a:t>
            </a: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>
                <a:solidFill>
                  <a:srgbClr val="8F00FF"/>
                </a:solidFill>
                <a:latin typeface="Gilroy-Light"/>
                <a:ea typeface="Gilroy-Light"/>
              </a:rPr>
              <a:t>Сафронов Кирилл</a:t>
            </a: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ru-RU" sz="2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Прямоугольник 9"/>
          <p:cNvSpPr/>
          <p:nvPr/>
        </p:nvSpPr>
        <p:spPr>
          <a:xfrm>
            <a:off x="8818560" y="0"/>
            <a:ext cx="3404520" cy="427356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B5D8E1"/>
              </a:solidFill>
              <a:latin typeface="Calibri"/>
              <a:ea typeface="Calibri"/>
            </a:endParaRPr>
          </a:p>
        </p:txBody>
      </p:sp>
      <p:pic>
        <p:nvPicPr>
          <p:cNvPr id="83" name="Рисунок 22" descr="Рисунок 22"/>
          <p:cNvPicPr/>
          <p:nvPr/>
        </p:nvPicPr>
        <p:blipFill>
          <a:blip r:embed="rId2"/>
          <a:stretch/>
        </p:blipFill>
        <p:spPr>
          <a:xfrm>
            <a:off x="10127880" y="-9876240"/>
            <a:ext cx="4127040" cy="5804640"/>
          </a:xfrm>
          <a:prstGeom prst="rect">
            <a:avLst/>
          </a:prstGeom>
          <a:ln w="12700">
            <a:noFill/>
          </a:ln>
        </p:spPr>
      </p:pic>
      <p:sp>
        <p:nvSpPr>
          <p:cNvPr id="84" name="Квадрат"/>
          <p:cNvSpPr/>
          <p:nvPr/>
        </p:nvSpPr>
        <p:spPr>
          <a:xfrm>
            <a:off x="8818560" y="2349000"/>
            <a:ext cx="3402720" cy="452772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FBB3C1"/>
              </a:solidFill>
              <a:latin typeface="Arial"/>
              <a:ea typeface="Arial"/>
            </a:endParaRPr>
          </a:p>
        </p:txBody>
      </p:sp>
      <p:pic>
        <p:nvPicPr>
          <p:cNvPr id="85" name="Рисунок 2" descr="Изображение выглядит как небо, человек, оранжевый, проигрыватель&#10;&#10;Автоматически созданное описание"/>
          <p:cNvPicPr/>
          <p:nvPr/>
        </p:nvPicPr>
        <p:blipFill>
          <a:blip r:embed="rId3"/>
          <a:stretch/>
        </p:blipFill>
        <p:spPr>
          <a:xfrm>
            <a:off x="8818560" y="2350080"/>
            <a:ext cx="3404880" cy="4514760"/>
          </a:xfrm>
          <a:prstGeom prst="rect">
            <a:avLst/>
          </a:prstGeom>
          <a:ln w="0">
            <a:noFill/>
          </a:ln>
        </p:spPr>
      </p:pic>
      <p:pic>
        <p:nvPicPr>
          <p:cNvPr id="86" name="Рисунок 1"/>
          <p:cNvPicPr/>
          <p:nvPr/>
        </p:nvPicPr>
        <p:blipFill>
          <a:blip r:embed="rId4"/>
          <a:stretch/>
        </p:blipFill>
        <p:spPr>
          <a:xfrm>
            <a:off x="9234000" y="123840"/>
            <a:ext cx="2677320" cy="2045880"/>
          </a:xfrm>
          <a:prstGeom prst="rect">
            <a:avLst/>
          </a:prstGeom>
          <a:ln w="0">
            <a:noFill/>
          </a:ln>
        </p:spPr>
      </p:pic>
      <p:pic>
        <p:nvPicPr>
          <p:cNvPr id="87" name="Рисунок 4"/>
          <p:cNvPicPr/>
          <p:nvPr/>
        </p:nvPicPr>
        <p:blipFill>
          <a:blip r:embed="rId5"/>
          <a:stretch/>
        </p:blipFill>
        <p:spPr>
          <a:xfrm>
            <a:off x="6230160" y="517320"/>
            <a:ext cx="2274840" cy="1309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Текст 2"/>
          <p:cNvSpPr/>
          <p:nvPr/>
        </p:nvSpPr>
        <p:spPr>
          <a:xfrm>
            <a:off x="646920" y="424440"/>
            <a:ext cx="10715400" cy="17352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Научно-техническое решение  - VR галерея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9" name="Прямоугольник 16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90" name="Прямоугольник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91" name="7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2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2" name="Группа 5"/>
          <p:cNvGrpSpPr/>
          <p:nvPr/>
        </p:nvGrpSpPr>
        <p:grpSpPr>
          <a:xfrm>
            <a:off x="0" y="692640"/>
            <a:ext cx="2623680" cy="95760"/>
            <a:chOff x="0" y="692640"/>
            <a:chExt cx="2623680" cy="95760"/>
          </a:xfrm>
        </p:grpSpPr>
        <p:sp>
          <p:nvSpPr>
            <p:cNvPr id="93" name="Прямоугольник 6"/>
            <p:cNvSpPr/>
            <p:nvPr/>
          </p:nvSpPr>
          <p:spPr>
            <a:xfrm>
              <a:off x="0" y="69264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4" name="Прямоугольник 7"/>
            <p:cNvSpPr/>
            <p:nvPr/>
          </p:nvSpPr>
          <p:spPr>
            <a:xfrm>
              <a:off x="336600" y="69264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5" name="Прямоугольник 8"/>
            <p:cNvSpPr/>
            <p:nvPr/>
          </p:nvSpPr>
          <p:spPr>
            <a:xfrm>
              <a:off x="673200" y="69264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6" name="Прямоугольник 9"/>
            <p:cNvSpPr/>
            <p:nvPr/>
          </p:nvSpPr>
          <p:spPr>
            <a:xfrm>
              <a:off x="993960" y="69264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7" name="Прямоугольник 10"/>
            <p:cNvSpPr/>
            <p:nvPr/>
          </p:nvSpPr>
          <p:spPr>
            <a:xfrm>
              <a:off x="1330560" y="69264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98" name="TextBox 58"/>
          <p:cNvSpPr/>
          <p:nvPr/>
        </p:nvSpPr>
        <p:spPr>
          <a:xfrm>
            <a:off x="673200" y="1359000"/>
            <a:ext cx="10994400" cy="499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r>
              <a:rPr lang="ru-RU" sz="1600" b="1" strike="noStrike" spc="-1">
                <a:solidFill>
                  <a:srgbClr val="000000"/>
                </a:solidFill>
                <a:latin typeface="Arial"/>
                <a:ea typeface="DejaVu Sans"/>
              </a:rPr>
              <a:t>. Виртуальная реальность (VR).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Arial"/>
                <a:ea typeface="DejaVu Sans"/>
              </a:rPr>
              <a:t>2. Дополненная реальность (AR).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Arial"/>
                <a:ea typeface="DejaVu Sans"/>
              </a:rPr>
              <a:t>3. Технологии машинного обучения и компьютерного зрения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Arial"/>
                <a:ea typeface="DejaVu Sans"/>
              </a:rPr>
              <a:t>4. Интерактивные экраны и мультимедийные технологии.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5. </a:t>
            </a:r>
            <a:r>
              <a:rPr lang="ru-RU" sz="1600" b="1" strike="noStrike" spc="-1">
                <a:solidFill>
                  <a:srgbClr val="000000"/>
                </a:solidFill>
                <a:latin typeface="Arial"/>
                <a:ea typeface="DejaVu Sans"/>
              </a:rPr>
              <a:t>Онлайн-платформа и веб-технологии.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9" name="Рисунок 99"/>
          <p:cNvPicPr/>
          <p:nvPr/>
        </p:nvPicPr>
        <p:blipFill>
          <a:blip r:embed="rId2"/>
          <a:stretch/>
        </p:blipFill>
        <p:spPr>
          <a:xfrm>
            <a:off x="7295760" y="1773720"/>
            <a:ext cx="4865040" cy="4865040"/>
          </a:xfrm>
          <a:prstGeom prst="rect">
            <a:avLst/>
          </a:prstGeom>
          <a:ln w="0">
            <a:noFill/>
          </a:ln>
        </p:spPr>
      </p:pic>
      <p:pic>
        <p:nvPicPr>
          <p:cNvPr id="100" name="Рисунок 100"/>
          <p:cNvPicPr/>
          <p:nvPr/>
        </p:nvPicPr>
        <p:blipFill>
          <a:blip r:embed="rId3"/>
          <a:stretch/>
        </p:blipFill>
        <p:spPr>
          <a:xfrm>
            <a:off x="3060000" y="2718720"/>
            <a:ext cx="3940920" cy="3940920"/>
          </a:xfrm>
          <a:prstGeom prst="rect">
            <a:avLst/>
          </a:prstGeom>
          <a:ln w="0">
            <a:noFill/>
          </a:ln>
        </p:spPr>
      </p:pic>
      <p:pic>
        <p:nvPicPr>
          <p:cNvPr id="101" name="Рисунок 100"/>
          <p:cNvPicPr/>
          <p:nvPr/>
        </p:nvPicPr>
        <p:blipFill>
          <a:blip r:embed="rId4"/>
          <a:stretch/>
        </p:blipFill>
        <p:spPr>
          <a:xfrm>
            <a:off x="720000" y="2700000"/>
            <a:ext cx="1988280" cy="395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Текст 2"/>
          <p:cNvSpPr/>
          <p:nvPr/>
        </p:nvSpPr>
        <p:spPr>
          <a:xfrm>
            <a:off x="553680" y="490320"/>
            <a:ext cx="6517440" cy="1186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Опрос целевой аудитории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3" name="Прямоугольник 16"/>
          <p:cNvGrpSpPr/>
          <p:nvPr/>
        </p:nvGrpSpPr>
        <p:grpSpPr>
          <a:xfrm>
            <a:off x="-18360" y="6358680"/>
            <a:ext cx="540720" cy="505440"/>
            <a:chOff x="-18360" y="6358680"/>
            <a:chExt cx="540720" cy="505440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18360" y="6358680"/>
              <a:ext cx="540720" cy="50544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115" name="7"/>
            <p:cNvSpPr/>
            <p:nvPr/>
          </p:nvSpPr>
          <p:spPr>
            <a:xfrm>
              <a:off x="18360" y="651240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2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6" name="Группа 5"/>
          <p:cNvGrpSpPr/>
          <p:nvPr/>
        </p:nvGrpSpPr>
        <p:grpSpPr>
          <a:xfrm>
            <a:off x="0" y="692640"/>
            <a:ext cx="2623680" cy="95760"/>
            <a:chOff x="0" y="692640"/>
            <a:chExt cx="2623680" cy="95760"/>
          </a:xfrm>
        </p:grpSpPr>
        <p:sp>
          <p:nvSpPr>
            <p:cNvPr id="117" name="Прямоугольник 6"/>
            <p:cNvSpPr/>
            <p:nvPr/>
          </p:nvSpPr>
          <p:spPr>
            <a:xfrm>
              <a:off x="0" y="69264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8" name="Прямоугольник 7"/>
            <p:cNvSpPr/>
            <p:nvPr/>
          </p:nvSpPr>
          <p:spPr>
            <a:xfrm>
              <a:off x="336600" y="69264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9" name="Прямоугольник 8"/>
            <p:cNvSpPr/>
            <p:nvPr/>
          </p:nvSpPr>
          <p:spPr>
            <a:xfrm>
              <a:off x="673200" y="69264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0" name="Прямоугольник 9"/>
            <p:cNvSpPr/>
            <p:nvPr/>
          </p:nvSpPr>
          <p:spPr>
            <a:xfrm>
              <a:off x="993960" y="69264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21" name="Прямоугольник 10"/>
            <p:cNvSpPr/>
            <p:nvPr/>
          </p:nvSpPr>
          <p:spPr>
            <a:xfrm>
              <a:off x="1330560" y="69264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pic>
        <p:nvPicPr>
          <p:cNvPr id="122" name="Рисунок 4"/>
          <p:cNvPicPr/>
          <p:nvPr/>
        </p:nvPicPr>
        <p:blipFill>
          <a:blip r:embed="rId2"/>
          <a:stretch/>
        </p:blipFill>
        <p:spPr>
          <a:xfrm>
            <a:off x="672480" y="1352160"/>
            <a:ext cx="4919760" cy="2313720"/>
          </a:xfrm>
          <a:prstGeom prst="rect">
            <a:avLst/>
          </a:prstGeom>
          <a:ln w="0">
            <a:noFill/>
          </a:ln>
        </p:spPr>
      </p:pic>
      <p:pic>
        <p:nvPicPr>
          <p:cNvPr id="123" name="Рисунок 6"/>
          <p:cNvPicPr/>
          <p:nvPr/>
        </p:nvPicPr>
        <p:blipFill>
          <a:blip r:embed="rId3"/>
          <a:stretch/>
        </p:blipFill>
        <p:spPr>
          <a:xfrm>
            <a:off x="6668640" y="466200"/>
            <a:ext cx="4280400" cy="3450960"/>
          </a:xfrm>
          <a:prstGeom prst="rect">
            <a:avLst/>
          </a:prstGeom>
          <a:ln w="0">
            <a:noFill/>
          </a:ln>
        </p:spPr>
      </p:pic>
      <p:pic>
        <p:nvPicPr>
          <p:cNvPr id="124" name="Рисунок 10"/>
          <p:cNvPicPr/>
          <p:nvPr/>
        </p:nvPicPr>
        <p:blipFill>
          <a:blip r:embed="rId4"/>
          <a:stretch/>
        </p:blipFill>
        <p:spPr>
          <a:xfrm>
            <a:off x="854640" y="4137840"/>
            <a:ext cx="4177080" cy="2068560"/>
          </a:xfrm>
          <a:prstGeom prst="rect">
            <a:avLst/>
          </a:prstGeom>
          <a:ln w="0">
            <a:noFill/>
          </a:ln>
        </p:spPr>
      </p:pic>
      <p:pic>
        <p:nvPicPr>
          <p:cNvPr id="125" name="Рисунок 12"/>
          <p:cNvPicPr/>
          <p:nvPr/>
        </p:nvPicPr>
        <p:blipFill>
          <a:blip r:embed="rId5"/>
          <a:stretch/>
        </p:blipFill>
        <p:spPr>
          <a:xfrm>
            <a:off x="6517800" y="4162320"/>
            <a:ext cx="5165640" cy="2349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Прямоугольник 16"/>
          <p:cNvGrpSpPr/>
          <p:nvPr/>
        </p:nvGrpSpPr>
        <p:grpSpPr>
          <a:xfrm>
            <a:off x="-18360" y="6358680"/>
            <a:ext cx="541080" cy="505800"/>
            <a:chOff x="-18360" y="6358680"/>
            <a:chExt cx="541080" cy="505800"/>
          </a:xfrm>
        </p:grpSpPr>
        <p:sp>
          <p:nvSpPr>
            <p:cNvPr id="127" name="Прямоугольник"/>
            <p:cNvSpPr/>
            <p:nvPr/>
          </p:nvSpPr>
          <p:spPr>
            <a:xfrm>
              <a:off x="-18360" y="6358680"/>
              <a:ext cx="541080" cy="505800"/>
            </a:xfrm>
            <a:prstGeom prst="rect">
              <a:avLst/>
            </a:prstGeom>
            <a:solidFill>
              <a:srgbClr val="FCAF17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  <a:ea typeface="DejaVu Sans"/>
              </a:endParaRPr>
            </a:p>
          </p:txBody>
        </p:sp>
        <p:sp>
          <p:nvSpPr>
            <p:cNvPr id="128" name="7"/>
            <p:cNvSpPr/>
            <p:nvPr/>
          </p:nvSpPr>
          <p:spPr>
            <a:xfrm>
              <a:off x="18360" y="6512400"/>
              <a:ext cx="466920" cy="198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3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9" name="Группа 5"/>
          <p:cNvGrpSpPr/>
          <p:nvPr/>
        </p:nvGrpSpPr>
        <p:grpSpPr>
          <a:xfrm>
            <a:off x="0" y="692640"/>
            <a:ext cx="2624040" cy="96120"/>
            <a:chOff x="0" y="692640"/>
            <a:chExt cx="2624040" cy="96120"/>
          </a:xfrm>
        </p:grpSpPr>
        <p:sp>
          <p:nvSpPr>
            <p:cNvPr id="130" name="Прямоугольник 6"/>
            <p:cNvSpPr/>
            <p:nvPr/>
          </p:nvSpPr>
          <p:spPr>
            <a:xfrm>
              <a:off x="0" y="692640"/>
              <a:ext cx="1293480" cy="9612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1" name="Прямоугольник 7"/>
            <p:cNvSpPr/>
            <p:nvPr/>
          </p:nvSpPr>
          <p:spPr>
            <a:xfrm>
              <a:off x="336600" y="692640"/>
              <a:ext cx="1293480" cy="9612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2" name="Прямоугольник 8"/>
            <p:cNvSpPr/>
            <p:nvPr/>
          </p:nvSpPr>
          <p:spPr>
            <a:xfrm>
              <a:off x="673200" y="692640"/>
              <a:ext cx="1293480" cy="9612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3" name="Прямоугольник 9"/>
            <p:cNvSpPr/>
            <p:nvPr/>
          </p:nvSpPr>
          <p:spPr>
            <a:xfrm>
              <a:off x="993960" y="692640"/>
              <a:ext cx="1293480" cy="9612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4" name="Прямоугольник 10"/>
            <p:cNvSpPr/>
            <p:nvPr/>
          </p:nvSpPr>
          <p:spPr>
            <a:xfrm>
              <a:off x="1330560" y="692640"/>
              <a:ext cx="1293480" cy="9612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5" name="Текст 2"/>
          <p:cNvSpPr/>
          <p:nvPr/>
        </p:nvSpPr>
        <p:spPr>
          <a:xfrm>
            <a:off x="577080" y="82080"/>
            <a:ext cx="10582560" cy="637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Бизнес-модель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6" name="Таблица 4"/>
          <p:cNvGraphicFramePr/>
          <p:nvPr>
            <p:extLst>
              <p:ext uri="{D42A27DB-BD31-4B8C-83A1-F6EECF244321}">
                <p14:modId xmlns:p14="http://schemas.microsoft.com/office/powerpoint/2010/main" val="2848805516"/>
              </p:ext>
            </p:extLst>
          </p:nvPr>
        </p:nvGraphicFramePr>
        <p:xfrm>
          <a:off x="663480" y="641880"/>
          <a:ext cx="10892880" cy="6035040"/>
        </p:xfrm>
        <a:graphic>
          <a:graphicData uri="http://schemas.openxmlformats.org/drawingml/2006/table">
            <a:tbl>
              <a:tblPr/>
              <a:tblGrid>
                <a:gridCol w="1567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4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0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56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2.Проблема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хватает ресурсов на очное посещение музеев, экскурсий, выставок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3.Решение 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VR 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галерея – онлайн платформа, на которой размещены виртуальные образовательные экскурсии по городам и музеям мира 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DejaVu Sans"/>
                        </a:rPr>
                        <a:t>4. Уникальная ценность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Погрузитесь в мир искусства, не выходя из дома! Наша виртуальная галерея предлагает уникальную возможность любителям искусства насладиться коллекцией произведений искусства из разных эпох и жанров. Мы стремимся сделать искусство доступным и понятным для всех, предоставляя детальные описания каждого произведения и его исторический контекст. Наша галерея также предлагает интерактивные экскурсии, индивидуальные консультации, а также возможность приобрести копии произведений или участвовать в аукционах. Мы создаем уникальное пространство, где каждый может расширить свои знания в области искусства, насладиться его красотой и вдохновиться новыми творческими идеями.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5. Скрытое конкурентное преимущество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Команда и ее компетенции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Поддержка вуза, доступ к экспертизе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1.Сегменты клиентов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B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2С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– школьники 14-17 лет, 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которые интересуются искусством, изучают литературу и историю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- </a:t>
                      </a:r>
                      <a:r>
                        <a:rPr lang="en-US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 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студенты 18-21, которые изучают историю, историю пластических пространственных искусств, увлекаются творчеством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 молодые люди 22 -27 лет, любят искусство, литературу, увлекаются архитектурой, дизайном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9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6.Конкуренты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1. Google Arts &amp;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Culture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2.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Artsy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3.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artwalks.live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4.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Artspace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5.my.tretyakov.ru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7. Ключевые метрики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активных пользователей в день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Обще количество отзывов по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экскурсям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проданных подписок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обчающих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курсов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8. Каналы продвижения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Конференции и мероприятия в вузе как площадке для продвижения проекта, посещение школ, рассказ о проекте на городских мероприятиях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Социальные сети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Реклама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628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9. Расходы: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Запуск проекта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: разработка сайта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аренда сервера, хостинг, доменное имя, реклама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РИД, ИИ – рекомендации по подбору курсов, Экспертиза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Постоянные расходы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: администратор,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тех.поддержка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, реклама, аренда серверов, хостинга, создание доп. контент – экскурсии, образовательные материалы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Переменные расходы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: эквайринг, налоги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10. Потоки доходов: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Freemium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  5 экскурсий – бесплатно, в дальнейшем платная подписка на пакеты экскурсии+ тренажеры. 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Bigdata 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– продажа заинтересованным пользователям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Группа 5"/>
          <p:cNvGrpSpPr/>
          <p:nvPr/>
        </p:nvGrpSpPr>
        <p:grpSpPr>
          <a:xfrm>
            <a:off x="0" y="692640"/>
            <a:ext cx="2623680" cy="95760"/>
            <a:chOff x="0" y="692640"/>
            <a:chExt cx="2623680" cy="95760"/>
          </a:xfrm>
        </p:grpSpPr>
        <p:sp>
          <p:nvSpPr>
            <p:cNvPr id="138" name="Прямоугольник 6"/>
            <p:cNvSpPr/>
            <p:nvPr/>
          </p:nvSpPr>
          <p:spPr>
            <a:xfrm>
              <a:off x="0" y="69264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39" name="Прямоугольник 7"/>
            <p:cNvSpPr/>
            <p:nvPr/>
          </p:nvSpPr>
          <p:spPr>
            <a:xfrm>
              <a:off x="336600" y="69264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0" name="Прямоугольник 8"/>
            <p:cNvSpPr/>
            <p:nvPr/>
          </p:nvSpPr>
          <p:spPr>
            <a:xfrm>
              <a:off x="673200" y="69264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1" name="Прямоугольник 9"/>
            <p:cNvSpPr/>
            <p:nvPr/>
          </p:nvSpPr>
          <p:spPr>
            <a:xfrm>
              <a:off x="993960" y="69264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42" name="Прямоугольник 10"/>
            <p:cNvSpPr/>
            <p:nvPr/>
          </p:nvSpPr>
          <p:spPr>
            <a:xfrm>
              <a:off x="1330560" y="69264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43" name="Текст 2"/>
          <p:cNvSpPr/>
          <p:nvPr/>
        </p:nvSpPr>
        <p:spPr>
          <a:xfrm>
            <a:off x="589320" y="925920"/>
            <a:ext cx="9363960" cy="637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Gilroy-ExtraBold"/>
              </a:rPr>
              <a:t>Основные конкуренты, аналоги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4" name="Прямоугольник 16"/>
          <p:cNvGrpSpPr/>
          <p:nvPr/>
        </p:nvGrpSpPr>
        <p:grpSpPr>
          <a:xfrm>
            <a:off x="-6840" y="6365160"/>
            <a:ext cx="540720" cy="505440"/>
            <a:chOff x="-6840" y="6365160"/>
            <a:chExt cx="540720" cy="505440"/>
          </a:xfrm>
        </p:grpSpPr>
        <p:sp>
          <p:nvSpPr>
            <p:cNvPr id="145" name="Прямоугольник"/>
            <p:cNvSpPr/>
            <p:nvPr/>
          </p:nvSpPr>
          <p:spPr>
            <a:xfrm>
              <a:off x="-6840" y="6365160"/>
              <a:ext cx="540720" cy="50544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146" name="7"/>
            <p:cNvSpPr/>
            <p:nvPr/>
          </p:nvSpPr>
          <p:spPr>
            <a:xfrm>
              <a:off x="30240" y="651924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4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aphicFrame>
        <p:nvGraphicFramePr>
          <p:cNvPr id="147" name="Таблица 3"/>
          <p:cNvGraphicFramePr/>
          <p:nvPr/>
        </p:nvGraphicFramePr>
        <p:xfrm>
          <a:off x="623880" y="1634040"/>
          <a:ext cx="10711440" cy="4175760"/>
        </p:xfrm>
        <a:graphic>
          <a:graphicData uri="http://schemas.openxmlformats.org/drawingml/2006/table">
            <a:tbl>
              <a:tblPr/>
              <a:tblGrid>
                <a:gridCol w="178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Gilroy-Bold"/>
                          <a:ea typeface="Gilroy-Bold"/>
                        </a:rPr>
                        <a:t>Параметры сравнения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12240">
                      <a:noFill/>
                    </a:lnL>
                    <a:lnR w="38160">
                      <a:solidFill>
                        <a:srgbClr val="FFFFFF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Google Arts &amp; Culture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Artsy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artwalks.live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my.tretyakov.ru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8F00FF"/>
                          </a:solidFill>
                          <a:latin typeface="Arial"/>
                          <a:ea typeface="Arial"/>
                        </a:rPr>
                        <a:t>VR</a:t>
                      </a:r>
                      <a:r>
                        <a:rPr lang="ru-RU" sz="1600" b="1" strike="noStrike" spc="-1">
                          <a:solidFill>
                            <a:srgbClr val="8F00FF"/>
                          </a:solidFill>
                          <a:latin typeface="Arial"/>
                          <a:ea typeface="Arial"/>
                        </a:rPr>
                        <a:t> галерея 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FFFFFF"/>
                      </a:solidFill>
                    </a:lnL>
                    <a:lnR w="12240">
                      <a:noFill/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</a:rPr>
                        <a:t>Количество городов экскурсий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</a:rPr>
                        <a:t>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Доступность платформы в России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UX</a:t>
                      </a: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– удобная навигация на сайте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38160">
                      <a:solidFill>
                        <a:srgbClr val="B5D8E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Количество авторов, произведений искусств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12240">
                      <a:solidFill>
                        <a:srgbClr val="4472C4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+-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Только собственные работы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+-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Только работы, которые в третьяковской галерее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38160">
                      <a:solidFill>
                        <a:srgbClr val="B5D8E1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40320" marR="40320">
                    <a:lnL w="38160">
                      <a:solidFill>
                        <a:srgbClr val="B5D8E1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38160">
                      <a:solidFill>
                        <a:srgbClr val="B5D8E1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Группа 5"/>
          <p:cNvGrpSpPr/>
          <p:nvPr/>
        </p:nvGrpSpPr>
        <p:grpSpPr>
          <a:xfrm>
            <a:off x="0" y="692640"/>
            <a:ext cx="2623680" cy="95760"/>
            <a:chOff x="0" y="692640"/>
            <a:chExt cx="2623680" cy="95760"/>
          </a:xfrm>
        </p:grpSpPr>
        <p:sp>
          <p:nvSpPr>
            <p:cNvPr id="149" name="Прямоугольник 6"/>
            <p:cNvSpPr/>
            <p:nvPr/>
          </p:nvSpPr>
          <p:spPr>
            <a:xfrm>
              <a:off x="0" y="69264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0" name="Прямоугольник 7"/>
            <p:cNvSpPr/>
            <p:nvPr/>
          </p:nvSpPr>
          <p:spPr>
            <a:xfrm>
              <a:off x="336600" y="69264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1" name="Прямоугольник 8"/>
            <p:cNvSpPr/>
            <p:nvPr/>
          </p:nvSpPr>
          <p:spPr>
            <a:xfrm>
              <a:off x="673200" y="69264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2" name="Прямоугольник 9"/>
            <p:cNvSpPr/>
            <p:nvPr/>
          </p:nvSpPr>
          <p:spPr>
            <a:xfrm>
              <a:off x="993960" y="69264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53" name="Прямоугольник 10"/>
            <p:cNvSpPr/>
            <p:nvPr/>
          </p:nvSpPr>
          <p:spPr>
            <a:xfrm>
              <a:off x="1330560" y="69264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54" name="Текст 2"/>
          <p:cNvSpPr/>
          <p:nvPr/>
        </p:nvSpPr>
        <p:spPr>
          <a:xfrm>
            <a:off x="153720" y="793440"/>
            <a:ext cx="9363960" cy="637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>
                <a:solidFill>
                  <a:srgbClr val="8F00FF"/>
                </a:solidFill>
                <a:latin typeface="Gilroy-ExtraBold"/>
                <a:ea typeface="DejaVu Sans"/>
              </a:rPr>
              <a:t>Рынок 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5" name="Прямоугольник 16"/>
          <p:cNvGrpSpPr/>
          <p:nvPr/>
        </p:nvGrpSpPr>
        <p:grpSpPr>
          <a:xfrm>
            <a:off x="-6840" y="6365160"/>
            <a:ext cx="540720" cy="505440"/>
            <a:chOff x="-6840" y="6365160"/>
            <a:chExt cx="540720" cy="505440"/>
          </a:xfrm>
        </p:grpSpPr>
        <p:sp>
          <p:nvSpPr>
            <p:cNvPr id="156" name="Прямоугольник"/>
            <p:cNvSpPr/>
            <p:nvPr/>
          </p:nvSpPr>
          <p:spPr>
            <a:xfrm>
              <a:off x="-6840" y="6365160"/>
              <a:ext cx="540720" cy="50544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157" name="7"/>
            <p:cNvSpPr/>
            <p:nvPr/>
          </p:nvSpPr>
          <p:spPr>
            <a:xfrm>
              <a:off x="30240" y="651924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4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58" name="Рисунок 2"/>
          <p:cNvPicPr/>
          <p:nvPr/>
        </p:nvPicPr>
        <p:blipFill>
          <a:blip r:embed="rId2"/>
          <a:stretch/>
        </p:blipFill>
        <p:spPr>
          <a:xfrm>
            <a:off x="336600" y="2477520"/>
            <a:ext cx="7619760" cy="3121920"/>
          </a:xfrm>
          <a:prstGeom prst="rect">
            <a:avLst/>
          </a:prstGeom>
          <a:ln w="0">
            <a:noFill/>
          </a:ln>
        </p:spPr>
      </p:pic>
      <p:sp>
        <p:nvSpPr>
          <p:cNvPr id="159" name="TextBox 3"/>
          <p:cNvSpPr/>
          <p:nvPr/>
        </p:nvSpPr>
        <p:spPr>
          <a:xfrm>
            <a:off x="8160480" y="2529360"/>
            <a:ext cx="358668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По данным Яндекс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вордстата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–примерно 400 тыс. запросов в год «</a:t>
            </a:r>
            <a:r>
              <a:rPr lang="ru-RU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виртуальные экскурсии»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TextBox 1"/>
          <p:cNvSpPr/>
          <p:nvPr/>
        </p:nvSpPr>
        <p:spPr>
          <a:xfrm>
            <a:off x="1726200" y="884520"/>
            <a:ext cx="873864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pt sans"/>
                <a:ea typeface="DejaVu Sans"/>
              </a:rPr>
              <a:t>Глобальный рынок индустрии виртуальных мероприятий через восемь лет достигнет $1 трлн. Среднегодовой темп роста рынка индустрии виртуальных мероприятий в 2022−2031 годах может составить 13%, </a:t>
            </a:r>
            <a:r>
              <a:rPr lang="ru-RU" sz="1800" b="1" strike="noStrike" spc="-1" dirty="0">
                <a:solidFill>
                  <a:srgbClr val="000000"/>
                </a:solidFill>
                <a:latin typeface="pt sans"/>
                <a:ea typeface="DejaVu Sans"/>
              </a:rPr>
              <a:t>в том числе виртуальный туризм. </a:t>
            </a:r>
            <a:endParaRPr lang="ru-RU" sz="1800" b="1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pt sans"/>
                <a:ea typeface="DejaVu Sans"/>
              </a:rPr>
              <a:t>Источник: Институт статистических исследований и экономики знаний НИУ ВШЭ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TextBox 2"/>
          <p:cNvSpPr/>
          <p:nvPr/>
        </p:nvSpPr>
        <p:spPr>
          <a:xfrm>
            <a:off x="8043120" y="3968280"/>
            <a:ext cx="370404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ТАМ – 23,3 млн. чел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PAM – </a:t>
            </a:r>
            <a:r>
              <a:rPr lang="ru-RU" spc="-1" dirty="0">
                <a:solidFill>
                  <a:srgbClr val="000000"/>
                </a:solidFill>
                <a:latin typeface="Arial"/>
                <a:ea typeface="DejaVu Sans"/>
              </a:rPr>
              <a:t>2,3</a:t>
            </a: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млн. чел.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SAM – 500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тыс. чел.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SOM – 3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5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тыс.чел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Группа 5"/>
          <p:cNvGrpSpPr/>
          <p:nvPr/>
        </p:nvGrpSpPr>
        <p:grpSpPr>
          <a:xfrm>
            <a:off x="0" y="692640"/>
            <a:ext cx="2624040" cy="96120"/>
            <a:chOff x="0" y="692640"/>
            <a:chExt cx="2624040" cy="96120"/>
          </a:xfrm>
        </p:grpSpPr>
        <p:sp>
          <p:nvSpPr>
            <p:cNvPr id="198" name="Прямоугольник 6"/>
            <p:cNvSpPr/>
            <p:nvPr/>
          </p:nvSpPr>
          <p:spPr>
            <a:xfrm>
              <a:off x="0" y="692640"/>
              <a:ext cx="1293480" cy="9612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99" name="Прямоугольник 7"/>
            <p:cNvSpPr/>
            <p:nvPr/>
          </p:nvSpPr>
          <p:spPr>
            <a:xfrm>
              <a:off x="336600" y="692640"/>
              <a:ext cx="1293480" cy="9612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00" name="Прямоугольник 8"/>
            <p:cNvSpPr/>
            <p:nvPr/>
          </p:nvSpPr>
          <p:spPr>
            <a:xfrm>
              <a:off x="673200" y="692640"/>
              <a:ext cx="1293480" cy="9612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01" name="Прямоугольник 9"/>
            <p:cNvSpPr/>
            <p:nvPr/>
          </p:nvSpPr>
          <p:spPr>
            <a:xfrm>
              <a:off x="993960" y="692640"/>
              <a:ext cx="1293480" cy="9612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02" name="Прямоугольник 10"/>
            <p:cNvSpPr/>
            <p:nvPr/>
          </p:nvSpPr>
          <p:spPr>
            <a:xfrm>
              <a:off x="1330560" y="692640"/>
              <a:ext cx="1293480" cy="9612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pic>
        <p:nvPicPr>
          <p:cNvPr id="203" name="Рисунок 13"/>
          <p:cNvPicPr/>
          <p:nvPr/>
        </p:nvPicPr>
        <p:blipFill>
          <a:blip r:embed="rId2"/>
          <a:stretch/>
        </p:blipFill>
        <p:spPr>
          <a:xfrm>
            <a:off x="10044720" y="6139440"/>
            <a:ext cx="2144160" cy="979920"/>
          </a:xfrm>
          <a:prstGeom prst="rect">
            <a:avLst/>
          </a:prstGeom>
          <a:ln w="0">
            <a:noFill/>
          </a:ln>
        </p:spPr>
      </p:pic>
      <p:grpSp>
        <p:nvGrpSpPr>
          <p:cNvPr id="204" name="Прямоугольник 16"/>
          <p:cNvGrpSpPr/>
          <p:nvPr/>
        </p:nvGrpSpPr>
        <p:grpSpPr>
          <a:xfrm>
            <a:off x="-6840" y="6365160"/>
            <a:ext cx="541080" cy="505800"/>
            <a:chOff x="-6840" y="6365160"/>
            <a:chExt cx="541080" cy="505800"/>
          </a:xfrm>
        </p:grpSpPr>
        <p:sp>
          <p:nvSpPr>
            <p:cNvPr id="205" name="Прямоугольник"/>
            <p:cNvSpPr/>
            <p:nvPr/>
          </p:nvSpPr>
          <p:spPr>
            <a:xfrm>
              <a:off x="-6840" y="6365160"/>
              <a:ext cx="541080" cy="50580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206" name="7"/>
            <p:cNvSpPr/>
            <p:nvPr/>
          </p:nvSpPr>
          <p:spPr>
            <a:xfrm>
              <a:off x="30240" y="6519240"/>
              <a:ext cx="466920" cy="1980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5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8" name="Текст 2"/>
          <p:cNvSpPr/>
          <p:nvPr/>
        </p:nvSpPr>
        <p:spPr>
          <a:xfrm>
            <a:off x="589320" y="909000"/>
            <a:ext cx="9364320" cy="6451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3600" b="0" strike="noStrike" spc="-1">
              <a:solidFill>
                <a:srgbClr val="8F00FF"/>
              </a:solidFill>
              <a:latin typeface="Gilroy-ExtraBold"/>
              <a:ea typeface="Gilroy-ExtraBold"/>
            </a:endParaRPr>
          </a:p>
        </p:txBody>
      </p:sp>
      <p:sp>
        <p:nvSpPr>
          <p:cNvPr id="209" name="Текст 2"/>
          <p:cNvSpPr/>
          <p:nvPr/>
        </p:nvSpPr>
        <p:spPr>
          <a:xfrm>
            <a:off x="673200" y="944761"/>
            <a:ext cx="6517800" cy="644877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 dirty="0">
                <a:solidFill>
                  <a:srgbClr val="8F00FF"/>
                </a:solidFill>
                <a:latin typeface="Gilroy-ExtraBold"/>
                <a:ea typeface="Gilroy-ExtraBold"/>
              </a:rPr>
              <a:t>Финансовая модель: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1621D2-277B-90FF-D26B-1820D3B7896B}"/>
              </a:ext>
            </a:extLst>
          </p:cNvPr>
          <p:cNvSpPr txBox="1"/>
          <p:nvPr/>
        </p:nvSpPr>
        <p:spPr>
          <a:xfrm>
            <a:off x="776797" y="2136338"/>
            <a:ext cx="73107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Основные показатели реализации проекта: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>
              <a:latin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Инвестиционные расходы на запуск 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MVP</a:t>
            </a: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147 000  руб.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Срок окупаемости проекта: 11 мес.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>
              <a:latin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Потенциальная прибыль по итогу 12 мес.: 328 тыс. руб.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Прямоугольник 1"/>
          <p:cNvSpPr/>
          <p:nvPr/>
        </p:nvSpPr>
        <p:spPr>
          <a:xfrm>
            <a:off x="6097560" y="-99360"/>
            <a:ext cx="6094440" cy="68716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3" name="Текст 2"/>
          <p:cNvSpPr/>
          <p:nvPr/>
        </p:nvSpPr>
        <p:spPr>
          <a:xfrm>
            <a:off x="6615000" y="-99360"/>
            <a:ext cx="758520" cy="1917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0" b="0" strike="noStrike" spc="-1">
                <a:solidFill>
                  <a:srgbClr val="FFFFFF"/>
                </a:solidFill>
                <a:latin typeface="Gilroy-ExtraBold"/>
                <a:ea typeface="Gilroy-ExtraBold"/>
              </a:rPr>
              <a:t>1</a:t>
            </a:r>
            <a:endParaRPr lang="ru-RU" sz="1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Текст 2"/>
          <p:cNvSpPr/>
          <p:nvPr/>
        </p:nvSpPr>
        <p:spPr>
          <a:xfrm>
            <a:off x="6507000" y="2838240"/>
            <a:ext cx="758520" cy="1917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0" b="0" strike="noStrike" spc="-1" dirty="0">
                <a:solidFill>
                  <a:srgbClr val="FFFFFF"/>
                </a:solidFill>
                <a:latin typeface="Gilroy-ExtraBold"/>
                <a:ea typeface="Gilroy-ExtraBold"/>
              </a:rPr>
              <a:t>3</a:t>
            </a:r>
            <a:endParaRPr lang="ru-RU" sz="1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Текст 2"/>
          <p:cNvSpPr/>
          <p:nvPr/>
        </p:nvSpPr>
        <p:spPr>
          <a:xfrm>
            <a:off x="9684720" y="1298880"/>
            <a:ext cx="758520" cy="1917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0" b="0" strike="noStrike" spc="-1" dirty="0">
                <a:solidFill>
                  <a:srgbClr val="FFFFFF"/>
                </a:solidFill>
                <a:latin typeface="Gilroy-ExtraBold"/>
                <a:ea typeface="Gilroy-ExtraBold"/>
              </a:rPr>
              <a:t>2</a:t>
            </a:r>
            <a:endParaRPr lang="ru-RU" sz="1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Текст 2"/>
          <p:cNvSpPr/>
          <p:nvPr/>
        </p:nvSpPr>
        <p:spPr>
          <a:xfrm>
            <a:off x="10197720" y="3761640"/>
            <a:ext cx="758520" cy="1917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0" b="0" strike="noStrike" spc="-1">
                <a:solidFill>
                  <a:srgbClr val="FFFFFF"/>
                </a:solidFill>
                <a:latin typeface="Gilroy-ExtraBold"/>
                <a:ea typeface="Gilroy-ExtraBold"/>
              </a:rPr>
              <a:t>4</a:t>
            </a:r>
            <a:endParaRPr lang="ru-RU" sz="1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Текст 2"/>
          <p:cNvSpPr/>
          <p:nvPr/>
        </p:nvSpPr>
        <p:spPr>
          <a:xfrm>
            <a:off x="6572519" y="4562640"/>
            <a:ext cx="1941165" cy="101420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Тестирование и доработка – декабрь 2024</a:t>
            </a:r>
            <a:endParaRPr lang="ru-RU" sz="20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Текст 2"/>
          <p:cNvSpPr/>
          <p:nvPr/>
        </p:nvSpPr>
        <p:spPr>
          <a:xfrm>
            <a:off x="6427001" y="1544246"/>
            <a:ext cx="1827360" cy="101420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Идея и концепция  - декабрь 2023</a:t>
            </a:r>
            <a:endParaRPr lang="ru-RU" sz="20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Текст 2"/>
          <p:cNvSpPr/>
          <p:nvPr/>
        </p:nvSpPr>
        <p:spPr>
          <a:xfrm>
            <a:off x="9718200" y="2977920"/>
            <a:ext cx="1939920" cy="706432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000" rIns="4572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Разработка </a:t>
            </a:r>
            <a:r>
              <a:rPr lang="en-US" sz="2000" b="1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MVP  </a:t>
            </a:r>
            <a:r>
              <a:rPr lang="ru-RU" sz="2000" b="1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сентябрь </a:t>
            </a:r>
            <a:r>
              <a:rPr lang="en-US" sz="2000" b="1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2024</a:t>
            </a:r>
            <a:endParaRPr lang="ru-RU" sz="20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Текст 2"/>
          <p:cNvSpPr/>
          <p:nvPr/>
        </p:nvSpPr>
        <p:spPr>
          <a:xfrm>
            <a:off x="10266480" y="5438880"/>
            <a:ext cx="1563480" cy="132198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Продажи и масштабирование июль 2025</a:t>
            </a:r>
            <a:endParaRPr lang="ru-RU" sz="20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Соединительная линия уступом 2"/>
          <p:cNvSpPr/>
          <p:nvPr/>
        </p:nvSpPr>
        <p:spPr>
          <a:xfrm>
            <a:off x="7477200" y="1011240"/>
            <a:ext cx="2160720" cy="1322640"/>
          </a:xfrm>
          <a:custGeom>
            <a:avLst/>
            <a:gdLst>
              <a:gd name="textAreaLeft" fmla="*/ 0 w 2160720"/>
              <a:gd name="textAreaRight" fmla="*/ 2162160 w 2160720"/>
              <a:gd name="textAreaTop" fmla="*/ 0 h 1322640"/>
              <a:gd name="textAreaBottom" fmla="*/ 1324080 h 13226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172" name="Соединительная линия уступом 26"/>
          <p:cNvSpPr/>
          <p:nvPr/>
        </p:nvSpPr>
        <p:spPr>
          <a:xfrm flipH="1">
            <a:off x="7661880" y="2702880"/>
            <a:ext cx="1827360" cy="1065240"/>
          </a:xfrm>
          <a:custGeom>
            <a:avLst/>
            <a:gdLst>
              <a:gd name="textAreaLeft" fmla="*/ -720 w 1827360"/>
              <a:gd name="textAreaRight" fmla="*/ 1828080 w 1827360"/>
              <a:gd name="textAreaTop" fmla="*/ 0 h 1065240"/>
              <a:gd name="textAreaBottom" fmla="*/ 1066680 h 1065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173" name="Соединительная линия уступом 29"/>
          <p:cNvSpPr/>
          <p:nvPr/>
        </p:nvSpPr>
        <p:spPr>
          <a:xfrm>
            <a:off x="7663320" y="4171320"/>
            <a:ext cx="2318400" cy="821160"/>
          </a:xfrm>
          <a:custGeom>
            <a:avLst/>
            <a:gdLst>
              <a:gd name="textAreaLeft" fmla="*/ 0 w 2318400"/>
              <a:gd name="textAreaRight" fmla="*/ 2319840 w 2318400"/>
              <a:gd name="textAreaTop" fmla="*/ 0 h 821160"/>
              <a:gd name="textAreaBottom" fmla="*/ 822600 h 8211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grpSp>
        <p:nvGrpSpPr>
          <p:cNvPr id="174" name="Группа 5"/>
          <p:cNvGrpSpPr/>
          <p:nvPr/>
        </p:nvGrpSpPr>
        <p:grpSpPr>
          <a:xfrm>
            <a:off x="0" y="692640"/>
            <a:ext cx="2623680" cy="95760"/>
            <a:chOff x="0" y="692640"/>
            <a:chExt cx="2623680" cy="95760"/>
          </a:xfrm>
        </p:grpSpPr>
        <p:sp>
          <p:nvSpPr>
            <p:cNvPr id="175" name="Прямоугольник 6"/>
            <p:cNvSpPr/>
            <p:nvPr/>
          </p:nvSpPr>
          <p:spPr>
            <a:xfrm>
              <a:off x="0" y="69264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76" name="Прямоугольник 7"/>
            <p:cNvSpPr/>
            <p:nvPr/>
          </p:nvSpPr>
          <p:spPr>
            <a:xfrm>
              <a:off x="336600" y="69264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77" name="Прямоугольник 8"/>
            <p:cNvSpPr/>
            <p:nvPr/>
          </p:nvSpPr>
          <p:spPr>
            <a:xfrm>
              <a:off x="673200" y="69264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78" name="Прямоугольник 9"/>
            <p:cNvSpPr/>
            <p:nvPr/>
          </p:nvSpPr>
          <p:spPr>
            <a:xfrm>
              <a:off x="993960" y="69264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79" name="Прямоугольник 10"/>
            <p:cNvSpPr/>
            <p:nvPr/>
          </p:nvSpPr>
          <p:spPr>
            <a:xfrm>
              <a:off x="1330560" y="69264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180" name="Прямоугольник 16"/>
          <p:cNvGrpSpPr/>
          <p:nvPr/>
        </p:nvGrpSpPr>
        <p:grpSpPr>
          <a:xfrm>
            <a:off x="-6840" y="6365160"/>
            <a:ext cx="540720" cy="505440"/>
            <a:chOff x="-6840" y="6365160"/>
            <a:chExt cx="540720" cy="505440"/>
          </a:xfrm>
        </p:grpSpPr>
        <p:sp>
          <p:nvSpPr>
            <p:cNvPr id="181" name="Прямоугольник"/>
            <p:cNvSpPr/>
            <p:nvPr/>
          </p:nvSpPr>
          <p:spPr>
            <a:xfrm>
              <a:off x="-6840" y="6365160"/>
              <a:ext cx="540720" cy="505440"/>
            </a:xfrm>
            <a:prstGeom prst="rect">
              <a:avLst/>
            </a:prstGeom>
            <a:solidFill>
              <a:srgbClr val="FBB3C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182" name="7"/>
            <p:cNvSpPr/>
            <p:nvPr/>
          </p:nvSpPr>
          <p:spPr>
            <a:xfrm>
              <a:off x="30240" y="651924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6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4" name="Текст 2"/>
          <p:cNvSpPr/>
          <p:nvPr/>
        </p:nvSpPr>
        <p:spPr>
          <a:xfrm>
            <a:off x="533880" y="2466912"/>
            <a:ext cx="4905000" cy="1186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 dirty="0">
                <a:solidFill>
                  <a:srgbClr val="8F00FF"/>
                </a:solidFill>
                <a:latin typeface="Gilroy-ExtraBold"/>
                <a:ea typeface="Gilroy-ExtraBold"/>
              </a:rPr>
              <a:t>Этапы развития проекта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2022-11-09 02.38.22.jpg" descr="2022-11-09 02.38.22.jpg"/>
          <p:cNvPicPr/>
          <p:nvPr/>
        </p:nvPicPr>
        <p:blipFill>
          <a:blip r:embed="rId2"/>
          <a:stretch/>
        </p:blipFill>
        <p:spPr>
          <a:xfrm>
            <a:off x="7326360" y="0"/>
            <a:ext cx="4879440" cy="6856560"/>
          </a:xfrm>
          <a:prstGeom prst="rect">
            <a:avLst/>
          </a:prstGeom>
          <a:ln w="12700">
            <a:noFill/>
          </a:ln>
        </p:spPr>
      </p:pic>
      <p:grpSp>
        <p:nvGrpSpPr>
          <p:cNvPr id="186" name="Группа 5"/>
          <p:cNvGrpSpPr/>
          <p:nvPr/>
        </p:nvGrpSpPr>
        <p:grpSpPr>
          <a:xfrm>
            <a:off x="0" y="692640"/>
            <a:ext cx="2623680" cy="95760"/>
            <a:chOff x="0" y="692640"/>
            <a:chExt cx="2623680" cy="95760"/>
          </a:xfrm>
        </p:grpSpPr>
        <p:sp>
          <p:nvSpPr>
            <p:cNvPr id="187" name="Прямоугольник 6"/>
            <p:cNvSpPr/>
            <p:nvPr/>
          </p:nvSpPr>
          <p:spPr>
            <a:xfrm>
              <a:off x="0" y="692640"/>
              <a:ext cx="1293120" cy="9576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88" name="Прямоугольник 7"/>
            <p:cNvSpPr/>
            <p:nvPr/>
          </p:nvSpPr>
          <p:spPr>
            <a:xfrm>
              <a:off x="336600" y="692640"/>
              <a:ext cx="1293120" cy="9576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89" name="Прямоугольник 8"/>
            <p:cNvSpPr/>
            <p:nvPr/>
          </p:nvSpPr>
          <p:spPr>
            <a:xfrm>
              <a:off x="673200" y="692640"/>
              <a:ext cx="1293120" cy="9576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90" name="Прямоугольник 9"/>
            <p:cNvSpPr/>
            <p:nvPr/>
          </p:nvSpPr>
          <p:spPr>
            <a:xfrm>
              <a:off x="993960" y="692640"/>
              <a:ext cx="1293120" cy="9576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91" name="Прямоугольник 10"/>
            <p:cNvSpPr/>
            <p:nvPr/>
          </p:nvSpPr>
          <p:spPr>
            <a:xfrm>
              <a:off x="1330560" y="692640"/>
              <a:ext cx="1293120" cy="9576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tIns="96480" rIns="45720" bIns="96480" numCol="1" spcCol="38160" anchor="ctr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193" name="Прямоугольник 16"/>
          <p:cNvGrpSpPr/>
          <p:nvPr/>
        </p:nvGrpSpPr>
        <p:grpSpPr>
          <a:xfrm>
            <a:off x="-6840" y="6365160"/>
            <a:ext cx="540720" cy="505440"/>
            <a:chOff x="-6840" y="6365160"/>
            <a:chExt cx="540720" cy="505440"/>
          </a:xfrm>
        </p:grpSpPr>
        <p:sp>
          <p:nvSpPr>
            <p:cNvPr id="194" name="Прямоугольник"/>
            <p:cNvSpPr/>
            <p:nvPr/>
          </p:nvSpPr>
          <p:spPr>
            <a:xfrm>
              <a:off x="-6840" y="6365160"/>
              <a:ext cx="540720" cy="505440"/>
            </a:xfrm>
            <a:prstGeom prst="rect">
              <a:avLst/>
            </a:prstGeom>
            <a:solidFill>
              <a:srgbClr val="FCAF17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195" name="7"/>
            <p:cNvSpPr/>
            <p:nvPr/>
          </p:nvSpPr>
          <p:spPr>
            <a:xfrm>
              <a:off x="30240" y="6519240"/>
              <a:ext cx="466560" cy="1976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1200" b="0" strike="noStrike" spc="-1">
                  <a:solidFill>
                    <a:srgbClr val="FFFFFF"/>
                  </a:solidFill>
                  <a:latin typeface="Gilroy-Bold"/>
                  <a:ea typeface="Gilroy-Bold"/>
                </a:rPr>
                <a:t>7</a:t>
              </a:r>
              <a:endParaRPr lang="ru-RU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6" name="Текст 2"/>
          <p:cNvSpPr/>
          <p:nvPr/>
        </p:nvSpPr>
        <p:spPr>
          <a:xfrm>
            <a:off x="535320" y="1184521"/>
            <a:ext cx="4905000" cy="644877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3600" b="0" strike="noStrike" spc="-1" dirty="0">
                <a:solidFill>
                  <a:srgbClr val="8F00FF"/>
                </a:solidFill>
                <a:latin typeface="Gilroy-ExtraBold"/>
                <a:ea typeface="Gilroy-ExtraBold"/>
              </a:rPr>
              <a:t>Запрос: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A44AB0-CEB1-13ED-C361-8169D9D1A26B}"/>
              </a:ext>
            </a:extLst>
          </p:cNvPr>
          <p:cNvSpPr txBox="1"/>
          <p:nvPr/>
        </p:nvSpPr>
        <p:spPr>
          <a:xfrm>
            <a:off x="609120" y="2032986"/>
            <a:ext cx="4726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/>
              <a:t>Программисты</a:t>
            </a:r>
          </a:p>
          <a:p>
            <a:r>
              <a:rPr lang="ru-RU" dirty="0"/>
              <a:t>Экспертная поддержка</a:t>
            </a:r>
          </a:p>
          <a:p>
            <a:r>
              <a:rPr lang="ru-RU" dirty="0"/>
              <a:t>Инвестиции</a:t>
            </a:r>
          </a:p>
        </p:txBody>
      </p:sp>
    </p:spTree>
    <p:extLst>
      <p:ext uri="{BB962C8B-B14F-4D97-AF65-F5344CB8AC3E}">
        <p14:creationId xmlns:p14="http://schemas.microsoft.com/office/powerpoint/2010/main" val="1645055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Прямоугольник 7"/>
          <p:cNvSpPr/>
          <p:nvPr/>
        </p:nvSpPr>
        <p:spPr>
          <a:xfrm>
            <a:off x="6103080" y="1742760"/>
            <a:ext cx="6120000" cy="51303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9F00FF"/>
              </a:solidFill>
              <a:latin typeface="Calibri"/>
              <a:ea typeface="Calibri"/>
            </a:endParaRPr>
          </a:p>
        </p:txBody>
      </p:sp>
      <p:sp>
        <p:nvSpPr>
          <p:cNvPr id="211" name="Прямоугольник 10"/>
          <p:cNvSpPr/>
          <p:nvPr/>
        </p:nvSpPr>
        <p:spPr>
          <a:xfrm>
            <a:off x="6103080" y="-6120"/>
            <a:ext cx="6120000" cy="179892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2" name="Прямоугольник 13"/>
          <p:cNvSpPr/>
          <p:nvPr/>
        </p:nvSpPr>
        <p:spPr>
          <a:xfrm>
            <a:off x="6102360" y="5347800"/>
            <a:ext cx="2371320" cy="151452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FFFFFF"/>
              </a:solidFill>
              <a:latin typeface="Helvetica Neue"/>
              <a:ea typeface="Helvetica Neue"/>
            </a:endParaRPr>
          </a:p>
        </p:txBody>
      </p:sp>
      <p:sp>
        <p:nvSpPr>
          <p:cNvPr id="213" name="Прямоугольник 9"/>
          <p:cNvSpPr/>
          <p:nvPr/>
        </p:nvSpPr>
        <p:spPr>
          <a:xfrm>
            <a:off x="8355960" y="-11880"/>
            <a:ext cx="3867480" cy="181044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ADDAE3"/>
              </a:solidFill>
              <a:latin typeface="Calibri"/>
              <a:ea typeface="Calibri"/>
            </a:endParaRPr>
          </a:p>
        </p:txBody>
      </p:sp>
      <p:pic>
        <p:nvPicPr>
          <p:cNvPr id="214" name="Рисунок 24" descr="Рисунок 24"/>
          <p:cNvPicPr/>
          <p:nvPr/>
        </p:nvPicPr>
        <p:blipFill>
          <a:blip r:embed="rId2"/>
          <a:stretch/>
        </p:blipFill>
        <p:spPr>
          <a:xfrm>
            <a:off x="8806680" y="2300400"/>
            <a:ext cx="3416400" cy="4556160"/>
          </a:xfrm>
          <a:prstGeom prst="rect">
            <a:avLst/>
          </a:prstGeom>
          <a:ln w="12700">
            <a:noFill/>
          </a:ln>
        </p:spPr>
      </p:pic>
      <p:pic>
        <p:nvPicPr>
          <p:cNvPr id="215" name="image2.png" descr="image2.png"/>
          <p:cNvPicPr/>
          <p:nvPr/>
        </p:nvPicPr>
        <p:blipFill>
          <a:blip r:embed="rId3"/>
          <a:stretch/>
        </p:blipFill>
        <p:spPr>
          <a:xfrm>
            <a:off x="8362440" y="1788840"/>
            <a:ext cx="3861000" cy="5085720"/>
          </a:xfrm>
          <a:prstGeom prst="rect">
            <a:avLst/>
          </a:prstGeom>
          <a:ln w="12700">
            <a:noFill/>
          </a:ln>
        </p:spPr>
      </p:pic>
      <p:sp>
        <p:nvSpPr>
          <p:cNvPr id="216" name="Текст 2"/>
          <p:cNvSpPr/>
          <p:nvPr/>
        </p:nvSpPr>
        <p:spPr>
          <a:xfrm>
            <a:off x="532080" y="995040"/>
            <a:ext cx="4829760" cy="4527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6900" b="0" strike="noStrike" spc="-1" dirty="0">
                <a:solidFill>
                  <a:srgbClr val="8F00FF"/>
                </a:solidFill>
                <a:latin typeface="Gilroy-ExtraBold"/>
                <a:ea typeface="Gilroy-ExtraBold"/>
              </a:rPr>
              <a:t>СПАСИБО</a:t>
            </a:r>
            <a:r>
              <a:rPr lang="ru-RU" sz="7200" b="0" strike="noStrike" spc="-1" dirty="0">
                <a:solidFill>
                  <a:srgbClr val="8F00FF"/>
                </a:solidFill>
                <a:latin typeface="Gilroy-ExtraBold"/>
                <a:ea typeface="Gilroy-ExtraBold"/>
              </a:rPr>
              <a:t>!</a:t>
            </a:r>
            <a:endParaRPr lang="ru-RU" sz="7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 dirty="0">
                <a:solidFill>
                  <a:srgbClr val="8F00FF"/>
                </a:solidFill>
                <a:latin typeface="Gilroy-Light"/>
                <a:ea typeface="Gilroy-Light"/>
              </a:rPr>
              <a:t>КОНТАКТЫ</a:t>
            </a:r>
            <a:endParaRPr lang="ru-RU" sz="23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 dirty="0">
                <a:solidFill>
                  <a:srgbClr val="1B1B1B"/>
                </a:solidFill>
                <a:latin typeface="Gilroy-Light"/>
                <a:ea typeface="Gilroy-Light"/>
              </a:rPr>
              <a:t>8 888 888 88 88 </a:t>
            </a:r>
            <a:endParaRPr lang="ru-RU" sz="23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ru-RU" sz="2300" b="0" strike="noStrike" spc="-1" dirty="0" err="1">
                <a:solidFill>
                  <a:srgbClr val="1B1B1B"/>
                </a:solidFill>
                <a:latin typeface="Gilroy-Light"/>
                <a:ea typeface="Gilroy-Light"/>
              </a:rPr>
              <a:t>email</a:t>
            </a:r>
            <a:endParaRPr lang="ru-RU" sz="23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3597</TotalTime>
  <Words>658</Words>
  <Application>Microsoft Office PowerPoint</Application>
  <PresentationFormat>Широкоэкранный</PresentationFormat>
  <Paragraphs>145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Calibri</vt:lpstr>
      <vt:lpstr>Gilroy-Bold</vt:lpstr>
      <vt:lpstr>Gilroy-ExtraBold</vt:lpstr>
      <vt:lpstr>Gilroy-Light</vt:lpstr>
      <vt:lpstr>Helvetica Neue</vt:lpstr>
      <vt:lpstr>pt sans</vt:lpstr>
      <vt:lpstr>Symbol</vt:lpstr>
      <vt:lpstr>Times New Roman</vt:lpstr>
      <vt:lpstr>Wingdings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dc:description/>
  <cp:lastModifiedBy>Юлия Дьякова</cp:lastModifiedBy>
  <cp:revision>35</cp:revision>
  <dcterms:modified xsi:type="dcterms:W3CDTF">2023-12-13T17:48:53Z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11</vt:i4>
  </property>
</Properties>
</file>