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64" r:id="rId4"/>
    <p:sldId id="314" r:id="rId5"/>
    <p:sldId id="267" r:id="rId6"/>
    <p:sldId id="270" r:id="rId7"/>
    <p:sldId id="276" r:id="rId8"/>
    <p:sldId id="279" r:id="rId9"/>
    <p:sldId id="283" r:id="rId10"/>
    <p:sldId id="311" r:id="rId11"/>
    <p:sldId id="312" r:id="rId12"/>
    <p:sldId id="313" r:id="rId13"/>
    <p:sldId id="300" r:id="rId14"/>
    <p:sldId id="295" r:id="rId15"/>
    <p:sldId id="304" r:id="rId16"/>
    <p:sldId id="309" r:id="rId17"/>
    <p:sldId id="310" r:id="rId18"/>
  </p:sldIdLst>
  <p:sldSz cx="12192000" cy="6858000"/>
  <p:notesSz cx="12192000" cy="6858000"/>
  <p:defaultTextStyle>
    <a:defPPr lvl="0">
      <a:defRPr lang="ru-RU"/>
    </a:defPPr>
    <a:lvl1pPr marL="0" lvl="1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lvl="2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lvl="3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lvl="4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55B7EF62-15E3-455F-9BD8-1E8E79CA3BAC}">
          <p14:sldIdLst>
            <p14:sldId id="257"/>
            <p14:sldId id="260"/>
            <p14:sldId id="264"/>
            <p14:sldId id="314"/>
            <p14:sldId id="267"/>
            <p14:sldId id="270"/>
            <p14:sldId id="276"/>
            <p14:sldId id="279"/>
            <p14:sldId id="283"/>
            <p14:sldId id="311"/>
            <p14:sldId id="312"/>
            <p14:sldId id="313"/>
            <p14:sldId id="300"/>
            <p14:sldId id="295"/>
            <p14:sldId id="304"/>
            <p14:sldId id="309"/>
            <p14:sldId id="310"/>
          </p14:sldIdLst>
        </p14:section>
      </p14:sectionLst>
    </p:ext>
    <p:ext uri="{EFAFB233-063F-42B5-8137-9DF3F51BA10A}">
      <p15:sldGuideLst xmlns:p15="http://schemas.microsoft.com/office/powerpoint/2012/main"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585"/>
    <a:srgbClr val="FFD1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954" y="258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0" y="0"/>
            <a:ext cx="12192000" cy="586836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49885978" name="Овал 1"/>
          <p:cNvSpPr/>
          <p:nvPr/>
        </p:nvSpPr>
        <p:spPr bwMode="auto">
          <a:xfrm>
            <a:off x="6551271" y="-3433845"/>
            <a:ext cx="8348704" cy="8348704"/>
          </a:xfrm>
          <a:prstGeom prst="ellipse">
            <a:avLst/>
          </a:prstGeom>
          <a:gradFill>
            <a:gsLst>
              <a:gs pos="0">
                <a:srgbClr val="E63035"/>
              </a:gs>
              <a:gs pos="80000">
                <a:schemeClr val="tx1">
                  <a:alpha val="0"/>
                </a:schemeClr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1019097" y="6091773"/>
            <a:ext cx="995423" cy="599781"/>
          </a:xfrm>
          <a:prstGeom prst="rect">
            <a:avLst/>
          </a:prstGeom>
          <a:noFill/>
        </p:spPr>
      </p:pic>
      <p:sp>
        <p:nvSpPr>
          <p:cNvPr id="1985953194" name="Овал 2"/>
          <p:cNvSpPr/>
          <p:nvPr/>
        </p:nvSpPr>
        <p:spPr bwMode="auto">
          <a:xfrm>
            <a:off x="-2141107" y="1952160"/>
            <a:ext cx="4922177" cy="4922177"/>
          </a:xfrm>
          <a:prstGeom prst="ellipse">
            <a:avLst/>
          </a:prstGeom>
          <a:gradFill>
            <a:gsLst>
              <a:gs pos="0">
                <a:srgbClr val="08C8D6"/>
              </a:gs>
              <a:gs pos="60000">
                <a:schemeClr val="tx1">
                  <a:alpha val="0"/>
                </a:schemeClr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TextBox 2"/>
          <p:cNvSpPr txBox="1"/>
          <p:nvPr/>
        </p:nvSpPr>
        <p:spPr bwMode="auto">
          <a:xfrm>
            <a:off x="732731" y="2482813"/>
            <a:ext cx="104919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cs typeface="Arial"/>
              </a:rPr>
              <a:t>Круглосуточное рабочее мега-пространство</a:t>
            </a:r>
            <a:endParaRPr sz="3200" dirty="0"/>
          </a:p>
        </p:txBody>
      </p:sp>
      <p:sp>
        <p:nvSpPr>
          <p:cNvPr id="4" name="TextBox 3"/>
          <p:cNvSpPr txBox="1"/>
          <p:nvPr/>
        </p:nvSpPr>
        <p:spPr bwMode="auto">
          <a:xfrm>
            <a:off x="732731" y="3223593"/>
            <a:ext cx="7051930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dirty="0">
                <a:solidFill>
                  <a:prstClr val="white"/>
                </a:solidFill>
                <a:latin typeface="Arial"/>
                <a:cs typeface="Arial"/>
              </a:rPr>
              <a:t>Комфортное звукоизолированное рабочее пространство.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19315" y="402364"/>
              <a:ext cx="29770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ПРОФИЛЬ КОМАНДЫ</a:t>
              </a:r>
              <a:endParaRPr/>
            </a:p>
          </p:txBody>
        </p:sp>
      </p:grpSp>
      <p:sp>
        <p:nvSpPr>
          <p:cNvPr id="9" name="Прямоугольник 8"/>
          <p:cNvSpPr/>
          <p:nvPr/>
        </p:nvSpPr>
        <p:spPr bwMode="auto">
          <a:xfrm>
            <a:off x="500811" y="1842797"/>
            <a:ext cx="2895600" cy="2885440"/>
          </a:xfrm>
          <a:prstGeom prst="rect">
            <a:avLst/>
          </a:prstGeom>
          <a:solidFill>
            <a:schemeClr val="bg1"/>
          </a:solidFill>
          <a:ln>
            <a:solidFill>
              <a:srgbClr val="08C8D6"/>
            </a:solidFill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0" name="TextBox 9"/>
          <p:cNvSpPr txBox="1"/>
          <p:nvPr/>
        </p:nvSpPr>
        <p:spPr bwMode="auto">
          <a:xfrm>
            <a:off x="810318" y="4942477"/>
            <a:ext cx="227658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b="1" dirty="0">
                <a:latin typeface="Arial"/>
              </a:rPr>
              <a:t>Ярослав Абрамов</a:t>
            </a:r>
          </a:p>
          <a:p>
            <a:pPr algn="ctr">
              <a:defRPr/>
            </a:pPr>
            <a:r>
              <a:rPr lang="ru-RU" sz="1600" dirty="0">
                <a:latin typeface="Arial"/>
                <a:cs typeface="Arial"/>
              </a:rPr>
              <a:t>лидер команды.</a:t>
            </a:r>
            <a:endParaRPr dirty="0"/>
          </a:p>
        </p:txBody>
      </p:sp>
      <p:sp>
        <p:nvSpPr>
          <p:cNvPr id="12" name="TextBox 11"/>
          <p:cNvSpPr txBox="1"/>
          <p:nvPr/>
        </p:nvSpPr>
        <p:spPr bwMode="auto">
          <a:xfrm>
            <a:off x="4136503" y="2821224"/>
            <a:ext cx="24393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b="1" dirty="0">
                <a:latin typeface="Arial"/>
                <a:cs typeface="Arial"/>
              </a:rPr>
              <a:t>Игорь Мещеряков</a:t>
            </a:r>
          </a:p>
          <a:p>
            <a:pPr algn="ctr">
              <a:defRPr/>
            </a:pPr>
            <a:r>
              <a:rPr lang="ru-RU" dirty="0"/>
              <a:t>Анализ целевой аудитории и рынка </a:t>
            </a:r>
          </a:p>
        </p:txBody>
      </p:sp>
      <p:sp>
        <p:nvSpPr>
          <p:cNvPr id="14" name="TextBox 13"/>
          <p:cNvSpPr txBox="1"/>
          <p:nvPr/>
        </p:nvSpPr>
        <p:spPr bwMode="auto">
          <a:xfrm>
            <a:off x="4274817" y="5773474"/>
            <a:ext cx="2162772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b="1" dirty="0">
                <a:latin typeface="Arial"/>
                <a:cs typeface="Arial"/>
              </a:rPr>
              <a:t>Эрик Старков</a:t>
            </a:r>
          </a:p>
          <a:p>
            <a:pPr algn="ctr">
              <a:defRPr/>
            </a:pPr>
            <a:r>
              <a:rPr lang="ru-RU" sz="1600" dirty="0">
                <a:latin typeface="Arial"/>
                <a:cs typeface="Arial"/>
              </a:rPr>
              <a:t>Анализ конкурентов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 bwMode="auto">
          <a:xfrm>
            <a:off x="7206605" y="2821224"/>
            <a:ext cx="227413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b="1" dirty="0">
                <a:latin typeface="Arial"/>
                <a:cs typeface="Arial"/>
              </a:rPr>
              <a:t>Степан Дубовец</a:t>
            </a:r>
            <a:endParaRPr dirty="0"/>
          </a:p>
          <a:p>
            <a:pPr algn="ctr">
              <a:defRPr/>
            </a:pPr>
            <a:r>
              <a:rPr lang="ru-RU" sz="1600" dirty="0">
                <a:latin typeface="Arial"/>
                <a:cs typeface="Arial"/>
              </a:rPr>
              <a:t>Разработка продукта и бизнес модели </a:t>
            </a:r>
            <a:endParaRPr lang="ru-RU" dirty="0">
              <a:latin typeface="Arial"/>
              <a:cs typeface="Arial"/>
            </a:endParaRPr>
          </a:p>
        </p:txBody>
      </p:sp>
      <p:sp>
        <p:nvSpPr>
          <p:cNvPr id="18" name="TextBox 17"/>
          <p:cNvSpPr txBox="1"/>
          <p:nvPr/>
        </p:nvSpPr>
        <p:spPr bwMode="auto">
          <a:xfrm>
            <a:off x="7050094" y="5773474"/>
            <a:ext cx="258715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b="1" dirty="0">
                <a:latin typeface="Arial"/>
                <a:cs typeface="Arial"/>
              </a:rPr>
              <a:t>Анна Бохач</a:t>
            </a:r>
            <a:endParaRPr dirty="0"/>
          </a:p>
          <a:p>
            <a:pPr algn="ctr">
              <a:defRPr/>
            </a:pPr>
            <a:r>
              <a:rPr lang="ru-RU" sz="1600" dirty="0">
                <a:latin typeface="Arial"/>
                <a:cs typeface="Arial"/>
              </a:rPr>
              <a:t>Подсчет доходов и расходов проекта.</a:t>
            </a:r>
            <a:endParaRPr lang="ru-RU" dirty="0">
              <a:latin typeface="Arial"/>
              <a:cs typeface="Arial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AC9C949-D37D-37E2-B434-1678E1F4F3DF}"/>
              </a:ext>
            </a:extLst>
          </p:cNvPr>
          <p:cNvSpPr/>
          <p:nvPr/>
        </p:nvSpPr>
        <p:spPr bwMode="auto">
          <a:xfrm>
            <a:off x="4414633" y="3897537"/>
            <a:ext cx="1883134" cy="1661400"/>
          </a:xfrm>
          <a:prstGeom prst="rect">
            <a:avLst/>
          </a:prstGeom>
          <a:solidFill>
            <a:schemeClr val="bg1"/>
          </a:solidFill>
          <a:ln>
            <a:solidFill>
              <a:srgbClr val="08C8D6"/>
            </a:solidFill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223986D-BAC6-EE12-3DCC-56BC50D3489F}"/>
              </a:ext>
            </a:extLst>
          </p:cNvPr>
          <p:cNvSpPr/>
          <p:nvPr/>
        </p:nvSpPr>
        <p:spPr bwMode="auto">
          <a:xfrm>
            <a:off x="4414633" y="1012097"/>
            <a:ext cx="1883134" cy="1661400"/>
          </a:xfrm>
          <a:prstGeom prst="rect">
            <a:avLst/>
          </a:prstGeom>
          <a:solidFill>
            <a:schemeClr val="bg1"/>
          </a:solidFill>
          <a:ln>
            <a:solidFill>
              <a:srgbClr val="08C8D6"/>
            </a:solidFill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63ACBBA-90AF-9DA5-24DE-7923728A5116}"/>
              </a:ext>
            </a:extLst>
          </p:cNvPr>
          <p:cNvSpPr/>
          <p:nvPr/>
        </p:nvSpPr>
        <p:spPr bwMode="auto">
          <a:xfrm>
            <a:off x="7402106" y="1012097"/>
            <a:ext cx="1883134" cy="1661400"/>
          </a:xfrm>
          <a:prstGeom prst="rect">
            <a:avLst/>
          </a:prstGeom>
          <a:solidFill>
            <a:schemeClr val="bg1"/>
          </a:solidFill>
          <a:ln>
            <a:solidFill>
              <a:srgbClr val="08C8D6"/>
            </a:solidFill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63C7857E-CF8D-0E11-1E94-32B19D861C90}"/>
              </a:ext>
            </a:extLst>
          </p:cNvPr>
          <p:cNvSpPr/>
          <p:nvPr/>
        </p:nvSpPr>
        <p:spPr bwMode="auto">
          <a:xfrm>
            <a:off x="7402106" y="3897537"/>
            <a:ext cx="1883134" cy="1661400"/>
          </a:xfrm>
          <a:prstGeom prst="rect">
            <a:avLst/>
          </a:prstGeom>
          <a:solidFill>
            <a:schemeClr val="bg1"/>
          </a:solidFill>
          <a:ln>
            <a:solidFill>
              <a:srgbClr val="08C8D6"/>
            </a:solidFill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C141FEB-E300-9FB9-CB87-B4E452F7F93E}"/>
              </a:ext>
            </a:extLst>
          </p:cNvPr>
          <p:cNvSpPr txBox="1"/>
          <p:nvPr/>
        </p:nvSpPr>
        <p:spPr bwMode="auto">
          <a:xfrm>
            <a:off x="9106503" y="4333086"/>
            <a:ext cx="328623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b="1" dirty="0">
                <a:latin typeface="Arial"/>
                <a:cs typeface="Arial"/>
              </a:rPr>
              <a:t>Степан Каканов</a:t>
            </a:r>
          </a:p>
          <a:p>
            <a:pPr algn="ctr">
              <a:defRPr/>
            </a:pPr>
            <a:r>
              <a:rPr lang="ru-RU" sz="1600" dirty="0">
                <a:latin typeface="Arial"/>
                <a:cs typeface="Arial"/>
              </a:rPr>
              <a:t>Разработка технологий для реализации проекта </a:t>
            </a:r>
            <a:endParaRPr lang="ru-RU" dirty="0">
              <a:latin typeface="Arial"/>
              <a:cs typeface="Arial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94D8F208-4D45-51FC-C679-4454D0C3163D}"/>
              </a:ext>
            </a:extLst>
          </p:cNvPr>
          <p:cNvSpPr/>
          <p:nvPr/>
        </p:nvSpPr>
        <p:spPr bwMode="auto">
          <a:xfrm>
            <a:off x="9808055" y="2454817"/>
            <a:ext cx="1883134" cy="1661400"/>
          </a:xfrm>
          <a:prstGeom prst="rect">
            <a:avLst/>
          </a:prstGeom>
          <a:solidFill>
            <a:schemeClr val="bg1"/>
          </a:solidFill>
          <a:ln>
            <a:solidFill>
              <a:srgbClr val="08C8D6"/>
            </a:solidFill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3BEC9B20-76A6-90E4-09B5-DC78D2AB35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4633" y="1012097"/>
            <a:ext cx="1883134" cy="1663398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E3580533-BB57-2D9F-AC3D-F198D5C4F8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14323" y="2454817"/>
            <a:ext cx="1872047" cy="1661400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C7F941FD-398B-F4AB-B8AD-F2D1E9ED4A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05780" y="3897535"/>
            <a:ext cx="1879460" cy="1661401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B6B4CB91-E28F-5F12-9860-21F26F5F1C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02106" y="1012097"/>
            <a:ext cx="1883134" cy="1654671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730ED86F-F110-D43B-529A-CB08814730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14634" y="3895690"/>
            <a:ext cx="1883134" cy="1663245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36074464-EBA1-AE5E-51FC-C20A0DE847D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5630" y="1841870"/>
            <a:ext cx="2890781" cy="288544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 bwMode="auto">
          <a:xfrm>
            <a:off x="419315" y="1046139"/>
            <a:ext cx="5676685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Проблема: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sz="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Коворкинги Тюменских университетов и в частности ТюмГУ работают исключительно в учебное время, не всегда являющегося удобным для работы студентов и что важно, в 50% из них вовсе нет персональных компьютеров. </a:t>
            </a:r>
          </a:p>
        </p:txBody>
      </p:sp>
      <p:grpSp>
        <p:nvGrpSpPr>
          <p:cNvPr id="7" name="Группа 6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5" y="330200"/>
              <a:ext cx="2804160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988474" y="405643"/>
              <a:ext cx="16658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ПРОБЛЕМА</a:t>
              </a:r>
              <a:endParaRPr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6188159" y="1050657"/>
            <a:ext cx="6003841" cy="23237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настоящее время эту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проблему решают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следующими способами: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en-US" sz="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в компьютерном клубе.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в коворкинге.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в библиотеки.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дома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0784C4B-13AC-0690-709C-A17C74230828}"/>
              </a:ext>
            </a:extLst>
          </p:cNvPr>
          <p:cNvSpPr txBox="1"/>
          <p:nvPr/>
        </p:nvSpPr>
        <p:spPr>
          <a:xfrm>
            <a:off x="419315" y="3510709"/>
            <a:ext cx="10108212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неэффективны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потому что:</a:t>
            </a:r>
          </a:p>
          <a:p>
            <a:pPr>
              <a:defRPr/>
            </a:pP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Компьютерные клубы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рассматриваемые в качестве альтернативы, не могут обеспечить тишину и комфорт для работы, а также сопутствующие программы, в виду наличия специализированных программных обеспечений.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ru-RU" sz="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Общественные коворкинги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имеют систему абонементов в ценовом диапазоне от 12 до 20 тысяч рублей в месяц, что также не всегда будет удобным для студентов.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ru-RU" sz="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Библиотеки,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свою очередь, имеют ограниченный график работы.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11961F7F-743C-6B3C-89EC-2A1DF18731EE}"/>
              </a:ext>
            </a:extLst>
          </p:cNvPr>
          <p:cNvGrpSpPr/>
          <p:nvPr/>
        </p:nvGrpSpPr>
        <p:grpSpPr bwMode="auto">
          <a:xfrm>
            <a:off x="0" y="0"/>
            <a:ext cx="12192000" cy="718369"/>
            <a:chOff x="0" y="0"/>
            <a:chExt cx="12192000" cy="718369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4BC2F084-69E9-4C44-0F3C-DD03667B4516}"/>
                </a:ext>
              </a:extLst>
            </p:cNvPr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6996F535-FDC0-157C-4BD4-DD18EA94FE62}"/>
                </a:ext>
              </a:extLst>
            </p:cNvPr>
            <p:cNvSpPr/>
            <p:nvPr/>
          </p:nvSpPr>
          <p:spPr bwMode="auto">
            <a:xfrm>
              <a:off x="419314" y="102235"/>
              <a:ext cx="3809785" cy="59030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10672D8-00AC-5E6F-4D9C-94DC3568BDA1}"/>
                </a:ext>
              </a:extLst>
            </p:cNvPr>
            <p:cNvSpPr txBox="1"/>
            <p:nvPr/>
          </p:nvSpPr>
          <p:spPr bwMode="auto">
            <a:xfrm>
              <a:off x="419314" y="72038"/>
              <a:ext cx="38097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ru-RU" dirty="0">
                  <a:latin typeface="Arial Black"/>
                  <a:cs typeface="Arial"/>
                </a:rPr>
                <a:t>Источники исследования проблемы</a:t>
              </a:r>
              <a:endParaRPr dirty="0"/>
            </a:p>
          </p:txBody>
        </p:sp>
      </p:grp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78DE3047-041A-2971-000B-78C8922636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315" y="920510"/>
            <a:ext cx="5977678" cy="250849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356FD72-2776-A1B7-6C64-F7FA438A3C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315" y="3881604"/>
            <a:ext cx="6153508" cy="2346474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EAB290D2-84EC-5F5F-CC45-9D43B727AD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6992" y="2216150"/>
            <a:ext cx="5703271" cy="2419381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FA19EFF1-DAD8-929E-DD28-EE44F14348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48300" y="3719455"/>
            <a:ext cx="1295400" cy="695325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9658DC61-BF3F-ADF8-038E-C98E20F654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60047" y="630055"/>
            <a:ext cx="1295400" cy="695325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26B87FE0-6DA6-B12C-BB59-68F36C8011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82527" y="1696877"/>
            <a:ext cx="517736" cy="797748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AAFF40F5-1CAE-0BBB-08B2-3A7A539315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6050" y="1400426"/>
            <a:ext cx="1295400" cy="695325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9149842E-4828-E701-60CF-67ACB0DC2B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315" y="4238790"/>
            <a:ext cx="1295400" cy="695325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15EB1B1B-6965-B12F-0C1A-86D0D886A3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2220" y="2494625"/>
            <a:ext cx="1295400" cy="69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2586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5" y="330200"/>
              <a:ext cx="3170670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452588" y="390789"/>
              <a:ext cx="31373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ЦЕЛЕВАЯ АУДИТОРИЯ</a:t>
              </a:r>
              <a:endParaRPr/>
            </a:p>
          </p:txBody>
        </p:sp>
      </p:grpSp>
      <p:sp>
        <p:nvSpPr>
          <p:cNvPr id="13" name="Прямоугольник 12"/>
          <p:cNvSpPr/>
          <p:nvPr/>
        </p:nvSpPr>
        <p:spPr bwMode="auto">
          <a:xfrm>
            <a:off x="419317" y="1127761"/>
            <a:ext cx="3099389" cy="2926269"/>
          </a:xfrm>
          <a:prstGeom prst="rect">
            <a:avLst/>
          </a:prstGeom>
          <a:solidFill>
            <a:schemeClr val="bg1"/>
          </a:solidFill>
          <a:ln>
            <a:solidFill>
              <a:srgbClr val="08C8D6"/>
            </a:solidFill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2" name="TextBox 1"/>
          <p:cNvSpPr txBox="1"/>
          <p:nvPr/>
        </p:nvSpPr>
        <p:spPr bwMode="auto">
          <a:xfrm>
            <a:off x="419316" y="2651021"/>
            <a:ext cx="30993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600" i="1" dirty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Поместите изображение вашего типичного пользователя</a:t>
            </a:r>
            <a:endParaRPr dirty="0"/>
          </a:p>
        </p:txBody>
      </p:sp>
      <p:sp>
        <p:nvSpPr>
          <p:cNvPr id="3" name="TextBox 2"/>
          <p:cNvSpPr txBox="1"/>
          <p:nvPr/>
        </p:nvSpPr>
        <p:spPr bwMode="auto">
          <a:xfrm>
            <a:off x="4174896" y="996511"/>
            <a:ext cx="6331179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r>
              <a:rPr lang="ru-RU" b="1" strike="noStrike" cap="none" spc="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Общие характеристики</a:t>
            </a:r>
            <a:r>
              <a:rPr lang="en-US" b="0" strike="noStrike" cap="none" spc="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b="0" strike="noStrike" cap="none" spc="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0" strike="noStrike" cap="none" spc="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Мужчины или женщины с 16 до 25</a:t>
            </a:r>
            <a:r>
              <a:rPr lang="en-US" b="0" strike="noStrike" cap="none" spc="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strike="noStrike" cap="none" spc="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лет, ученики, студенты или начинающие бизнесмены.</a:t>
            </a: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endParaRPr lang="ru-RU" b="0" strike="noStrike" cap="none" spc="0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r>
              <a:rPr lang="ru-RU" b="1" strike="noStrike" cap="none" spc="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 и потребности</a:t>
            </a:r>
            <a:r>
              <a:rPr lang="ru-RU" b="0" strike="noStrike" cap="none" spc="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b="0" strike="noStrike" cap="none" spc="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0" strike="noStrike" cap="none" spc="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Нужда в тихом и комфортном месте для индивидуальной или совместной деятельности.</a:t>
            </a: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endParaRPr lang="ru-RU" b="0" strike="noStrike" cap="none" spc="0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r>
              <a:rPr lang="ru-RU" b="1" strike="noStrike" cap="none" spc="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Продукты, </a:t>
            </a:r>
            <a:r>
              <a:rPr lang="ru-RU" strike="noStrike" cap="none" spc="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которые сейчас использует для решения проблемы</a:t>
            </a:r>
            <a:r>
              <a:rPr lang="ru-RU" b="0" strike="noStrike" cap="none" spc="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b="0" strike="noStrike" cap="none" spc="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0" strike="noStrike" cap="none" spc="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Киберклубы, коворкинги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библиотеки.</a:t>
            </a: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endParaRPr lang="ru-RU" b="0" strike="noStrike" cap="none" spc="0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r>
              <a:rPr lang="ru-RU" b="1" strike="noStrike" cap="none" spc="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Причины</a:t>
            </a:r>
            <a:r>
              <a:rPr lang="ru-RU" b="0" strike="noStrike" cap="none" spc="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по которым текущие решения «не работают»:</a:t>
            </a:r>
            <a:br>
              <a:rPr lang="ru-RU" b="0" strike="noStrike" cap="none" spc="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0" strike="noStrike" cap="none" spc="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Цена, шум, время работы.</a:t>
            </a: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endParaRPr lang="ru-RU" b="0" strike="noStrike" cap="none" spc="0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r>
              <a:rPr lang="ru-RU" b="1" strike="noStrike" cap="none" spc="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ценит, на что обращает внимание</a:t>
            </a:r>
            <a:r>
              <a:rPr lang="ru-RU" b="0" strike="noStrike" cap="none" spc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Расположение, комфорт, доступность, наличие качественного оборудования.</a:t>
            </a:r>
          </a:p>
          <a:p>
            <a:pPr>
              <a:defRPr/>
            </a:pPr>
            <a:endParaRPr lang="ru-RU" dirty="0">
              <a:latin typeface="Arial"/>
              <a:cs typeface="Arial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315" y="1127760"/>
            <a:ext cx="3099389" cy="292626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5" y="330200"/>
              <a:ext cx="3099387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794644" y="390789"/>
              <a:ext cx="22268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ИДЕЯ ПРОЕКТА</a:t>
              </a:r>
              <a:endParaRPr/>
            </a:p>
          </p:txBody>
        </p:sp>
      </p:grpSp>
      <p:sp>
        <p:nvSpPr>
          <p:cNvPr id="5" name="TextBox 4"/>
          <p:cNvSpPr txBox="1"/>
          <p:nvPr/>
        </p:nvSpPr>
        <p:spPr bwMode="auto">
          <a:xfrm>
            <a:off x="284085" y="3785835"/>
            <a:ext cx="497046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будем </a:t>
            </a: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реализовать проект в период до 3-х лет, за сумму до 1 млн 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ублей, усилиями нашей команды.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dirty="0">
              <a:latin typeface="Arial"/>
              <a:cs typeface="Arial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832AAFF-988F-FB85-1500-62CDA657B9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4549" y="1215010"/>
            <a:ext cx="6846707" cy="385239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7A518B3-56A3-201A-3496-8F219E527197}"/>
              </a:ext>
            </a:extLst>
          </p:cNvPr>
          <p:cNvSpPr txBox="1"/>
          <p:nvPr/>
        </p:nvSpPr>
        <p:spPr>
          <a:xfrm>
            <a:off x="284085" y="1215010"/>
            <a:ext cx="4858923" cy="1890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Предлагаемая идея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офиса, каждое рабочее место в котором является шумоизолированной комнатой, оснащенной современным персональным компьютером.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27302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ПРОДУКТ ПРОЕКТА</a:t>
              </a:r>
              <a:endParaRPr/>
            </a:p>
          </p:txBody>
        </p:sp>
      </p:grpSp>
      <p:sp>
        <p:nvSpPr>
          <p:cNvPr id="5" name="Прямоугольник 4"/>
          <p:cNvSpPr/>
          <p:nvPr/>
        </p:nvSpPr>
        <p:spPr bwMode="auto">
          <a:xfrm>
            <a:off x="119270" y="1178559"/>
            <a:ext cx="6329238" cy="3321879"/>
          </a:xfrm>
          <a:prstGeom prst="rect">
            <a:avLst/>
          </a:prstGeom>
          <a:noFill/>
          <a:ln w="19050">
            <a:solidFill>
              <a:srgbClr val="08C8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1762054" y="4681382"/>
            <a:ext cx="304366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помещения</a:t>
            </a:r>
          </a:p>
        </p:txBody>
      </p:sp>
      <p:sp>
        <p:nvSpPr>
          <p:cNvPr id="21" name="TextBox 20"/>
          <p:cNvSpPr txBox="1"/>
          <p:nvPr/>
        </p:nvSpPr>
        <p:spPr bwMode="auto">
          <a:xfrm>
            <a:off x="6586932" y="1178559"/>
            <a:ext cx="5485798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</a:t>
            </a:r>
            <a:r>
              <a:rPr lang="ru-RU" sz="20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000" b="0" i="0" u="none" strike="noStrike" cap="none" spc="0" dirty="0">
              <a:ln>
                <a:noFill/>
              </a:ln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предлагаем создать круглосуточное рабочее пространство, в котором вы сможете выполнять свою работу, не боясь, что кто-то будет вам мешать.</a:t>
            </a:r>
            <a:endParaRPr lang="en-US" sz="2000" b="0" i="0" u="none" strike="noStrike" cap="none" spc="0" dirty="0">
              <a:ln>
                <a:noFill/>
              </a:ln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2000" b="0" i="0" u="none" strike="noStrike" cap="none" spc="0" dirty="0">
              <a:ln>
                <a:noFill/>
              </a:ln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функции / возможности</a:t>
            </a:r>
            <a:r>
              <a:rPr lang="ru-RU" sz="20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000" b="0" i="0" u="none" strike="noStrike" cap="none" spc="0" dirty="0">
              <a:ln>
                <a:noFill/>
              </a:ln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ru-RU" sz="20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в шумоизолированном помещении.</a:t>
            </a: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ru-RU" sz="20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над проектами.</a:t>
            </a:r>
          </a:p>
          <a:p>
            <a:pPr marR="0" lvl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 dirty="0">
              <a:ln>
                <a:noFill/>
              </a:ln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502AC0A-9822-2E7F-0D3E-5245D547A7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270" y="1154907"/>
            <a:ext cx="6336094" cy="334553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19864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ТЕХНОЛОГИЯ</a:t>
              </a:r>
              <a:endParaRPr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86733E30-F018-8E46-D33B-5BCEF88E3DC4}"/>
              </a:ext>
            </a:extLst>
          </p:cNvPr>
          <p:cNvSpPr txBox="1"/>
          <p:nvPr/>
        </p:nvSpPr>
        <p:spPr bwMode="auto">
          <a:xfrm>
            <a:off x="246005" y="920509"/>
            <a:ext cx="10655774" cy="37087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Технологии, используемые в решении</a:t>
            </a:r>
            <a:r>
              <a:rPr lang="ru-RU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buFont typeface="+mj-lt"/>
              <a:buAutoNum type="arabicPeriod"/>
            </a:pPr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управления доступом в сеть для обеспечения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безопасности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быстрый и надежный Wi-Fi для всех членов рабочего пространства.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buFont typeface="+mj-lt"/>
              <a:buAutoNum type="arabicPeriod"/>
            </a:pPr>
            <a:endParaRPr lang="ru-RU" sz="500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fontAlgn="base">
              <a:buFont typeface="+mj-lt"/>
              <a:buAutoNum type="arabicPeriod" startAt="2"/>
            </a:pPr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Программное обеспечение управления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рабочим пространством.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fontAlgn="base">
              <a:buFont typeface="+mj-lt"/>
              <a:buAutoNum type="arabicPeriod" startAt="2"/>
            </a:pPr>
            <a:endParaRPr lang="en-US" sz="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fontAlgn="base">
              <a:buFont typeface="+mj-lt"/>
              <a:buAutoNum type="arabicPeriod" startAt="2"/>
            </a:pPr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Платформы для взаимодействия и общения между членами рабочего пространства.</a:t>
            </a:r>
            <a:endParaRPr lang="en-US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fontAlgn="base">
              <a:buFont typeface="+mj-lt"/>
              <a:buAutoNum type="arabicPeriod" startAt="2"/>
            </a:pPr>
            <a:endParaRPr lang="ru-RU" sz="500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fontAlgn="base">
              <a:buFont typeface="+mj-lt"/>
              <a:buAutoNum type="arabicPeriod" startAt="4"/>
            </a:pPr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Видеонаблюдение и системы безопасности для защиты рабочего пространства и его членов.</a:t>
            </a:r>
          </a:p>
          <a:p>
            <a:pPr algn="l" fontAlgn="base">
              <a:buFont typeface="+mj-lt"/>
              <a:buAutoNum type="arabicPeriod" startAt="4"/>
            </a:pPr>
            <a:endParaRPr lang="ru-RU" sz="500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fontAlgn="base">
              <a:buFont typeface="+mj-lt"/>
              <a:buAutoNum type="arabicPeriod" startAt="5"/>
            </a:pP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Автоматизированные системы управления освещением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климатом для повышения комфорта.</a:t>
            </a:r>
          </a:p>
          <a:p>
            <a:pPr algn="l" fontAlgn="base">
              <a:buFont typeface="+mj-lt"/>
              <a:buAutoNum type="arabicPeriod" startAt="5"/>
            </a:pPr>
            <a:endParaRPr lang="ru-RU" sz="500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fontAlgn="base">
              <a:buFont typeface="+mj-lt"/>
              <a:buAutoNum type="arabicPeriod" startAt="6"/>
            </a:pP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Звукоизоляция и акустическая обработка помещений для создания тихой и комфортной рабочей атмосферы.</a:t>
            </a:r>
          </a:p>
          <a:p>
            <a:pPr algn="l" fontAlgn="base">
              <a:buFont typeface="+mj-lt"/>
              <a:buAutoNum type="arabicPeriod" startAt="6"/>
            </a:pPr>
            <a:endParaRPr lang="ru-RU" sz="500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fontAlgn="base">
              <a:buFont typeface="+mj-lt"/>
              <a:buAutoNum type="arabicPeriod" startAt="7"/>
            </a:pP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Современная мебель, которая способствует удобству.</a:t>
            </a:r>
          </a:p>
          <a:p>
            <a:pPr algn="l" fontAlgn="base">
              <a:buFont typeface="+mj-lt"/>
              <a:buAutoNum type="arabicPeriod" startAt="7"/>
            </a:pPr>
            <a:endParaRPr lang="ru-RU" sz="5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buFont typeface="+mj-lt"/>
              <a:buAutoNum type="arabicPeriod" startAt="7"/>
            </a:pP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Автоматизированные системы оплаты услуг коворкинга.</a:t>
            </a:r>
            <a:endParaRPr lang="ru-RU" b="0" i="0" u="none" strike="noStrike" cap="none" spc="0" dirty="0">
              <a:ln>
                <a:noFill/>
              </a:ln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13EA892-C4B9-7144-F8EA-937866F555BD}"/>
              </a:ext>
            </a:extLst>
          </p:cNvPr>
          <p:cNvSpPr txBox="1"/>
          <p:nvPr/>
        </p:nvSpPr>
        <p:spPr>
          <a:xfrm>
            <a:off x="246005" y="4752166"/>
            <a:ext cx="7220115" cy="1461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 обладает следующими техническими параметрами</a:t>
            </a:r>
            <a:r>
              <a:rPr lang="ru-RU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ru-RU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Высокий уровень шумоизоляции.</a:t>
            </a:r>
          </a:p>
          <a:p>
            <a:pPr marR="0" lvl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ru-RU" sz="500" b="0" i="0" u="none" strike="noStrike" cap="none" spc="0" dirty="0">
              <a:ln>
                <a:noFill/>
              </a:ln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руглосуточный режим работы.</a:t>
            </a:r>
          </a:p>
          <a:p>
            <a:pPr marR="0" lvl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ru-RU" sz="500" b="0" i="0" u="none" strike="noStrike" cap="none" spc="0" dirty="0">
              <a:ln>
                <a:noFill/>
              </a:ln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ачественное оборудование рабочих зон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C5AEFF-EE5C-7FCF-430E-6E2C739D0434}"/>
              </a:ext>
            </a:extLst>
          </p:cNvPr>
          <p:cNvSpPr txBox="1"/>
          <p:nvPr/>
        </p:nvSpPr>
        <p:spPr>
          <a:xfrm>
            <a:off x="246005" y="6337054"/>
            <a:ext cx="46939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готовности технологии: TRL №</a:t>
            </a:r>
            <a:r>
              <a:rPr lang="ru-RU" sz="1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800" b="1" i="0" u="none" strike="noStrike" cap="none" spc="0" dirty="0">
              <a:ln>
                <a:noFill/>
              </a:ln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3786925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35541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КОНКУРЕНТНЫЙ АНАЛИЗ</a:t>
              </a:r>
              <a:endParaRPr/>
            </a:p>
          </p:txBody>
        </p:sp>
      </p:grpSp>
      <p:graphicFrame>
        <p:nvGraphicFramePr>
          <p:cNvPr id="1759835122" name="Таблица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92812092"/>
              </p:ext>
            </p:extLst>
          </p:nvPr>
        </p:nvGraphicFramePr>
        <p:xfrm>
          <a:off x="214685" y="920506"/>
          <a:ext cx="11775880" cy="5217901"/>
        </p:xfrm>
        <a:graphic>
          <a:graphicData uri="http://schemas.openxmlformats.org/drawingml/2006/table">
            <a:tbl>
              <a:tblPr firstRow="1" bandRow="1"/>
              <a:tblGrid>
                <a:gridCol w="15743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335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36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736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7360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7360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7360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749268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Критерии</a:t>
                      </a:r>
                      <a:endParaRPr dirty="0"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Наш проект</a:t>
                      </a:r>
                      <a:endParaRPr dirty="0"/>
                    </a:p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«КРМП»</a:t>
                      </a:r>
                      <a:endParaRPr dirty="0"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latin typeface="Arial"/>
                          <a:cs typeface="+mn-cs"/>
                        </a:rPr>
                        <a:t>Коворкинг Соцгума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latin typeface="Arial"/>
                          <a:cs typeface="+mn-cs"/>
                        </a:rPr>
                        <a:t>Библиотека ТюмГу</a:t>
                      </a:r>
                    </a:p>
                  </a:txBody>
                  <a:tcPr anchor="ctr"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latin typeface="Arial"/>
                          <a:cs typeface="+mn-cs"/>
                        </a:rPr>
                        <a:t>Компьютерный клуб Коллизиум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FontTx/>
                        <a:buNone/>
                        <a:defRPr/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latin typeface="Arial"/>
                        </a:rPr>
                        <a:t>Компьютерный клуб 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latin typeface="Arial"/>
                        </a:rPr>
                        <a:t>TopGame</a:t>
                      </a:r>
                    </a:p>
                  </a:txBody>
                  <a:tcPr anchor="ctr">
                    <a:lnL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FontTx/>
                        <a:buNone/>
                        <a:defRPr/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latin typeface="Arial"/>
                          <a:cs typeface="+mn-cs"/>
                        </a:rPr>
                        <a:t>Учебные комнаты в общежитиях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368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Стоимость</a:t>
                      </a:r>
                      <a:endParaRPr dirty="0"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90</a:t>
                      </a:r>
                      <a:r>
                        <a:rPr lang="en-US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р</a:t>
                      </a:r>
                      <a:r>
                        <a:rPr lang="en-US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/</a:t>
                      </a: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час.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Бесплатно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Бесплатно</a:t>
                      </a:r>
                    </a:p>
                  </a:txBody>
                  <a:tcPr anchor="ctr"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120 р</a:t>
                      </a:r>
                      <a:r>
                        <a:rPr lang="en-US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/</a:t>
                      </a: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час.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120 </a:t>
                      </a: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р/час.</a:t>
                      </a:r>
                    </a:p>
                  </a:txBody>
                  <a:tcPr anchor="ctr">
                    <a:lnL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Бесплатно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140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Часы работы</a:t>
                      </a:r>
                      <a:endParaRPr dirty="0"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Круглосуточно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12</a:t>
                      </a:r>
                      <a:r>
                        <a:rPr lang="en-US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:00 – 20:00</a:t>
                      </a:r>
                      <a:endParaRPr lang="ru-RU" sz="12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09:00 – 18:00</a:t>
                      </a:r>
                      <a:endParaRPr lang="ru-RU" sz="12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rgbClr val="FF858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Круглосуточно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Круглосуточно</a:t>
                      </a:r>
                    </a:p>
                  </a:txBody>
                  <a:tcPr anchor="ctr">
                    <a:lnL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хз</a:t>
                      </a:r>
                      <a:endParaRPr lang="ru-RU" sz="12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9852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Расположение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5 </a:t>
                      </a: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минут от центра города.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10 минут от центра города.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10 минут от центра города.</a:t>
                      </a:r>
                    </a:p>
                  </a:txBody>
                  <a:tcPr anchor="ctr"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12 минут от центра города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5 минут от центра города</a:t>
                      </a:r>
                    </a:p>
                  </a:txBody>
                  <a:tcPr anchor="ctr">
                    <a:lnL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15 минут от центра города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F8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729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Доступность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Для всех желающих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Для студентов и сотрудников ТюмГу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rgbClr val="FF858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Для студентов и сотрудников ТюмГу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rgbClr val="FF858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Для всех желающих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Для всех желающих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Для студентов и сотрудников ТюмГу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rgbClr val="FF8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64706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Целевая аудитория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Учащиеся школ, студенты, начинающие предприниматели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Студенты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Студенты и сотрудники ТюмГу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Школьники и  студенты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Школьники и  студенты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Студенты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7731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Программное обеспечение для работы</a:t>
                      </a:r>
                    </a:p>
                  </a:txBody>
                  <a:tcPr anchor="ctr">
                    <a:lnL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В наличии</a:t>
                      </a:r>
                    </a:p>
                  </a:txBody>
                  <a:tcPr anchor="ctr">
                    <a:lnL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В наличии</a:t>
                      </a:r>
                    </a:p>
                  </a:txBody>
                  <a:tcPr anchor="ctr">
                    <a:lnL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В наличии</a:t>
                      </a:r>
                    </a:p>
                  </a:txBody>
                  <a:tcPr anchor="ctr">
                    <a:lnL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Отсутствует</a:t>
                      </a:r>
                    </a:p>
                  </a:txBody>
                  <a:tcPr anchor="ctr">
                    <a:lnL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rgbClr val="FF8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Отсутствует</a:t>
                      </a:r>
                    </a:p>
                  </a:txBody>
                  <a:tcPr anchor="ctr">
                    <a:lnL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rgbClr val="FF858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В наличии</a:t>
                      </a:r>
                    </a:p>
                  </a:txBody>
                  <a:tcPr anchor="ctr">
                    <a:lnL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802176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3228125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29674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ГИПОТЕЗЫ ПРОЕКТА</a:t>
              </a:r>
              <a:endParaRPr/>
            </a:p>
          </p:txBody>
        </p:sp>
      </p:grpSp>
      <p:sp>
        <p:nvSpPr>
          <p:cNvPr id="21" name="TextBox 20"/>
          <p:cNvSpPr txBox="1"/>
          <p:nvPr/>
        </p:nvSpPr>
        <p:spPr bwMode="auto">
          <a:xfrm>
            <a:off x="91736" y="1353179"/>
            <a:ext cx="5610467" cy="37394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Гипотеза</a:t>
            </a:r>
            <a:r>
              <a:rPr lang="ru-RU" sz="20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000" b="0" i="0" u="none" strike="noStrike" cap="none" spc="0" dirty="0">
              <a:ln>
                <a:noFill/>
              </a:ln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20% студентов испытывают трудности в нахождении рабочего пространства в вечернее время.</a:t>
            </a:r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ru-RU" sz="500" b="0" i="0" u="none" strike="noStrike" cap="none" spc="0" dirty="0">
              <a:ln>
                <a:noFill/>
              </a:ln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ru-RU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40%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студентов не могут сконцентрироваться из за шума при работе.</a:t>
            </a:r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ru-RU" sz="500" b="0" i="0" u="none" strike="noStrike" cap="none" spc="0" dirty="0">
              <a:ln>
                <a:noFill/>
              </a:ln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17% людей ограничены в деятельности в рабочих пространствах в связи с отсутствием компьютеров.</a:t>
            </a:r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ru-RU" sz="500" b="0" i="0" u="none" strike="noStrike" cap="none" spc="0" dirty="0">
              <a:ln>
                <a:noFill/>
              </a:ln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 проверки</a:t>
            </a:r>
            <a:r>
              <a:rPr lang="en-US" sz="20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количество респондентов:</a:t>
            </a:r>
            <a:endParaRPr lang="en-US" sz="2000" b="1" i="0" u="none" strike="noStrike" cap="none" spc="0" dirty="0">
              <a:ln>
                <a:noFill/>
              </a:ln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500" b="0" i="0" u="none" strike="noStrike" cap="none" spc="0" dirty="0">
              <a:ln>
                <a:noFill/>
              </a:ln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Гипотеза была проверена с помощью опроса 50 респондентов.</a:t>
            </a:r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lang="ru-RU" sz="1000" b="0" i="0" u="none" strike="noStrike" cap="none" spc="0" dirty="0">
              <a:ln>
                <a:noFill/>
              </a:ln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 bwMode="auto">
          <a:xfrm>
            <a:off x="5772328" y="647874"/>
            <a:ext cx="4797395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 для опроса / интервью: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1AF5757-AAF3-8424-C3C1-20F871E1E281}"/>
              </a:ext>
            </a:extLst>
          </p:cNvPr>
          <p:cNvSpPr txBox="1"/>
          <p:nvPr/>
        </p:nvSpPr>
        <p:spPr>
          <a:xfrm>
            <a:off x="5772328" y="986428"/>
            <a:ext cx="59639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5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1500" b="0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Как часто вы посещаете рабочие пространства / коворкинги / библиотеки?</a:t>
            </a:r>
            <a:endParaRPr lang="ru-RU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D4005C3A-5EE5-29EA-8407-D6F95D2619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2168" y="1324982"/>
            <a:ext cx="3030694" cy="156577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1A5AAE29-9E2E-0E08-549C-EB0369C7F67F}"/>
              </a:ext>
            </a:extLst>
          </p:cNvPr>
          <p:cNvSpPr txBox="1"/>
          <p:nvPr/>
        </p:nvSpPr>
        <p:spPr>
          <a:xfrm>
            <a:off x="5772328" y="2890752"/>
            <a:ext cx="62578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ru-RU" sz="1500" b="0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Сталкиваетесь ли вы с проблемой поиска рабочего пространства вне дома в вечернее время?</a:t>
            </a:r>
            <a:endParaRPr lang="ru-RU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C85519B8-D46D-57BB-FB78-F7BC46F1EC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4303" y="3222922"/>
            <a:ext cx="3261513" cy="1663264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1A526413-B726-6881-747E-9BC33A926CC2}"/>
              </a:ext>
            </a:extLst>
          </p:cNvPr>
          <p:cNvSpPr txBox="1"/>
          <p:nvPr/>
        </p:nvSpPr>
        <p:spPr>
          <a:xfrm>
            <a:off x="5772328" y="4717559"/>
            <a:ext cx="63279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1500" b="0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Сталкивались ли вы с плохой шумоизоляцией при посещении рабочих пространств / библиотек / коворкингов?</a:t>
            </a:r>
            <a:endParaRPr lang="ru-RU" sz="1500" b="0" i="0" u="none" strike="noStrike" cap="none" spc="0" dirty="0">
              <a:ln>
                <a:noFill/>
              </a:ln>
              <a:solidFill>
                <a:prstClr val="black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7CE3F609-7EF9-25B8-1128-B1204896E9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2168" y="5282507"/>
            <a:ext cx="2743557" cy="147936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804836" y="402364"/>
              <a:ext cx="22060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ОБЪЁМ РЫНКА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119705" y="920509"/>
            <a:ext cx="6359474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рынка:</a:t>
            </a:r>
            <a:endParaRPr lang="en-US" sz="2000" b="1" i="0" u="none" strike="noStrike" cap="none" spc="0" dirty="0">
              <a:ln>
                <a:noFill/>
              </a:ln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500" b="1" i="0" u="none" strike="noStrike" cap="none" spc="0" dirty="0">
              <a:ln>
                <a:noFill/>
              </a:ln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 взяли два источника, так как наш проект смежный с ними: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defRPr/>
            </a:pPr>
            <a:endParaRPr lang="ru-RU" sz="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первом источнике описывается ситуация на рынке компьютерных клубов - за три года их аудитория выросла вдвое, но при этом и конкуренция возросла. Открылось более 1000 новых клубов.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 втором анализируются коворкинги. По приведенной ниже диаграмме видно, что объем рынка вырос примерно на 30%, а темп роста еще продолжает расти.</a:t>
            </a:r>
            <a:br>
              <a:rPr lang="ru-RU" dirty="0"/>
            </a:br>
            <a:r>
              <a:rPr lang="ru-RU" dirty="0"/>
              <a:t> </a:t>
            </a:r>
            <a:br>
              <a:rPr lang="ru-RU" dirty="0"/>
            </a:b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704" y="3875164"/>
            <a:ext cx="5593118" cy="2354703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479179" y="4598651"/>
            <a:ext cx="559311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Источники: 1.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https://www.vedomosti.ru/technology/articles/2023/05/23/976328-rinok-kibersportivnih-klubov-viros</a:t>
            </a:r>
          </a:p>
          <a:p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https://gidmark.ru/cat1/marketingovoe-issledovanie-rynka-kovorking-centrov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479179" y="920509"/>
            <a:ext cx="5712821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«игроки» на рынке в Тюмени: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Компьютерный Клуб Коллизиум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Компьютерный Клуб TopGame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Коворкинг Workkode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Библиотека ТюмГу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Планируемая доля рынка в Тюмени: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начала мы планируем занять 10% рынка Тюмени.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674992" y="402364"/>
              <a:ext cx="24657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БИЗНЕС-МОДЕЛЬ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325121" y="1209039"/>
            <a:ext cx="4456430" cy="1892826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 dirty="0">
                <a:ln>
                  <a:noFill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Модель монетизации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ru-RU" sz="19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Аренда рабочего места.</a:t>
            </a:r>
            <a:endParaRPr lang="en-US" sz="1900" b="0" i="0" u="none" strike="noStrike" cap="none" spc="0" dirty="0">
              <a:ln>
                <a:noFill/>
              </a:ln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ru-RU" sz="19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Буфет.</a:t>
            </a:r>
            <a:endParaRPr lang="ru-RU" sz="1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lang="ru-RU" sz="1000" b="0" i="0" u="none" strike="noStrike" cap="none" spc="0" dirty="0">
              <a:ln>
                <a:noFill/>
              </a:ln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и регулярность:</a:t>
            </a:r>
            <a:endParaRPr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ru-RU" sz="1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Цена рабочего места: 90 рублей</a:t>
            </a:r>
            <a:r>
              <a:rPr lang="en-US" sz="1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sz="1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час.</a:t>
            </a:r>
            <a:endParaRPr lang="ru-RU" sz="1900" b="0" i="0" u="none" strike="noStrike" cap="none" spc="0" dirty="0">
              <a:ln>
                <a:noFill/>
              </a:ln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000" b="0" i="0" u="none" strike="noStrike" cap="none" spc="0" dirty="0">
              <a:ln>
                <a:noFill/>
              </a:ln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325121" y="3756136"/>
            <a:ext cx="10008869" cy="1738938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Ценностное предложение:</a:t>
            </a:r>
            <a:endParaRPr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обещаем шумоизолированное рабочее место с компьютером без ограничения по времени (с учётом доплаты)</a:t>
            </a:r>
            <a:r>
              <a:rPr lang="en-US" sz="1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каналы взаимодействия с пользователем:</a:t>
            </a:r>
            <a:endParaRPr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9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Реклама в интернете (мессенджеры), также рекламные стенды в помещении университета.</a:t>
            </a:r>
          </a:p>
        </p:txBody>
      </p:sp>
      <p:sp>
        <p:nvSpPr>
          <p:cNvPr id="5" name="TextBox 4"/>
          <p:cNvSpPr txBox="1"/>
          <p:nvPr/>
        </p:nvSpPr>
        <p:spPr bwMode="auto">
          <a:xfrm>
            <a:off x="5877561" y="1184039"/>
            <a:ext cx="4456430" cy="1908215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 dirty="0">
                <a:ln>
                  <a:noFill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Партнёры:</a:t>
            </a:r>
            <a:endParaRPr lang="en-US" sz="2000" b="1" i="0" u="none" strike="noStrike" cap="none" spc="0" dirty="0">
              <a:ln>
                <a:noFill/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en-US" sz="5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Global Functional Drinks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“Tornado Energy”).</a:t>
            </a:r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lang="en-US" sz="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  <a:defRPr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Кондитерское объединение «Славянка»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lvl="0" indent="-342900">
              <a:buFont typeface="Arial" panose="020B0604020202020204" pitchFamily="34" charset="0"/>
              <a:buChar char="•"/>
              <a:defRPr/>
            </a:pPr>
            <a:endParaRPr lang="en-US" sz="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4306649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92113" y="402364"/>
              <a:ext cx="42338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РЕСУРСЫ: ДИАГРАММА ГАНТА</a:t>
              </a:r>
              <a:endParaRPr/>
            </a:p>
          </p:txBody>
        </p:sp>
      </p:grpSp>
      <p:sp>
        <p:nvSpPr>
          <p:cNvPr id="6" name="TextBox 5"/>
          <p:cNvSpPr txBox="1"/>
          <p:nvPr/>
        </p:nvSpPr>
        <p:spPr bwMode="auto">
          <a:xfrm>
            <a:off x="345440" y="6076072"/>
            <a:ext cx="48301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Общий срок реализации проекта:__6__ месяцев</a:t>
            </a: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0355675"/>
              </p:ext>
            </p:extLst>
          </p:nvPr>
        </p:nvGraphicFramePr>
        <p:xfrm>
          <a:off x="419314" y="1029024"/>
          <a:ext cx="11563302" cy="4624356"/>
        </p:xfrm>
        <a:graphic>
          <a:graphicData uri="http://schemas.openxmlformats.org/drawingml/2006/table">
            <a:tbl>
              <a:tblPr/>
              <a:tblGrid>
                <a:gridCol w="26101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60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278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9026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51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46205">
                  <a:extLst>
                    <a:ext uri="{9D8B030D-6E8A-4147-A177-3AD203B41FA5}">
                      <a16:colId xmlns:a16="http://schemas.microsoft.com/office/drawing/2014/main" val="1020777064"/>
                    </a:ext>
                  </a:extLst>
                </a:gridCol>
                <a:gridCol w="858741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63325">
                  <a:extLst>
                    <a:ext uri="{9D8B030D-6E8A-4147-A177-3AD203B41FA5}">
                      <a16:colId xmlns:a16="http://schemas.microsoft.com/office/drawing/2014/main" val="1767757260"/>
                    </a:ext>
                  </a:extLst>
                </a:gridCol>
                <a:gridCol w="620202">
                  <a:extLst>
                    <a:ext uri="{9D8B030D-6E8A-4147-A177-3AD203B41FA5}">
                      <a16:colId xmlns:a16="http://schemas.microsoft.com/office/drawing/2014/main" val="3530020966"/>
                    </a:ext>
                  </a:extLst>
                </a:gridCol>
                <a:gridCol w="755374">
                  <a:extLst>
                    <a:ext uri="{9D8B030D-6E8A-4147-A177-3AD203B41FA5}">
                      <a16:colId xmlns:a16="http://schemas.microsoft.com/office/drawing/2014/main" val="2331842222"/>
                    </a:ext>
                  </a:extLst>
                </a:gridCol>
              </a:tblGrid>
              <a:tr h="316168">
                <a:tc row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ea typeface="+mn-ea"/>
                          <a:cs typeface="Arial"/>
                        </a:rPr>
                        <a:t>Задача</a:t>
                      </a:r>
                      <a:endParaRPr sz="16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 dirty="0">
                          <a:solidFill>
                            <a:srgbClr val="FFFFFF"/>
                          </a:solidFill>
                          <a:latin typeface="Arial"/>
                          <a:ea typeface="+mn-ea"/>
                          <a:cs typeface="Arial"/>
                        </a:rPr>
                        <a:t>Дата начала</a:t>
                      </a:r>
                      <a:endParaRPr sz="1600" dirty="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ea typeface="+mn-ea"/>
                          <a:cs typeface="Arial"/>
                        </a:rPr>
                        <a:t>Дата завершения</a:t>
                      </a:r>
                      <a:endParaRPr sz="16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 dirty="0">
                          <a:solidFill>
                            <a:srgbClr val="FFFFFF"/>
                          </a:solidFill>
                          <a:latin typeface="Arial"/>
                          <a:ea typeface="+mn-ea"/>
                          <a:cs typeface="Arial"/>
                        </a:rPr>
                        <a:t>Ответственный</a:t>
                      </a:r>
                      <a:endParaRPr sz="1600" dirty="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2023</a:t>
                      </a:r>
                      <a:endParaRPr sz="12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2024</a:t>
                      </a:r>
                      <a:endParaRPr sz="12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08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Ноябрь</a:t>
                      </a:r>
                      <a:endParaRPr sz="12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Декабрь</a:t>
                      </a:r>
                      <a:endParaRPr sz="12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Январь</a:t>
                      </a:r>
                      <a:endParaRPr sz="12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Февраль</a:t>
                      </a:r>
                      <a:endParaRPr sz="12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Март</a:t>
                      </a:r>
                      <a:endParaRPr sz="12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Апрель</a:t>
                      </a:r>
                      <a:endParaRPr sz="12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6605535"/>
                  </a:ext>
                </a:extLst>
              </a:tr>
              <a:tr h="315239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dirty="0">
                          <a:latin typeface="Arial"/>
                          <a:cs typeface="Arial"/>
                        </a:rPr>
                        <a:t>Разработка проекта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01.11.2023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15.11.2023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Абрамов</a:t>
                      </a:r>
                      <a:r>
                        <a:rPr lang="en-US" sz="1200" i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/</a:t>
                      </a: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Старков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5239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dirty="0">
                          <a:latin typeface="Arial"/>
                          <a:cs typeface="Arial"/>
                        </a:rPr>
                        <a:t>Поиск и выбор местоположения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16.11.2023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30.11.2023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Мещеряков</a:t>
                      </a:r>
                      <a:r>
                        <a:rPr lang="en-US" sz="1200" i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/</a:t>
                      </a: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Каканов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5239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dirty="0">
                          <a:latin typeface="Arial"/>
                          <a:cs typeface="+mn-cs"/>
                        </a:rPr>
                        <a:t>Управление пространством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01.12.2023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21.12.2023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Старков</a:t>
                      </a:r>
                      <a:r>
                        <a:rPr lang="en-US" sz="1200" i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/</a:t>
                      </a: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Дубовец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5239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>
                          <a:latin typeface="Arial"/>
                          <a:cs typeface="+mn-cs"/>
                        </a:rPr>
                        <a:t>Обеспечение безопасности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22.12.2023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01.01.2024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Бохач</a:t>
                      </a:r>
                      <a:r>
                        <a:rPr lang="en-US" sz="1200" i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/</a:t>
                      </a: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Мещеряков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5239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>
                          <a:latin typeface="Arial"/>
                          <a:cs typeface="+mn-cs"/>
                        </a:rPr>
                        <a:t>Организация сервисов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02.01.2024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18.01.2024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Каканов</a:t>
                      </a:r>
                      <a:r>
                        <a:rPr lang="en-US" sz="1200" i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/</a:t>
                      </a: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Абрамов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5239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dirty="0">
                          <a:latin typeface="Arial"/>
                          <a:cs typeface="+mn-cs"/>
                        </a:rPr>
                        <a:t>Установление тарифов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19.01.2024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26.01.2024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Старков</a:t>
                      </a:r>
                      <a:r>
                        <a:rPr lang="en-US" sz="1200" i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/</a:t>
                      </a: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Бохач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5239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>
                          <a:latin typeface="Arial"/>
                          <a:cs typeface="+mn-cs"/>
                        </a:rPr>
                        <a:t>Маркетинг и привлечение клиентов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27.01.2024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27.02.2024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Мещеряков</a:t>
                      </a:r>
                      <a:r>
                        <a:rPr lang="en-US" sz="1200" i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/</a:t>
                      </a: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Дубовец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5239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dirty="0">
                          <a:latin typeface="Arial"/>
                          <a:cs typeface="Arial"/>
                        </a:rPr>
                        <a:t>Учет финансов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28.01.2024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15.02.2024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Абрамов</a:t>
                      </a:r>
                      <a:r>
                        <a:rPr lang="en-US" sz="1200" i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/</a:t>
                      </a: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Бохач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5239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dirty="0">
                          <a:latin typeface="Arial"/>
                          <a:cs typeface="Arial"/>
                        </a:rPr>
                        <a:t>Найм персонала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16.02.2024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23.02.2024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Каканов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5239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dirty="0">
                          <a:latin typeface="Arial"/>
                          <a:cs typeface="Arial"/>
                        </a:rPr>
                        <a:t>Мониторинг и анализ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28.02.2024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01.04.2024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Дубовец</a:t>
                      </a:r>
                      <a:r>
                        <a:rPr lang="en-US" sz="1200" i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/</a:t>
                      </a: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Абрамов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5239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dirty="0">
                          <a:latin typeface="Arial"/>
                          <a:cs typeface="Arial"/>
                        </a:rPr>
                        <a:t>Партнерства и сотрудничество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24.02.2024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24.03.2024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Старков</a:t>
                      </a:r>
                      <a:r>
                        <a:rPr lang="en-US" sz="1200" i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/</a:t>
                      </a: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Мещеряков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5239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dirty="0">
                          <a:latin typeface="Arial"/>
                          <a:cs typeface="Arial"/>
                        </a:rPr>
                        <a:t>Планы на развитие бренда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25.03.2024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12.04.2024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1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Бохач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5239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dirty="0">
                          <a:latin typeface="Arial"/>
                          <a:cs typeface="Arial"/>
                        </a:rPr>
                        <a:t>Планы расширения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13.04.2024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30.04.2024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1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Абрамов</a:t>
                      </a:r>
                      <a:r>
                        <a:rPr lang="en-US" sz="1200" b="0" i="1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/</a:t>
                      </a:r>
                      <a:r>
                        <a:rPr lang="ru-RU" sz="1200" b="0" i="1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Каканов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4466951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92113" y="402364"/>
              <a:ext cx="43941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РЕСУРСЫ: ФИНАНСОВЫЙ ПЛАН</a:t>
              </a:r>
              <a:endParaRPr/>
            </a:p>
          </p:txBody>
        </p:sp>
      </p:grpSp>
      <p:sp>
        <p:nvSpPr>
          <p:cNvPr id="6" name="TextBox 5"/>
          <p:cNvSpPr txBox="1"/>
          <p:nvPr/>
        </p:nvSpPr>
        <p:spPr bwMode="auto">
          <a:xfrm>
            <a:off x="419314" y="6132471"/>
            <a:ext cx="665759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5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Общая стоимость реализации проекта: 955.000 рублей </a:t>
            </a:r>
            <a:r>
              <a:rPr lang="ru-RU" sz="1500" b="0" i="0" u="none" strike="noStrike" cap="none" spc="0" dirty="0">
                <a:ln>
                  <a:noFill/>
                </a:ln>
                <a:solidFill>
                  <a:srgbClr val="E630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(не более 1 млн рублей)</a:t>
            </a:r>
            <a:endParaRPr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7019311"/>
              </p:ext>
            </p:extLst>
          </p:nvPr>
        </p:nvGraphicFramePr>
        <p:xfrm>
          <a:off x="419314" y="937318"/>
          <a:ext cx="11335806" cy="50905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66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87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87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87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879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1879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1879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1879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1879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91879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120931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декабрь</a:t>
                      </a:r>
                      <a:endParaRPr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январь</a:t>
                      </a:r>
                      <a:endParaRPr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февраль</a:t>
                      </a:r>
                      <a:endParaRPr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март</a:t>
                      </a:r>
                      <a:endParaRPr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апрель</a:t>
                      </a:r>
                      <a:endParaRPr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май</a:t>
                      </a:r>
                      <a:endParaRPr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июнь</a:t>
                      </a:r>
                      <a:endParaRPr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июль</a:t>
                      </a:r>
                      <a:endParaRPr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август</a:t>
                      </a:r>
                      <a:endParaRPr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 gridSpan="10">
                  <a:txBody>
                    <a:bodyPr/>
                    <a:lstStyle/>
                    <a:p>
                      <a:pPr marL="0" algn="l" defTabSz="914400">
                        <a:defRPr/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Доходы: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7411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Выручка от продажи продукции (цена продукта * количество продаж)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200.000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200.000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200.000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200.000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200.000</a:t>
                      </a:r>
                      <a:endParaRPr lang="ru-RU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220.000</a:t>
                      </a:r>
                      <a:endParaRPr lang="ru-RU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220.000</a:t>
                      </a:r>
                      <a:endParaRPr lang="ru-RU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220.000</a:t>
                      </a:r>
                      <a:endParaRPr lang="ru-RU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220.000</a:t>
                      </a:r>
                      <a:endParaRPr lang="ru-RU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298">
                <a:tc gridSpan="10"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Расходы: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Заработная плата сотрудников</a:t>
                      </a:r>
                      <a:endParaRPr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100.000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100.000</a:t>
                      </a:r>
                      <a:endParaRPr lang="ru-RU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100.000</a:t>
                      </a:r>
                      <a:endParaRPr lang="ru-RU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100.000</a:t>
                      </a:r>
                      <a:endParaRPr lang="ru-RU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100.000</a:t>
                      </a:r>
                      <a:endParaRPr lang="ru-RU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100.000</a:t>
                      </a:r>
                      <a:endParaRPr lang="ru-RU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100.000</a:t>
                      </a:r>
                      <a:endParaRPr lang="ru-RU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100.000</a:t>
                      </a:r>
                      <a:endParaRPr lang="ru-RU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100.000</a:t>
                      </a:r>
                      <a:endParaRPr lang="ru-RU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Бухгалтерия и юридическое сопровождение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50.000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30.000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30.000</a:t>
                      </a:r>
                      <a:endParaRPr lang="ru-RU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30.000</a:t>
                      </a:r>
                      <a:endParaRPr lang="ru-RU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30.000</a:t>
                      </a:r>
                      <a:endParaRPr lang="ru-RU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30.000</a:t>
                      </a:r>
                      <a:endParaRPr lang="ru-RU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30.000</a:t>
                      </a:r>
                      <a:endParaRPr lang="ru-RU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30.000</a:t>
                      </a:r>
                      <a:endParaRPr lang="ru-RU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30.000</a:t>
                      </a:r>
                      <a:endParaRPr lang="ru-RU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Обслуживание помещения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30.000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30.000</a:t>
                      </a:r>
                      <a:endParaRPr lang="ru-RU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30.000</a:t>
                      </a:r>
                      <a:endParaRPr lang="ru-RU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30.000</a:t>
                      </a:r>
                      <a:endParaRPr lang="ru-RU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30.000</a:t>
                      </a:r>
                      <a:endParaRPr lang="ru-RU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30.000</a:t>
                      </a:r>
                      <a:endParaRPr lang="ru-RU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30.000</a:t>
                      </a:r>
                      <a:endParaRPr lang="ru-RU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30.000</a:t>
                      </a:r>
                      <a:endParaRPr lang="ru-RU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30.000</a:t>
                      </a:r>
                      <a:endParaRPr lang="ru-RU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Мебель и оборудование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450.000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Аренда помещения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225.000</a:t>
                      </a:r>
                    </a:p>
                    <a:p>
                      <a:pPr>
                        <a:defRPr/>
                      </a:pPr>
                      <a:r>
                        <a:rPr lang="ru-RU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(1500/ 1кв.м)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232.500</a:t>
                      </a:r>
                      <a:endParaRPr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(1550/ 1кв.м)</a:t>
                      </a:r>
                      <a:endParaRPr lang="ru-RU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232.500</a:t>
                      </a:r>
                      <a:endParaRPr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(1550/ 1кв.м)</a:t>
                      </a:r>
                      <a:endParaRPr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232.500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defRPr/>
                      </a:pPr>
                      <a:r>
                        <a:rPr lang="ru-RU" sz="1400" b="0" i="0" u="none" strike="noStrike" cap="none" spc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(1550/ 1кв.</a:t>
                      </a:r>
                      <a:endParaRPr lang="en-US" sz="1400" b="0" i="0" u="none" strike="noStrike" cap="none" spc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</a:endParaRPr>
                    </a:p>
                    <a:p>
                      <a:pPr>
                        <a:defRPr/>
                      </a:pPr>
                      <a:r>
                        <a:rPr lang="ru-RU" sz="1400" b="0" i="0" u="none" strike="noStrike" cap="none" spc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м)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240.000</a:t>
                      </a:r>
                      <a:endParaRPr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(1600/ 1кв.м)</a:t>
                      </a:r>
                      <a:endParaRPr lang="ru-RU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240.000</a:t>
                      </a:r>
                      <a:endParaRPr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(1600/ 1кв.м)</a:t>
                      </a:r>
                      <a:endParaRPr lang="ru-RU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240.000</a:t>
                      </a:r>
                      <a:endParaRPr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(1600/ 1кв.м)</a:t>
                      </a:r>
                      <a:endParaRPr lang="ru-RU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240.000</a:t>
                      </a:r>
                      <a:endParaRPr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(1600/ 1кв.м)</a:t>
                      </a:r>
                      <a:endParaRPr lang="ru-RU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247.500</a:t>
                      </a:r>
                      <a:endParaRPr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(1650/ 1кв.м)</a:t>
                      </a:r>
                      <a:endParaRPr lang="ru-RU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Реклама и маркетинг</a:t>
                      </a:r>
                      <a:endParaRPr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55.000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55.000</a:t>
                      </a:r>
                      <a:endParaRPr lang="ru-RU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40.000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40.000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42.000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42.000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42.000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42.000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43.000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6139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Коммунальные платежи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35.000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35.000</a:t>
                      </a:r>
                      <a:endParaRPr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35.000</a:t>
                      </a:r>
                      <a:endParaRPr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35.000</a:t>
                      </a:r>
                      <a:endParaRPr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35.000</a:t>
                      </a:r>
                      <a:endParaRPr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35.000</a:t>
                      </a:r>
                      <a:endParaRPr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30.000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30.000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30.000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Интернет и телефония</a:t>
                      </a: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10.000</a:t>
                      </a: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10.000</a:t>
                      </a:r>
                      <a:endParaRPr lang="ru-RU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10.000</a:t>
                      </a:r>
                      <a:endParaRPr lang="ru-RU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10.000</a:t>
                      </a:r>
                      <a:endParaRPr lang="ru-RU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10.000</a:t>
                      </a:r>
                      <a:endParaRPr lang="ru-RU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10.000</a:t>
                      </a:r>
                      <a:endParaRPr lang="ru-RU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10.000</a:t>
                      </a:r>
                      <a:endParaRPr lang="ru-RU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10.000</a:t>
                      </a:r>
                      <a:endParaRPr lang="ru-RU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10.000</a:t>
                      </a:r>
                      <a:endParaRPr lang="ru-RU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(доходы – расходы)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-755.000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-292.000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-277.500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-277.500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-287.000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-307.000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-307.000</a:t>
                      </a:r>
                      <a:endParaRPr lang="ru-RU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-307.000</a:t>
                      </a:r>
                      <a:endParaRPr lang="ru-RU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-315.500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3300904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19314" y="386953"/>
              <a:ext cx="33009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b="0" i="0" u="none" strike="noStrike" cap="none" spc="0" dirty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РЕЗУЛЬТАТЫ</a:t>
              </a:r>
              <a:r>
                <a:rPr lang="en-US" b="0" i="0" u="none" strike="noStrike" cap="none" spc="0" dirty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 </a:t>
              </a:r>
              <a:r>
                <a:rPr lang="ru-RU" b="0" i="0" u="none" strike="noStrike" cap="none" spc="0" dirty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И ВЫВОД</a:t>
              </a:r>
              <a:endParaRPr dirty="0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13E7DD28-3434-AA2F-3D0B-075FCECDB692}"/>
              </a:ext>
            </a:extLst>
          </p:cNvPr>
          <p:cNvSpPr txBox="1"/>
          <p:nvPr/>
        </p:nvSpPr>
        <p:spPr bwMode="auto">
          <a:xfrm>
            <a:off x="419314" y="920509"/>
            <a:ext cx="897233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Количественные результаты</a:t>
            </a:r>
            <a:r>
              <a:rPr lang="ru-RU" sz="20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000" b="0" i="0" u="none" strike="noStrike" cap="none" spc="0" dirty="0">
              <a:ln>
                <a:noFill/>
              </a:ln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marR="0" lvl="0" indent="-4572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r>
              <a:rPr lang="ru-RU" sz="1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Средняя</a:t>
            </a:r>
            <a:r>
              <a:rPr lang="ru-RU" sz="19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оценка в приложениях карт и на сайтах с отзывами не ниже 4,7 из 5.</a:t>
            </a:r>
            <a:endParaRPr lang="en-US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marR="0" lvl="0" indent="-4572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r>
              <a:rPr lang="ru-RU" sz="19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среднем в месяц нас посещает более 1000 человек.</a:t>
            </a:r>
            <a:endParaRPr lang="en-US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marR="0" lvl="0" indent="-4572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r>
              <a:rPr lang="ru-RU" sz="19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Средний чек превысил 200 рублей.</a:t>
            </a:r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000" b="0" i="0" u="none" strike="noStrike" cap="none" spc="0" dirty="0">
              <a:ln>
                <a:noFill/>
              </a:ln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Качественные результаты</a:t>
            </a:r>
            <a:r>
              <a:rPr lang="ru-RU" sz="20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000" b="0" i="0" u="none" strike="noStrike" cap="none" spc="0" dirty="0">
              <a:ln>
                <a:noFill/>
              </a:ln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marR="0" lvl="0" indent="-4572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r>
              <a:rPr lang="ru-RU" sz="19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студентов поднялись результаты в учебе, благодаря доступности.</a:t>
            </a:r>
            <a:endParaRPr lang="en-US" sz="1900" b="0" i="0" u="none" strike="noStrike" cap="none" spc="0" dirty="0">
              <a:ln>
                <a:noFill/>
              </a:ln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marR="0" lvl="0" indent="-4572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r>
              <a:rPr lang="ru-RU" sz="1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качества выполняемой работы нашими клиентами за счет отсутствия отвлекающих факторов.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39AA019-B989-4B12-3598-FC80AF62F325}"/>
              </a:ext>
            </a:extLst>
          </p:cNvPr>
          <p:cNvSpPr txBox="1"/>
          <p:nvPr/>
        </p:nvSpPr>
        <p:spPr bwMode="auto">
          <a:xfrm>
            <a:off x="419314" y="3857030"/>
            <a:ext cx="942953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нецелесообразен</a:t>
            </a:r>
            <a:r>
              <a:rPr lang="ru-RU" sz="20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реализации по следующим </a:t>
            </a:r>
            <a:r>
              <a:rPr lang="ru-RU" sz="20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причинам</a:t>
            </a:r>
            <a:r>
              <a:rPr lang="ru-RU" sz="20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000" b="0" i="0" u="none" strike="noStrike" cap="none" spc="0" dirty="0">
              <a:ln>
                <a:noFill/>
              </a:ln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ru-RU" sz="19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Высокая аренда помещения.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ru-RU" sz="19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Низкий спрос на данную услугу.</a:t>
            </a:r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ru-RU" sz="1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целом неприбыльный проект.</a:t>
            </a:r>
            <a:endParaRPr lang="en-US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ru-RU" sz="1000" b="0" i="0" u="none" strike="noStrike" cap="none" spc="0" dirty="0">
              <a:ln>
                <a:noFill/>
              </a:ln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среднесрочной </a:t>
            </a:r>
            <a:r>
              <a:rPr lang="ru-RU" sz="200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перспективе</a:t>
            </a:r>
            <a:r>
              <a:rPr lang="ru-RU" sz="20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(3-5 лет) мы планируем </a:t>
            </a:r>
            <a:r>
              <a:rPr lang="ru-RU" sz="20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закрыть</a:t>
            </a:r>
            <a:r>
              <a:rPr lang="ru-RU" sz="20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данный </a:t>
            </a:r>
            <a:r>
              <a:rPr lang="ru-RU" sz="20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</a:t>
            </a:r>
            <a:r>
              <a:rPr lang="ru-RU" sz="20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начать работу над </a:t>
            </a:r>
            <a:r>
              <a:rPr lang="ru-RU" sz="20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новым</a:t>
            </a:r>
            <a:r>
              <a:rPr lang="ru-RU" sz="200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60426036" name="Прямоугольник 1"/>
          <p:cNvSpPr/>
          <p:nvPr/>
        </p:nvSpPr>
        <p:spPr bwMode="auto">
          <a:xfrm>
            <a:off x="0" y="0"/>
            <a:ext cx="12205124" cy="586836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42218226" name="TextBox 2"/>
          <p:cNvSpPr txBox="1"/>
          <p:nvPr/>
        </p:nvSpPr>
        <p:spPr bwMode="auto">
          <a:xfrm>
            <a:off x="732730" y="2482812"/>
            <a:ext cx="2171041" cy="7623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440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cs typeface="Arial"/>
              </a:rPr>
              <a:t>ДЕНЬ 4</a:t>
            </a:r>
            <a:endParaRPr lang="ru-RU" sz="4400" b="0" i="0" u="none" strike="noStrike" cap="none" spc="0">
              <a:ln>
                <a:solidFill>
                  <a:prstClr val="white"/>
                </a:solidFill>
              </a:ln>
              <a:solidFill>
                <a:prstClr val="white"/>
              </a:solidFill>
              <a:latin typeface="Arial Black"/>
              <a:ea typeface="Arial"/>
              <a:cs typeface="Arial"/>
            </a:endParaRPr>
          </a:p>
        </p:txBody>
      </p:sp>
      <p:sp>
        <p:nvSpPr>
          <p:cNvPr id="1335634868" name="TextBox 3"/>
          <p:cNvSpPr txBox="1"/>
          <p:nvPr/>
        </p:nvSpPr>
        <p:spPr bwMode="auto">
          <a:xfrm>
            <a:off x="732730" y="3223593"/>
            <a:ext cx="2222280" cy="3965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Защита проектов</a:t>
            </a:r>
            <a:endParaRPr/>
          </a:p>
        </p:txBody>
      </p:sp>
      <p:pic>
        <p:nvPicPr>
          <p:cNvPr id="1706319156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1019097" y="6091772"/>
            <a:ext cx="995422" cy="599780"/>
          </a:xfrm>
          <a:prstGeom prst="rect">
            <a:avLst/>
          </a:prstGeom>
          <a:noFill/>
        </p:spPr>
      </p:pic>
      <p:sp>
        <p:nvSpPr>
          <p:cNvPr id="2047277001" name="Прямоугольник 2047277000"/>
          <p:cNvSpPr/>
          <p:nvPr/>
        </p:nvSpPr>
        <p:spPr bwMode="auto">
          <a:xfrm>
            <a:off x="5039699" y="1530492"/>
            <a:ext cx="5705474" cy="1333499"/>
          </a:xfrm>
          <a:prstGeom prst="rect">
            <a:avLst/>
          </a:prstGeom>
          <a:noFill/>
          <a:ln w="12699" cap="flat" cmpd="sng" algn="ctr">
            <a:solidFill>
              <a:schemeClr val="bg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ru-RU" sz="1800" b="1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1 пара</a:t>
            </a:r>
            <a:endParaRPr sz="1800" b="1" i="0" u="none" strike="noStrike" cap="none" spc="0">
              <a:solidFill>
                <a:prstClr val="white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18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Защита проекта перед своим преподавателем</a:t>
            </a:r>
          </a:p>
          <a:p>
            <a:pPr>
              <a:defRPr/>
            </a:pPr>
            <a:r>
              <a:rPr lang="ru-RU" sz="1800" b="1" i="0" u="sng" strike="noStrike" cap="none" spc="0">
                <a:solidFill>
                  <a:prstClr val="white"/>
                </a:solidFill>
                <a:latin typeface="Arial"/>
                <a:cs typeface="Arial"/>
              </a:rPr>
              <a:t>Тайминг:</a:t>
            </a:r>
            <a:r>
              <a:rPr lang="ru-RU" sz="18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 4 минуты + вопросы / ответы</a:t>
            </a:r>
          </a:p>
          <a:p>
            <a:pPr>
              <a:defRPr/>
            </a:pPr>
            <a:r>
              <a:rPr lang="ru-RU" sz="1800" b="1" i="0" u="sng" strike="noStrike" cap="none" spc="0">
                <a:solidFill>
                  <a:prstClr val="white"/>
                </a:solidFill>
                <a:latin typeface="Arial"/>
                <a:cs typeface="Arial"/>
              </a:rPr>
              <a:t>Баллы: </a:t>
            </a:r>
            <a:r>
              <a:rPr lang="ru-RU" sz="18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max 10 за защиту и max 10 за занятие</a:t>
            </a:r>
          </a:p>
        </p:txBody>
      </p:sp>
      <p:sp>
        <p:nvSpPr>
          <p:cNvPr id="966763284" name="Прямоугольник 966763283"/>
          <p:cNvSpPr/>
          <p:nvPr/>
        </p:nvSpPr>
        <p:spPr bwMode="auto">
          <a:xfrm>
            <a:off x="5039699" y="3131385"/>
            <a:ext cx="5705474" cy="1333499"/>
          </a:xfrm>
          <a:prstGeom prst="rect">
            <a:avLst/>
          </a:prstGeom>
          <a:noFill/>
          <a:ln w="12699" cap="flat" cmpd="sng" algn="ctr">
            <a:solidFill>
              <a:schemeClr val="bg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ru-RU" sz="1800" b="1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2 пара</a:t>
            </a:r>
            <a:endParaRPr sz="1800" b="1" i="0" u="none" strike="noStrike" cap="none" spc="0">
              <a:solidFill>
                <a:prstClr val="white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18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Защита проекта перед внешним преподавателем</a:t>
            </a:r>
          </a:p>
          <a:p>
            <a:pPr>
              <a:defRPr/>
            </a:pPr>
            <a:r>
              <a:rPr lang="ru-RU" sz="1800" b="1" i="0" u="sng" strike="noStrike" cap="none" spc="0">
                <a:solidFill>
                  <a:prstClr val="white"/>
                </a:solidFill>
                <a:latin typeface="Arial"/>
                <a:cs typeface="Arial"/>
              </a:rPr>
              <a:t>Тайминг:</a:t>
            </a:r>
            <a:r>
              <a:rPr lang="ru-RU" sz="18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 4 минуты + вопросы / ответы</a:t>
            </a:r>
          </a:p>
          <a:p>
            <a:pPr>
              <a:defRPr/>
            </a:pPr>
            <a:r>
              <a:rPr lang="ru-RU" sz="1800" b="1" i="0" u="sng" strike="noStrike" cap="none" spc="0">
                <a:solidFill>
                  <a:prstClr val="white"/>
                </a:solidFill>
                <a:latin typeface="Arial"/>
                <a:cs typeface="Arial"/>
              </a:rPr>
              <a:t>Баллы: </a:t>
            </a:r>
            <a:r>
              <a:rPr lang="ru-RU" sz="18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max 10 за защиту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89289810" name="Прямоугольник 1"/>
          <p:cNvSpPr/>
          <p:nvPr/>
        </p:nvSpPr>
        <p:spPr bwMode="auto">
          <a:xfrm>
            <a:off x="327874" y="882307"/>
            <a:ext cx="11536249" cy="56962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319832463" name="TextBox 5"/>
          <p:cNvSpPr txBox="1"/>
          <p:nvPr/>
        </p:nvSpPr>
        <p:spPr bwMode="auto">
          <a:xfrm>
            <a:off x="246594" y="295198"/>
            <a:ext cx="4181102" cy="5794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КРИТЕРИИ ОЦЕНКИ</a:t>
            </a:r>
            <a:endParaRPr/>
          </a:p>
        </p:txBody>
      </p:sp>
      <p:sp>
        <p:nvSpPr>
          <p:cNvPr id="1612089120" name="TextBox 1612089119"/>
          <p:cNvSpPr txBox="1"/>
          <p:nvPr/>
        </p:nvSpPr>
        <p:spPr bwMode="auto">
          <a:xfrm>
            <a:off x="525036" y="882306"/>
            <a:ext cx="5848023" cy="134147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600"/>
              <a:t>Проблема</a:t>
            </a:r>
          </a:p>
          <a:p>
            <a:pPr>
              <a:defRPr/>
            </a:pPr>
            <a:r>
              <a:rPr sz="1100" b="1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2 балла:</a:t>
            </a:r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проблема, решению которой посвящен проект, обозначена конкретно и полно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обозначена однозначно и конкретно целевая аудитория, которая сталкивается с данной проблемой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представлена гипотеза и результаты её проверки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на заданные вопросы даны развернутые ответы</a:t>
            </a:r>
            <a:endParaRPr sz="1600"/>
          </a:p>
        </p:txBody>
      </p:sp>
      <p:sp>
        <p:nvSpPr>
          <p:cNvPr id="1107278741" name="TextBox 1107278740"/>
          <p:cNvSpPr txBox="1"/>
          <p:nvPr/>
        </p:nvSpPr>
        <p:spPr bwMode="auto">
          <a:xfrm>
            <a:off x="525036" y="2528586"/>
            <a:ext cx="5871953" cy="150912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600"/>
              <a:t>Продукт проекта</a:t>
            </a:r>
          </a:p>
          <a:p>
            <a:pPr>
              <a:defRPr/>
            </a:pPr>
            <a:r>
              <a:rPr sz="1100" b="1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2 балла: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представлено проектное решение, которое полностью решает проблему для целевой аудитории проекта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обозначен и раскрыт продукт проекта, представлены эскизы или схожие продукты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однозначно определены лежащие в основе продукта технологии с указанием текущего задела и необходимых шагов по их применению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на заданные вопросы даны развернутые ответы</a:t>
            </a:r>
            <a:endParaRPr sz="1600"/>
          </a:p>
        </p:txBody>
      </p:sp>
      <p:sp>
        <p:nvSpPr>
          <p:cNvPr id="1883980412" name="TextBox 1883980411"/>
          <p:cNvSpPr txBox="1"/>
          <p:nvPr/>
        </p:nvSpPr>
        <p:spPr bwMode="auto">
          <a:xfrm>
            <a:off x="532647" y="4357746"/>
            <a:ext cx="5857089" cy="184439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600"/>
              <a:t>Бизнес-модель</a:t>
            </a:r>
          </a:p>
          <a:p>
            <a:pPr>
              <a:defRPr/>
            </a:pPr>
            <a:r>
              <a:rPr sz="1100" b="1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2 балла: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рынок проекта описан подробно, представлены обоснованные расчеты ёмкости в количественном и/или финансовом выражении, даны ссылки на исследования авторитетных источников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представлен полноценный анализ данного решения в сравнении с решениями конкурентов (как прямых, так и косвенных)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бизнес-модель проекта предложена, отличается оригинальностью и обоснованностью заявленных параметров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на заданные вопросы даны развернутые ответы</a:t>
            </a:r>
            <a:endParaRPr sz="1600"/>
          </a:p>
        </p:txBody>
      </p:sp>
      <p:sp>
        <p:nvSpPr>
          <p:cNvPr id="1743588287" name="TextBox 1743588286"/>
          <p:cNvSpPr txBox="1"/>
          <p:nvPr/>
        </p:nvSpPr>
        <p:spPr bwMode="auto">
          <a:xfrm>
            <a:off x="6563700" y="874675"/>
            <a:ext cx="5313739" cy="23473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600"/>
              <a:t>Ресурсы</a:t>
            </a:r>
          </a:p>
          <a:p>
            <a:pPr>
              <a:defRPr/>
            </a:pPr>
            <a:r>
              <a:rPr sz="1100" b="1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2 балла: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представлен подробный финансовый план проекта, обозначены запрашиваемые ресурсы, позволяющие реализовать проект в обозначенные сроки с минимальными рисками, обозначены источники дохода, даны исчерпывающие ответы об их потенциальном объёме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отсутствуют ошибки в расчетах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представлена команда проекта, обозначены роли участников, их опыт и компетенции способствуют реализации проекта, в случае необходимости указаны дефицитные роли и компетенции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представлена подробная диаграмма Ганта с обозначением ответственных лиц, представлен и раскрыт пошаговый алгоритм реализации проекта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на заданные вопросы даны развернутые ответы</a:t>
            </a:r>
            <a:endParaRPr sz="1600"/>
          </a:p>
        </p:txBody>
      </p:sp>
      <p:sp>
        <p:nvSpPr>
          <p:cNvPr id="1848878306" name="TextBox 1848878305"/>
          <p:cNvSpPr txBox="1"/>
          <p:nvPr/>
        </p:nvSpPr>
        <p:spPr bwMode="auto">
          <a:xfrm>
            <a:off x="6563617" y="3854826"/>
            <a:ext cx="5306262" cy="23473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600"/>
              <a:t>Выводы</a:t>
            </a:r>
          </a:p>
          <a:p>
            <a:pPr>
              <a:defRPr/>
            </a:pPr>
            <a:r>
              <a:rPr sz="1100" b="1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2 балла: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указаны подробные количественные и качественные результаты реализации проекта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дан развернутый ответ о необходимости и потребности в реализации представленного проекта с учётом потенциальных рисков, запрашиваемых ресурсов, актуальности и значимости проблемы для      целевой аудитории проекта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выступление команды укладывается в отведённое на него время, вся команда присутствует на выступлении, презентация отличается содержательностью и лаконичностью, выдвинутые тезисы подтверждаются результатами исследований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на заданные вопросы даны развернутые ответы</a:t>
            </a:r>
            <a:endParaRPr sz="16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470</TotalTime>
  <Words>1793</Words>
  <Application>Microsoft Office PowerPoint</Application>
  <DocSecurity>0</DocSecurity>
  <PresentationFormat>Широкоэкранный</PresentationFormat>
  <Paragraphs>442</Paragraphs>
  <Slides>17</Slides>
  <Notes>0</Notes>
  <HiddenSlides>2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4" baseType="lpstr">
      <vt:lpstr>Arial</vt:lpstr>
      <vt:lpstr>Arial Black</vt:lpstr>
      <vt:lpstr>Calibri</vt:lpstr>
      <vt:lpstr>Calibri Light</vt:lpstr>
      <vt:lpstr>Liberation Sans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Ермакова Ирина Игоревна</dc:creator>
  <cp:keywords/>
  <dc:description/>
  <cp:lastModifiedBy>Yaroslav Abramov</cp:lastModifiedBy>
  <cp:revision>101</cp:revision>
  <dcterms:created xsi:type="dcterms:W3CDTF">2023-09-23T09:41:00Z</dcterms:created>
  <dcterms:modified xsi:type="dcterms:W3CDTF">2023-10-24T12:30:56Z</dcterms:modified>
  <cp:category/>
  <dc:identifier/>
  <cp:contentStatus/>
  <dc:language/>
  <cp:version/>
</cp:coreProperties>
</file>