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7" r:id="rId15"/>
    <p:sldId id="270" r:id="rId16"/>
    <p:sldId id="271" r:id="rId17"/>
    <p:sldId id="272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C7C5"/>
    <a:srgbClr val="F2F0EA"/>
    <a:srgbClr val="7C8A89"/>
    <a:srgbClr val="8E9E9D"/>
    <a:srgbClr val="F6F1EF"/>
    <a:srgbClr val="242720"/>
    <a:srgbClr val="172C51"/>
    <a:srgbClr val="000000"/>
    <a:srgbClr val="A0894F"/>
    <a:srgbClr val="F5F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374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49B16-7633-464F-BF08-BEEF8B5A3F67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EC129-62E3-4ED5-A865-BDE8D1DDA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3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EC129-62E3-4ED5-A865-BDE8D1DDA80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62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AA29E-A1CA-5BDC-6270-F095E92AF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85A41D-5C70-5EE3-577C-6BFFDFF9D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64364-68EC-0E7C-1989-A38F05871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BB14-B14D-4503-AC2E-BF570DACD32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2100B9-EAF7-B771-CB9D-B4F04BCC3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8BDD71-5507-99BF-1774-D09F5B8EB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4B2-424A-49EB-82DD-6B342DC12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48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332E1-9D46-0D68-E9B8-273DE793F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38BAAD-FC3B-5C97-FD35-757827D1D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B7E082-DFF2-2B42-BD57-04CED82E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BB14-B14D-4503-AC2E-BF570DACD32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EF2B6B-DFC2-0E2E-BD58-3BAB7FDA3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217A12-96A0-33A0-D44C-35F154A1A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4B2-424A-49EB-82DD-6B342DC12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518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567718-BDC2-128C-B11C-65FA1CF55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B3D911-7D6B-D0B2-0211-967069640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FFFED-83D5-99E3-DEA0-0406C63DA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BB14-B14D-4503-AC2E-BF570DACD32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0F2CA9-0812-697A-2527-A9CEC5B9E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B873B-4574-E398-D224-4CE127ADA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4B2-424A-49EB-82DD-6B342DC12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77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AAE49-82EE-80AD-F08A-A566AE530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EDA962-540C-35FA-F40F-2C0F8B69B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D51C03-C1D1-C79F-2CFF-88442F8F1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BB14-B14D-4503-AC2E-BF570DACD32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C0570A-B597-1E38-A049-F46532D5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1B5C68-4E93-AA3A-D7C2-C2421BA1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4B2-424A-49EB-82DD-6B342DC12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83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2456B-CE70-CA2D-5A3A-AA930C15E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9A71FF-F962-56C7-85B4-1A444F028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7263AA-2236-DAB3-09B5-D960AF85A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BB14-B14D-4503-AC2E-BF570DACD32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83701-5B26-434C-5C20-34CAA3A3B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CC3321-C63E-9664-AF4B-79A225C3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4B2-424A-49EB-82DD-6B342DC12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5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9B02E-A055-D740-44A3-54EA4837B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5C09DC-7FC1-F74F-461A-6385BF8E8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FEDFE4-FDC8-9179-5B36-D992DD224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947D5A-24EA-4620-E3C7-A3B068865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BB14-B14D-4503-AC2E-BF570DACD32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A8B945-5DDC-4FCD-9095-B20AE63C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B8B8DF-6A54-CE02-83F6-53AADAFC9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4B2-424A-49EB-82DD-6B342DC12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07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7ACF0-FC90-282B-955B-F07068468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37FE84-D83D-6A07-E6E2-B519DF39B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CCA175-5293-89B8-559A-596E5A463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8A3D3C9-513D-1D35-77FE-0ADC46DE4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28456C-31FE-9E09-4B0F-C7803E46C2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53826A-29F4-62C4-E7AC-0631F574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BB14-B14D-4503-AC2E-BF570DACD32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2BE696-D2D5-20E1-E5D8-85F48DFE2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81F823-12A2-A94B-A507-6579A5174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4B2-424A-49EB-82DD-6B342DC12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8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7B0D3-3D40-7BDC-1D9E-62D1CC3B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261E6A-0203-9E07-F5B2-EC6D385BC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BB14-B14D-4503-AC2E-BF570DACD32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3A37A7-C7A6-BD66-FB22-D2A185B5A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7DE9CA-09D2-4546-14F3-8FF6056E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4B2-424A-49EB-82DD-6B342DC12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9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0E145F1-4BCB-93E2-10E1-6E29B490F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BB14-B14D-4503-AC2E-BF570DACD32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6A1ED2-ED07-501F-86A3-ED3D6A938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E3CDCD-E52A-6D6D-478F-24FD8E31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4B2-424A-49EB-82DD-6B342DC12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8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D4D1B-3609-CC5F-C3B8-78EF317E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877592-866A-5111-25C0-414FA4467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B4F93F-4850-DD4B-3453-2856AAA74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822971-8315-23B8-19D5-7CC4C20F8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BB14-B14D-4503-AC2E-BF570DACD32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BAF141-5337-5E29-6B79-3AC60B3D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EA5126-D0A6-03C4-2A8A-8CB605C35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4B2-424A-49EB-82DD-6B342DC12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28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7EBDB-760B-1A0A-AD56-9FE6C41FC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EF59FA-8014-3689-5A17-603C34C858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4DC16A-79C3-F7D4-E556-7AF5E8AF9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B3BB93-0D20-3B57-92F7-941C3DEB8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FBB14-B14D-4503-AC2E-BF570DACD32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35AE3E-194D-D43E-9AB4-AE0D52B89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725E19-FDBF-57DA-564B-80EA1D4CE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4B2-424A-49EB-82DD-6B342DC12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3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7B683-A247-4ECA-C5F5-D2D637F31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99DD70-FFF5-37A8-6F0B-38FEA685F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0B995C-FF36-757F-D695-4CE2994B94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BB14-B14D-4503-AC2E-BF570DACD32E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54CB33-8501-729F-B8BC-1F8FB4A91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A6D44B-1914-AB2E-C4F8-6BD55256E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3C4B2-424A-49EB-82DD-6B342DC12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43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vk.ru/id891766250" TargetMode="External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14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7.wdp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sv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sp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9.wdp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microsoft.com/office/2007/relationships/hdphoto" Target="../media/hdphoto11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526A36-2F0A-3BB1-EBBD-171793415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539" t="11255" r="4157" b="20302"/>
          <a:stretch>
            <a:fillRect/>
          </a:stretch>
        </p:blipFill>
        <p:spPr>
          <a:xfrm rot="425428">
            <a:off x="8652082" y="2699287"/>
            <a:ext cx="2059990" cy="1527464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8437A1-C28D-8C82-C0C4-D3766ED7C3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39" t="11255" r="4157" b="3458"/>
          <a:stretch>
            <a:fillRect/>
          </a:stretch>
        </p:blipFill>
        <p:spPr>
          <a:xfrm rot="425428">
            <a:off x="8500858" y="2586444"/>
            <a:ext cx="2059990" cy="1903382"/>
          </a:xfrm>
          <a:prstGeom prst="rect">
            <a:avLst/>
          </a:prstGeom>
        </p:spPr>
      </p:pic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8A33C644-AFC2-9566-2D2C-74C0CB6A74FB}"/>
              </a:ext>
            </a:extLst>
          </p:cNvPr>
          <p:cNvSpPr/>
          <p:nvPr/>
        </p:nvSpPr>
        <p:spPr>
          <a:xfrm rot="20486650">
            <a:off x="7470383" y="4744218"/>
            <a:ext cx="895364" cy="305238"/>
          </a:xfrm>
          <a:custGeom>
            <a:avLst/>
            <a:gdLst>
              <a:gd name="csX0" fmla="*/ 0 w 1087395"/>
              <a:gd name="csY0" fmla="*/ 370703 h 370703"/>
              <a:gd name="csX1" fmla="*/ 222422 w 1087395"/>
              <a:gd name="csY1" fmla="*/ 345989 h 370703"/>
              <a:gd name="csX2" fmla="*/ 296563 w 1087395"/>
              <a:gd name="csY2" fmla="*/ 321276 h 370703"/>
              <a:gd name="csX3" fmla="*/ 395417 w 1087395"/>
              <a:gd name="csY3" fmla="*/ 296562 h 370703"/>
              <a:gd name="csX4" fmla="*/ 494271 w 1087395"/>
              <a:gd name="csY4" fmla="*/ 197708 h 370703"/>
              <a:gd name="csX5" fmla="*/ 939114 w 1087395"/>
              <a:gd name="csY5" fmla="*/ 74141 h 370703"/>
              <a:gd name="csX6" fmla="*/ 1087395 w 1087395"/>
              <a:gd name="csY6" fmla="*/ 0 h 3707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087395" h="370703">
                <a:moveTo>
                  <a:pt x="0" y="370703"/>
                </a:moveTo>
                <a:cubicBezTo>
                  <a:pt x="74141" y="362465"/>
                  <a:pt x="148840" y="358253"/>
                  <a:pt x="222422" y="345989"/>
                </a:cubicBezTo>
                <a:cubicBezTo>
                  <a:pt x="248118" y="341706"/>
                  <a:pt x="271515" y="328433"/>
                  <a:pt x="296563" y="321276"/>
                </a:cubicBezTo>
                <a:cubicBezTo>
                  <a:pt x="329222" y="311945"/>
                  <a:pt x="362466" y="304800"/>
                  <a:pt x="395417" y="296562"/>
                </a:cubicBezTo>
                <a:cubicBezTo>
                  <a:pt x="428368" y="263611"/>
                  <a:pt x="457882" y="226819"/>
                  <a:pt x="494271" y="197708"/>
                </a:cubicBezTo>
                <a:cubicBezTo>
                  <a:pt x="682146" y="47408"/>
                  <a:pt x="655062" y="97812"/>
                  <a:pt x="939114" y="74141"/>
                </a:cubicBezTo>
                <a:cubicBezTo>
                  <a:pt x="1073499" y="20387"/>
                  <a:pt x="1031314" y="56083"/>
                  <a:pt x="1087395" y="0"/>
                </a:cubicBezTo>
              </a:path>
            </a:pathLst>
          </a:custGeom>
          <a:noFill/>
          <a:ln w="66675">
            <a:tailEnd type="triangle" w="med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0FBCEC44-78F3-7E12-3934-01724569ACF4}"/>
              </a:ext>
            </a:extLst>
          </p:cNvPr>
          <p:cNvSpPr/>
          <p:nvPr/>
        </p:nvSpPr>
        <p:spPr>
          <a:xfrm rot="6942162" flipV="1">
            <a:off x="10525210" y="2222450"/>
            <a:ext cx="895365" cy="384623"/>
          </a:xfrm>
          <a:custGeom>
            <a:avLst/>
            <a:gdLst>
              <a:gd name="csX0" fmla="*/ 0 w 1087395"/>
              <a:gd name="csY0" fmla="*/ 370703 h 370703"/>
              <a:gd name="csX1" fmla="*/ 222422 w 1087395"/>
              <a:gd name="csY1" fmla="*/ 345989 h 370703"/>
              <a:gd name="csX2" fmla="*/ 296563 w 1087395"/>
              <a:gd name="csY2" fmla="*/ 321276 h 370703"/>
              <a:gd name="csX3" fmla="*/ 395417 w 1087395"/>
              <a:gd name="csY3" fmla="*/ 296562 h 370703"/>
              <a:gd name="csX4" fmla="*/ 494271 w 1087395"/>
              <a:gd name="csY4" fmla="*/ 197708 h 370703"/>
              <a:gd name="csX5" fmla="*/ 939114 w 1087395"/>
              <a:gd name="csY5" fmla="*/ 74141 h 370703"/>
              <a:gd name="csX6" fmla="*/ 1087395 w 1087395"/>
              <a:gd name="csY6" fmla="*/ 0 h 3707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087395" h="370703">
                <a:moveTo>
                  <a:pt x="0" y="370703"/>
                </a:moveTo>
                <a:cubicBezTo>
                  <a:pt x="74141" y="362465"/>
                  <a:pt x="148840" y="358253"/>
                  <a:pt x="222422" y="345989"/>
                </a:cubicBezTo>
                <a:cubicBezTo>
                  <a:pt x="248118" y="341706"/>
                  <a:pt x="271515" y="328433"/>
                  <a:pt x="296563" y="321276"/>
                </a:cubicBezTo>
                <a:cubicBezTo>
                  <a:pt x="329222" y="311945"/>
                  <a:pt x="362466" y="304800"/>
                  <a:pt x="395417" y="296562"/>
                </a:cubicBezTo>
                <a:cubicBezTo>
                  <a:pt x="428368" y="263611"/>
                  <a:pt x="457882" y="226819"/>
                  <a:pt x="494271" y="197708"/>
                </a:cubicBezTo>
                <a:cubicBezTo>
                  <a:pt x="682146" y="47408"/>
                  <a:pt x="655062" y="97812"/>
                  <a:pt x="939114" y="74141"/>
                </a:cubicBezTo>
                <a:cubicBezTo>
                  <a:pt x="1073499" y="20387"/>
                  <a:pt x="1031314" y="56083"/>
                  <a:pt x="1087395" y="0"/>
                </a:cubicBezTo>
              </a:path>
            </a:pathLst>
          </a:custGeom>
          <a:noFill/>
          <a:ln w="66675">
            <a:tailEnd type="triangle" w="med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895365"/>
                      <a:gd name="csY0" fmla="*/ 384623 h 384623"/>
                      <a:gd name="csX1" fmla="*/ 183143 w 895365"/>
                      <a:gd name="csY1" fmla="*/ 358980 h 384623"/>
                      <a:gd name="csX2" fmla="*/ 244191 w 895365"/>
                      <a:gd name="csY2" fmla="*/ 333340 h 384623"/>
                      <a:gd name="csX3" fmla="*/ 325587 w 895365"/>
                      <a:gd name="csY3" fmla="*/ 307697 h 384623"/>
                      <a:gd name="csX4" fmla="*/ 406984 w 895365"/>
                      <a:gd name="csY4" fmla="*/ 205131 h 384623"/>
                      <a:gd name="csX5" fmla="*/ 773269 w 895365"/>
                      <a:gd name="csY5" fmla="*/ 76925 h 384623"/>
                      <a:gd name="csX6" fmla="*/ 895365 w 895365"/>
                      <a:gd name="csY6" fmla="*/ 0 h 38462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</a:cxnLst>
                    <a:rect l="l" t="t" r="r" b="b"/>
                    <a:pathLst>
                      <a:path w="895365" h="384623" extrusionOk="0">
                        <a:moveTo>
                          <a:pt x="0" y="384623"/>
                        </a:moveTo>
                        <a:cubicBezTo>
                          <a:pt x="59778" y="375293"/>
                          <a:pt x="119843" y="372723"/>
                          <a:pt x="183143" y="358980"/>
                        </a:cubicBezTo>
                        <a:cubicBezTo>
                          <a:pt x="206832" y="355070"/>
                          <a:pt x="221840" y="340820"/>
                          <a:pt x="244191" y="333340"/>
                        </a:cubicBezTo>
                        <a:cubicBezTo>
                          <a:pt x="268851" y="325837"/>
                          <a:pt x="298061" y="318425"/>
                          <a:pt x="325587" y="307697"/>
                        </a:cubicBezTo>
                        <a:cubicBezTo>
                          <a:pt x="348501" y="271201"/>
                          <a:pt x="378210" y="235904"/>
                          <a:pt x="406984" y="205131"/>
                        </a:cubicBezTo>
                        <a:cubicBezTo>
                          <a:pt x="571605" y="50365"/>
                          <a:pt x="542832" y="94380"/>
                          <a:pt x="773269" y="76925"/>
                        </a:cubicBezTo>
                        <a:cubicBezTo>
                          <a:pt x="876886" y="20075"/>
                          <a:pt x="847690" y="59597"/>
                          <a:pt x="895365" y="0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855EDBDE-C82D-B3A5-F8B8-5F07823017FC}"/>
              </a:ext>
            </a:extLst>
          </p:cNvPr>
          <p:cNvSpPr/>
          <p:nvPr/>
        </p:nvSpPr>
        <p:spPr>
          <a:xfrm rot="11789950" flipV="1">
            <a:off x="10617895" y="4802941"/>
            <a:ext cx="721530" cy="385249"/>
          </a:xfrm>
          <a:custGeom>
            <a:avLst/>
            <a:gdLst>
              <a:gd name="csX0" fmla="*/ 0 w 1087395"/>
              <a:gd name="csY0" fmla="*/ 370703 h 370703"/>
              <a:gd name="csX1" fmla="*/ 222422 w 1087395"/>
              <a:gd name="csY1" fmla="*/ 345989 h 370703"/>
              <a:gd name="csX2" fmla="*/ 296563 w 1087395"/>
              <a:gd name="csY2" fmla="*/ 321276 h 370703"/>
              <a:gd name="csX3" fmla="*/ 395417 w 1087395"/>
              <a:gd name="csY3" fmla="*/ 296562 h 370703"/>
              <a:gd name="csX4" fmla="*/ 494271 w 1087395"/>
              <a:gd name="csY4" fmla="*/ 197708 h 370703"/>
              <a:gd name="csX5" fmla="*/ 939114 w 1087395"/>
              <a:gd name="csY5" fmla="*/ 74141 h 370703"/>
              <a:gd name="csX6" fmla="*/ 1087395 w 1087395"/>
              <a:gd name="csY6" fmla="*/ 0 h 3707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087395" h="370703">
                <a:moveTo>
                  <a:pt x="0" y="370703"/>
                </a:moveTo>
                <a:cubicBezTo>
                  <a:pt x="74141" y="362465"/>
                  <a:pt x="148840" y="358253"/>
                  <a:pt x="222422" y="345989"/>
                </a:cubicBezTo>
                <a:cubicBezTo>
                  <a:pt x="248118" y="341706"/>
                  <a:pt x="271515" y="328433"/>
                  <a:pt x="296563" y="321276"/>
                </a:cubicBezTo>
                <a:cubicBezTo>
                  <a:pt x="329222" y="311945"/>
                  <a:pt x="362466" y="304800"/>
                  <a:pt x="395417" y="296562"/>
                </a:cubicBezTo>
                <a:cubicBezTo>
                  <a:pt x="428368" y="263611"/>
                  <a:pt x="457882" y="226819"/>
                  <a:pt x="494271" y="197708"/>
                </a:cubicBezTo>
                <a:cubicBezTo>
                  <a:pt x="682146" y="47408"/>
                  <a:pt x="655062" y="97812"/>
                  <a:pt x="939114" y="74141"/>
                </a:cubicBezTo>
                <a:cubicBezTo>
                  <a:pt x="1073499" y="20387"/>
                  <a:pt x="1031314" y="56083"/>
                  <a:pt x="1087395" y="0"/>
                </a:cubicBezTo>
              </a:path>
            </a:pathLst>
          </a:custGeom>
          <a:noFill/>
          <a:ln w="66675">
            <a:tailEnd type="triangle" w="med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1149BE91-8A36-E0EB-405A-7BE5B3BBC3CB}"/>
              </a:ext>
            </a:extLst>
          </p:cNvPr>
          <p:cNvSpPr/>
          <p:nvPr/>
        </p:nvSpPr>
        <p:spPr>
          <a:xfrm rot="1800000" flipV="1">
            <a:off x="7943330" y="2128576"/>
            <a:ext cx="895366" cy="340976"/>
          </a:xfrm>
          <a:custGeom>
            <a:avLst/>
            <a:gdLst>
              <a:gd name="csX0" fmla="*/ 0 w 1087395"/>
              <a:gd name="csY0" fmla="*/ 370703 h 370703"/>
              <a:gd name="csX1" fmla="*/ 222422 w 1087395"/>
              <a:gd name="csY1" fmla="*/ 345989 h 370703"/>
              <a:gd name="csX2" fmla="*/ 296563 w 1087395"/>
              <a:gd name="csY2" fmla="*/ 321276 h 370703"/>
              <a:gd name="csX3" fmla="*/ 395417 w 1087395"/>
              <a:gd name="csY3" fmla="*/ 296562 h 370703"/>
              <a:gd name="csX4" fmla="*/ 494271 w 1087395"/>
              <a:gd name="csY4" fmla="*/ 197708 h 370703"/>
              <a:gd name="csX5" fmla="*/ 939114 w 1087395"/>
              <a:gd name="csY5" fmla="*/ 74141 h 370703"/>
              <a:gd name="csX6" fmla="*/ 1087395 w 1087395"/>
              <a:gd name="csY6" fmla="*/ 0 h 3707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1087395" h="370703">
                <a:moveTo>
                  <a:pt x="0" y="370703"/>
                </a:moveTo>
                <a:cubicBezTo>
                  <a:pt x="74141" y="362465"/>
                  <a:pt x="148840" y="358253"/>
                  <a:pt x="222422" y="345989"/>
                </a:cubicBezTo>
                <a:cubicBezTo>
                  <a:pt x="248118" y="341706"/>
                  <a:pt x="271515" y="328433"/>
                  <a:pt x="296563" y="321276"/>
                </a:cubicBezTo>
                <a:cubicBezTo>
                  <a:pt x="329222" y="311945"/>
                  <a:pt x="362466" y="304800"/>
                  <a:pt x="395417" y="296562"/>
                </a:cubicBezTo>
                <a:cubicBezTo>
                  <a:pt x="428368" y="263611"/>
                  <a:pt x="457882" y="226819"/>
                  <a:pt x="494271" y="197708"/>
                </a:cubicBezTo>
                <a:cubicBezTo>
                  <a:pt x="682146" y="47408"/>
                  <a:pt x="655062" y="97812"/>
                  <a:pt x="939114" y="74141"/>
                </a:cubicBezTo>
                <a:cubicBezTo>
                  <a:pt x="1073499" y="20387"/>
                  <a:pt x="1031314" y="56083"/>
                  <a:pt x="1087395" y="0"/>
                </a:cubicBezTo>
              </a:path>
            </a:pathLst>
          </a:custGeom>
          <a:noFill/>
          <a:ln w="66675">
            <a:tailEnd type="triangle" w="med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8585DB-553C-6F0D-5720-0788D6FCF4E7}"/>
              </a:ext>
            </a:extLst>
          </p:cNvPr>
          <p:cNvSpPr txBox="1"/>
          <p:nvPr/>
        </p:nvSpPr>
        <p:spPr>
          <a:xfrm>
            <a:off x="607872" y="2323707"/>
            <a:ext cx="60918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Gogono Cocoa Mochi Cyrillic" panose="020B0600000000000000" pitchFamily="34" charset="0"/>
              </a:rPr>
              <a:t>Recurse EYE</a:t>
            </a:r>
            <a:endParaRPr lang="ru-RU" sz="4400" dirty="0">
              <a:latin typeface="Gogono Cocoa Mochi Cyrillic" panose="020B06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389E46-C983-3C79-75D6-28C48EF1AFB0}"/>
              </a:ext>
            </a:extLst>
          </p:cNvPr>
          <p:cNvSpPr txBox="1"/>
          <p:nvPr/>
        </p:nvSpPr>
        <p:spPr>
          <a:xfrm>
            <a:off x="607872" y="3003231"/>
            <a:ext cx="6091880" cy="355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200"/>
              <a:buNone/>
            </a:pPr>
            <a:r>
              <a:rPr lang="ru-RU" dirty="0">
                <a:latin typeface="OpenLukyanov" panose="02000503000000000000" pitchFamily="50" charset="-52"/>
              </a:rPr>
              <a:t>Технология, которой  </a:t>
            </a:r>
            <a:r>
              <a:rPr lang="ru-RU" dirty="0">
                <a:highlight>
                  <a:srgbClr val="B3C7C5"/>
                </a:highlight>
                <a:latin typeface="OpenLukyanov" panose="02000503000000000000" pitchFamily="50" charset="-52"/>
              </a:rPr>
              <a:t>за глаза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D873EF-43B1-03D1-0B7F-24E32D7FE54E}"/>
              </a:ext>
            </a:extLst>
          </p:cNvPr>
          <p:cNvSpPr txBox="1"/>
          <p:nvPr/>
        </p:nvSpPr>
        <p:spPr>
          <a:xfrm>
            <a:off x="2406316" y="4768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844D7-53DA-13B3-08ED-6F1EC0450716}"/>
              </a:ext>
            </a:extLst>
          </p:cNvPr>
          <p:cNvSpPr txBox="1"/>
          <p:nvPr/>
        </p:nvSpPr>
        <p:spPr>
          <a:xfrm>
            <a:off x="607872" y="3714686"/>
            <a:ext cx="4875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Шеметов Глеб Денисович, группа </a:t>
            </a:r>
            <a:r>
              <a:rPr lang="en-US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Syntax</a:t>
            </a:r>
          </a:p>
          <a:p>
            <a:r>
              <a:rPr lang="ru-RU" dirty="0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</a:t>
            </a:r>
          </a:p>
        </p:txBody>
      </p:sp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FDB3E9BC-B790-6456-7E1A-C19721004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9201" r="52375" b="10100"/>
          <a:stretch>
            <a:fillRect/>
          </a:stretch>
        </p:blipFill>
        <p:spPr bwMode="auto">
          <a:xfrm>
            <a:off x="607872" y="4868621"/>
            <a:ext cx="493482" cy="49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>
            <a:extLst>
              <a:ext uri="{FF2B5EF4-FFF2-40B4-BE49-F238E27FC236}">
                <a16:creationId xmlns:a16="http://schemas.microsoft.com/office/drawing/2014/main" id="{78A6014A-8521-558E-9827-E5B0A3912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4688" y1="42188" x2="61875" y2="51094"/>
                        <a14:foregroundMark x1="61875" y1="51094" x2="43750" y2="56250"/>
                        <a14:foregroundMark x1="43750" y1="56250" x2="38906" y2="46406"/>
                        <a14:foregroundMark x1="38906" y1="46406" x2="49219" y2="51406"/>
                        <a14:foregroundMark x1="49219" y1="51406" x2="45938" y2="58438"/>
                        <a14:foregroundMark x1="52812" y1="39219" x2="45938" y2="47656"/>
                        <a14:foregroundMark x1="45938" y1="47656" x2="37188" y2="53281"/>
                        <a14:foregroundMark x1="37188" y1="53281" x2="37031" y2="52969"/>
                        <a14:foregroundMark x1="32031" y1="42969" x2="39844" y2="55313"/>
                        <a14:foregroundMark x1="39844" y1="55313" x2="54063" y2="61875"/>
                        <a14:foregroundMark x1="54063" y1="61875" x2="54531" y2="60938"/>
                        <a14:foregroundMark x1="57813" y1="56719" x2="64375" y2="6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5" y="4327394"/>
            <a:ext cx="646332" cy="6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B755EA-6D17-AC48-26D7-20FB8480EA4A}"/>
              </a:ext>
            </a:extLst>
          </p:cNvPr>
          <p:cNvSpPr txBox="1"/>
          <p:nvPr/>
        </p:nvSpPr>
        <p:spPr>
          <a:xfrm>
            <a:off x="1038323" y="4915131"/>
            <a:ext cx="1320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@nostalgeo</a:t>
            </a:r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29346C-DE97-36F1-05A0-52E359B7C730}"/>
              </a:ext>
            </a:extLst>
          </p:cNvPr>
          <p:cNvSpPr txBox="1"/>
          <p:nvPr/>
        </p:nvSpPr>
        <p:spPr>
          <a:xfrm>
            <a:off x="1027349" y="4459065"/>
            <a:ext cx="275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https://vk.ru/id891766250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8" name="Google Shape;98;p13">
            <a:extLst>
              <a:ext uri="{FF2B5EF4-FFF2-40B4-BE49-F238E27FC236}">
                <a16:creationId xmlns:a16="http://schemas.microsoft.com/office/drawing/2014/main" id="{E557C733-F01F-3801-73A1-711D8E114BB6}"/>
              </a:ext>
            </a:extLst>
          </p:cNvPr>
          <p:cNvPicPr preferRelativeResize="0"/>
          <p:nvPr/>
        </p:nvPicPr>
        <p:blipFill rotWithShape="1">
          <a:blip r:embed="rId9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54784" y="137569"/>
            <a:ext cx="2084742" cy="4744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7;p14">
            <a:extLst>
              <a:ext uri="{FF2B5EF4-FFF2-40B4-BE49-F238E27FC236}">
                <a16:creationId xmlns:a16="http://schemas.microsoft.com/office/drawing/2014/main" id="{718CF753-2F03-FB34-6AD9-25021B1F894B}"/>
              </a:ext>
            </a:extLst>
          </p:cNvPr>
          <p:cNvSpPr txBox="1"/>
          <p:nvPr/>
        </p:nvSpPr>
        <p:spPr>
          <a:xfrm>
            <a:off x="5916706" y="304265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11;p14" title="putp_technologies_logo_violet.png">
            <a:extLst>
              <a:ext uri="{FF2B5EF4-FFF2-40B4-BE49-F238E27FC236}">
                <a16:creationId xmlns:a16="http://schemas.microsoft.com/office/drawing/2014/main" id="{A7EB7A98-F98B-8F20-2C5A-61FBDAD28333}"/>
              </a:ext>
            </a:extLst>
          </p:cNvPr>
          <p:cNvPicPr preferRelativeResize="0"/>
          <p:nvPr/>
        </p:nvPicPr>
        <p:blipFill rotWithShape="1">
          <a:blip r:embed="rId11"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771128" y="119484"/>
            <a:ext cx="1006111" cy="428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BF46AEC-0116-CD1B-47B8-38D95CD119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41" y="0"/>
            <a:ext cx="844662" cy="675730"/>
          </a:xfrm>
          <a:prstGeom prst="rect">
            <a:avLst/>
          </a:prstGeom>
        </p:spPr>
      </p:pic>
      <p:pic>
        <p:nvPicPr>
          <p:cNvPr id="1042" name="Picture 18" descr="Picture background">
            <a:extLst>
              <a:ext uri="{FF2B5EF4-FFF2-40B4-BE49-F238E27FC236}">
                <a16:creationId xmlns:a16="http://schemas.microsoft.com/office/drawing/2014/main" id="{59363D18-E3C5-B7AA-80D1-DD2B4DABA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289" y="101426"/>
            <a:ext cx="1693799" cy="5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oogle Shape;93;p13">
            <a:extLst>
              <a:ext uri="{FF2B5EF4-FFF2-40B4-BE49-F238E27FC236}">
                <a16:creationId xmlns:a16="http://schemas.microsoft.com/office/drawing/2014/main" id="{FB9C9C4A-994C-716C-4641-E4F44D1BC8EF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69562" y="6313234"/>
            <a:ext cx="512349" cy="37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94;p13" descr="E:\-=Tanya=-\2035 Работа\-=Айдентика 2035=-\лого университета\Univer20_35_RGB_white.emf">
            <a:extLst>
              <a:ext uri="{FF2B5EF4-FFF2-40B4-BE49-F238E27FC236}">
                <a16:creationId xmlns:a16="http://schemas.microsoft.com/office/drawing/2014/main" id="{0EEE1D14-E7A6-72F9-76C7-795BD96FCAF3}"/>
              </a:ext>
            </a:extLst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54882" y="6314685"/>
            <a:ext cx="750522" cy="371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775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4ED41-3268-FB6D-49EF-48395AE47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60FD7E-8C39-FEE7-593F-2512F704486E}"/>
              </a:ext>
            </a:extLst>
          </p:cNvPr>
          <p:cNvSpPr txBox="1"/>
          <p:nvPr/>
        </p:nvSpPr>
        <p:spPr>
          <a:xfrm>
            <a:off x="98044" y="384485"/>
            <a:ext cx="9465056" cy="2510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ru-RU" sz="2400" b="1" dirty="0">
                <a:solidFill>
                  <a:srgbClr val="0F1115"/>
                </a:solidFill>
                <a:effectLst/>
                <a:latin typeface="Gogono Cocoa Mochi Cyrillic" panose="020B0600000000000000" pitchFamily="34" charset="0"/>
              </a:rPr>
              <a:t>Ценность / Ценностное предложение</a:t>
            </a:r>
          </a:p>
          <a:p>
            <a:pPr algn="l">
              <a:spcBef>
                <a:spcPts val="1200"/>
              </a:spcBef>
              <a:buNone/>
            </a:pPr>
            <a:endParaRPr lang="ru-RU" b="1" i="0" dirty="0">
              <a:solidFill>
                <a:srgbClr val="0F1115"/>
              </a:solidFill>
              <a:effectLst/>
              <a:latin typeface="quote-cjk-patch"/>
            </a:endParaRPr>
          </a:p>
          <a:p>
            <a:pPr algn="l">
              <a:spcBef>
                <a:spcPts val="1200"/>
              </a:spcBef>
              <a:buNone/>
            </a:pPr>
            <a:r>
              <a:rPr lang="en-US" b="1" dirty="0">
                <a:solidFill>
                  <a:srgbClr val="0F1115"/>
                </a:solidFill>
                <a:latin typeface="quote-cjk-patch"/>
              </a:rPr>
              <a:t>	</a:t>
            </a:r>
            <a:r>
              <a:rPr lang="ru-RU" b="1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Мы, команда </a:t>
            </a:r>
            <a:r>
              <a:rPr lang="en-US" b="1" i="1" u="sng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Syntax</a:t>
            </a:r>
            <a:r>
              <a:rPr lang="ru-RU" b="1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, помогаем</a:t>
            </a:r>
            <a:r>
              <a:rPr lang="ru-RU" b="0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 разработчикам и студентам </a:t>
            </a:r>
            <a:r>
              <a:rPr lang="ru-RU" b="1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в </a:t>
            </a:r>
            <a:r>
              <a:rPr lang="en-US" b="1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	</a:t>
            </a:r>
            <a:r>
              <a:rPr lang="ru-RU" b="1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ситуации</a:t>
            </a:r>
            <a:r>
              <a:rPr lang="ru-RU" b="0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 непонимания сложной логики кода или рекурсивных </a:t>
            </a:r>
            <a:r>
              <a:rPr lang="en-US" b="0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	</a:t>
            </a:r>
            <a:r>
              <a:rPr lang="ru-RU" b="0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ошибок </a:t>
            </a:r>
            <a:r>
              <a:rPr lang="ru-RU" b="1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решать проблему</a:t>
            </a:r>
            <a:r>
              <a:rPr lang="ru-RU" b="0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 потери времени и когнитивной перегрузки </a:t>
            </a:r>
            <a:r>
              <a:rPr lang="ru-RU" b="1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с </a:t>
            </a:r>
            <a:r>
              <a:rPr lang="en-US" b="1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	</a:t>
            </a:r>
            <a:r>
              <a:rPr lang="ru-RU" b="1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помощью</a:t>
            </a:r>
            <a:r>
              <a:rPr lang="ru-RU" b="0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 </a:t>
            </a:r>
            <a:r>
              <a:rPr lang="ru-RU" dirty="0">
                <a:solidFill>
                  <a:srgbClr val="0F1115"/>
                </a:solidFill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технологии  </a:t>
            </a:r>
            <a:r>
              <a:rPr lang="en-US" b="1" i="1" dirty="0">
                <a:solidFill>
                  <a:srgbClr val="7C8A89"/>
                </a:solidFill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RecursEYE</a:t>
            </a:r>
            <a:r>
              <a:rPr lang="en-US" dirty="0">
                <a:solidFill>
                  <a:srgbClr val="0F1115"/>
                </a:solidFill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 </a:t>
            </a:r>
            <a:r>
              <a:rPr lang="ru-RU" b="1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и получать</a:t>
            </a:r>
            <a:r>
              <a:rPr lang="ru-RU" b="0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 глубокое понимание </a:t>
            </a:r>
            <a:r>
              <a:rPr lang="en-US" b="0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	</a:t>
            </a:r>
            <a:r>
              <a:rPr lang="ru-RU" b="0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архитектуры программы и сокращение времени багфикса на 30%.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E99D2A-F984-4BCC-281F-B7EEF46D26BA}"/>
              </a:ext>
            </a:extLst>
          </p:cNvPr>
          <p:cNvSpPr/>
          <p:nvPr/>
        </p:nvSpPr>
        <p:spPr>
          <a:xfrm>
            <a:off x="711200" y="1485899"/>
            <a:ext cx="228600" cy="1308101"/>
          </a:xfrm>
          <a:prstGeom prst="rect">
            <a:avLst/>
          </a:prstGeom>
          <a:solidFill>
            <a:srgbClr val="B3C7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7BD294-2E71-1940-B489-F8B110E11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3435"/>
          <a:stretch>
            <a:fillRect/>
          </a:stretch>
        </p:blipFill>
        <p:spPr>
          <a:xfrm>
            <a:off x="9305474" y="1589954"/>
            <a:ext cx="2264226" cy="1045257"/>
          </a:xfrm>
          <a:custGeom>
            <a:avLst/>
            <a:gdLst>
              <a:gd name="csX0" fmla="*/ 532830 w 6925126"/>
              <a:gd name="csY0" fmla="*/ 0 h 3196915"/>
              <a:gd name="csX1" fmla="*/ 6401370 w 6925126"/>
              <a:gd name="csY1" fmla="*/ 0 h 3196915"/>
              <a:gd name="csX2" fmla="*/ 6923375 w 6925126"/>
              <a:gd name="csY2" fmla="*/ 425446 h 3196915"/>
              <a:gd name="csX3" fmla="*/ 6925126 w 6925126"/>
              <a:gd name="csY3" fmla="*/ 442819 h 3196915"/>
              <a:gd name="csX4" fmla="*/ 6925126 w 6925126"/>
              <a:gd name="csY4" fmla="*/ 2754097 h 3196915"/>
              <a:gd name="csX5" fmla="*/ 6923375 w 6925126"/>
              <a:gd name="csY5" fmla="*/ 2771469 h 3196915"/>
              <a:gd name="csX6" fmla="*/ 6401370 w 6925126"/>
              <a:gd name="csY6" fmla="*/ 3196915 h 3196915"/>
              <a:gd name="csX7" fmla="*/ 532830 w 6925126"/>
              <a:gd name="csY7" fmla="*/ 3196915 h 3196915"/>
              <a:gd name="csX8" fmla="*/ 0 w 6925126"/>
              <a:gd name="csY8" fmla="*/ 2664085 h 3196915"/>
              <a:gd name="csX9" fmla="*/ 0 w 6925126"/>
              <a:gd name="csY9" fmla="*/ 532830 h 3196915"/>
              <a:gd name="csX10" fmla="*/ 532830 w 6925126"/>
              <a:gd name="csY10" fmla="*/ 0 h 31969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6925126" h="3196915">
                <a:moveTo>
                  <a:pt x="532830" y="0"/>
                </a:moveTo>
                <a:lnTo>
                  <a:pt x="6401370" y="0"/>
                </a:lnTo>
                <a:cubicBezTo>
                  <a:pt x="6658860" y="0"/>
                  <a:pt x="6873691" y="182645"/>
                  <a:pt x="6923375" y="425446"/>
                </a:cubicBezTo>
                <a:lnTo>
                  <a:pt x="6925126" y="442819"/>
                </a:lnTo>
                <a:lnTo>
                  <a:pt x="6925126" y="2754097"/>
                </a:lnTo>
                <a:lnTo>
                  <a:pt x="6923375" y="2771469"/>
                </a:lnTo>
                <a:cubicBezTo>
                  <a:pt x="6873691" y="3014271"/>
                  <a:pt x="6658860" y="3196915"/>
                  <a:pt x="6401370" y="3196915"/>
                </a:cubicBezTo>
                <a:lnTo>
                  <a:pt x="532830" y="3196915"/>
                </a:lnTo>
                <a:cubicBezTo>
                  <a:pt x="238556" y="3196915"/>
                  <a:pt x="0" y="2958359"/>
                  <a:pt x="0" y="2664085"/>
                </a:cubicBezTo>
                <a:lnTo>
                  <a:pt x="0" y="532830"/>
                </a:lnTo>
                <a:cubicBezTo>
                  <a:pt x="0" y="238556"/>
                  <a:pt x="238556" y="0"/>
                  <a:pt x="532830" y="0"/>
                </a:cubicBezTo>
                <a:close/>
              </a:path>
            </a:pathLst>
          </a:custGeom>
        </p:spPr>
      </p:pic>
      <p:pic>
        <p:nvPicPr>
          <p:cNvPr id="7174" name="Picture 6" descr="Picture background">
            <a:extLst>
              <a:ext uri="{FF2B5EF4-FFF2-40B4-BE49-F238E27FC236}">
                <a16:creationId xmlns:a16="http://schemas.microsoft.com/office/drawing/2014/main" id="{5145F8B9-8FD3-7F5D-5F17-7127A4891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10" b="89972" l="10000" r="90417">
                        <a14:foregroundMark x1="84896" y1="75726" x2="87813" y2="56045"/>
                        <a14:foregroundMark x1="87813" y1="56045" x2="85469" y2="43674"/>
                        <a14:foregroundMark x1="85469" y1="43674" x2="77292" y2="36270"/>
                        <a14:foregroundMark x1="77292" y1="36270" x2="39063" y2="18744"/>
                        <a14:foregroundMark x1="39063" y1="18744" x2="29583" y2="31303"/>
                        <a14:foregroundMark x1="29583" y1="31303" x2="23854" y2="51546"/>
                        <a14:foregroundMark x1="88229" y1="75351" x2="90417" y2="56607"/>
                        <a14:foregroundMark x1="90417" y1="56607" x2="88802" y2="47798"/>
                        <a14:foregroundMark x1="88802" y1="47798" x2="84688" y2="40675"/>
                        <a14:foregroundMark x1="84688" y1="40675" x2="68333" y2="28491"/>
                        <a14:foregroundMark x1="68333" y1="28491" x2="34479" y2="15370"/>
                        <a14:foregroundMark x1="34479" y1="15370" x2="24792" y2="22962"/>
                        <a14:foregroundMark x1="24792" y1="22962" x2="20208" y2="46298"/>
                        <a14:foregroundMark x1="54688" y1="78913" x2="79792" y2="75726"/>
                        <a14:foregroundMark x1="79792" y1="75726" x2="85521" y2="65511"/>
                        <a14:foregroundMark x1="85521" y1="65511" x2="85625" y2="46392"/>
                        <a14:foregroundMark x1="85625" y1="46392" x2="83438" y2="37676"/>
                        <a14:foregroundMark x1="83438" y1="37676" x2="80208" y2="32146"/>
                        <a14:foregroundMark x1="80208" y1="32146" x2="52708" y2="20712"/>
                        <a14:foregroundMark x1="52708" y1="20712" x2="47396" y2="14246"/>
                        <a14:foregroundMark x1="47396" y1="14246" x2="42188" y2="11434"/>
                        <a14:foregroundMark x1="42188" y1="11434" x2="30052" y2="14152"/>
                        <a14:foregroundMark x1="30052" y1="14152" x2="28229" y2="16120"/>
                        <a14:foregroundMark x1="45417" y1="10684" x2="35000" y2="8247"/>
                        <a14:foregroundMark x1="35000" y1="8247" x2="29740" y2="10309"/>
                        <a14:foregroundMark x1="29740" y1="10309" x2="24479" y2="18463"/>
                        <a14:foregroundMark x1="24479" y1="18463" x2="23125" y2="24742"/>
                        <a14:foregroundMark x1="27396" y1="13496" x2="22135" y2="24649"/>
                        <a14:foregroundMark x1="22135" y1="24649" x2="16979" y2="51359"/>
                        <a14:foregroundMark x1="24499" y1="15843" x2="27708" y2="10872"/>
                        <a14:foregroundMark x1="20521" y1="50328" x2="13958" y2="59794"/>
                        <a14:foregroundMark x1="13958" y1="59794" x2="13073" y2="67854"/>
                        <a14:foregroundMark x1="13073" y1="67854" x2="14063" y2="71228"/>
                        <a14:foregroundMark x1="12292" y1="59794" x2="13177" y2="72540"/>
                        <a14:foregroundMark x1="13177" y1="72540" x2="14167" y2="74414"/>
                        <a14:foregroundMark x1="44740" y1="10497" x2="37552" y2="7310"/>
                        <a14:foregroundMark x1="79115" y1="30366" x2="86615" y2="37488"/>
                        <a14:foregroundMark x1="88177" y1="42737" x2="89115" y2="48922"/>
                        <a14:foregroundMark x1="88906" y1="43486" x2="90052" y2="49485"/>
                        <a14:foregroundMark x1="90260" y1="49110" x2="87865" y2="39831"/>
                        <a14:foregroundMark x1="87865" y1="39831" x2="82865" y2="31865"/>
                        <a14:foregroundMark x1="26510" y1="12184" x2="24034" y2="14858"/>
                        <a14:foregroundMark x1="24531" y1="14433" x2="22969" y2="17619"/>
                        <a14:foregroundMark x1="79948" y1="29241" x2="83906" y2="32427"/>
                        <a14:foregroundMark x1="83906" y1="32427" x2="84010" y2="32615"/>
                        <a14:backgroundMark x1="57865" y1="17619" x2="58594" y2="209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644" y="2289175"/>
            <a:ext cx="12192000" cy="677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17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523F4-D5DA-AE69-72CF-2B706931C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8F52724-D8F9-85C9-7043-81B59BCB6441}"/>
              </a:ext>
            </a:extLst>
          </p:cNvPr>
          <p:cNvSpPr/>
          <p:nvPr/>
        </p:nvSpPr>
        <p:spPr>
          <a:xfrm>
            <a:off x="184531" y="1021223"/>
            <a:ext cx="2000631" cy="1092465"/>
          </a:xfrm>
          <a:custGeom>
            <a:avLst/>
            <a:gdLst>
              <a:gd name="csX0" fmla="*/ 0 w 2000631"/>
              <a:gd name="csY0" fmla="*/ 182081 h 1092465"/>
              <a:gd name="csX1" fmla="*/ 182081 w 2000631"/>
              <a:gd name="csY1" fmla="*/ 0 h 1092465"/>
              <a:gd name="csX2" fmla="*/ 760300 w 2000631"/>
              <a:gd name="csY2" fmla="*/ 0 h 1092465"/>
              <a:gd name="csX3" fmla="*/ 1289425 w 2000631"/>
              <a:gd name="csY3" fmla="*/ 0 h 1092465"/>
              <a:gd name="csX4" fmla="*/ 1818550 w 2000631"/>
              <a:gd name="csY4" fmla="*/ 0 h 1092465"/>
              <a:gd name="csX5" fmla="*/ 2000631 w 2000631"/>
              <a:gd name="csY5" fmla="*/ 182081 h 1092465"/>
              <a:gd name="csX6" fmla="*/ 2000631 w 2000631"/>
              <a:gd name="csY6" fmla="*/ 531666 h 1092465"/>
              <a:gd name="csX7" fmla="*/ 2000631 w 2000631"/>
              <a:gd name="csY7" fmla="*/ 910384 h 1092465"/>
              <a:gd name="csX8" fmla="*/ 1818550 w 2000631"/>
              <a:gd name="csY8" fmla="*/ 1092465 h 1092465"/>
              <a:gd name="csX9" fmla="*/ 1305790 w 2000631"/>
              <a:gd name="csY9" fmla="*/ 1092465 h 1092465"/>
              <a:gd name="csX10" fmla="*/ 760300 w 2000631"/>
              <a:gd name="csY10" fmla="*/ 1092465 h 1092465"/>
              <a:gd name="csX11" fmla="*/ 182081 w 2000631"/>
              <a:gd name="csY11" fmla="*/ 1092465 h 1092465"/>
              <a:gd name="csX12" fmla="*/ 0 w 2000631"/>
              <a:gd name="csY12" fmla="*/ 910384 h 1092465"/>
              <a:gd name="csX13" fmla="*/ 0 w 2000631"/>
              <a:gd name="csY13" fmla="*/ 546233 h 1092465"/>
              <a:gd name="csX14" fmla="*/ 0 w 2000631"/>
              <a:gd name="csY14" fmla="*/ 182081 h 10924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2000631" h="1092465" extrusionOk="0">
                <a:moveTo>
                  <a:pt x="0" y="182081"/>
                </a:moveTo>
                <a:cubicBezTo>
                  <a:pt x="-7684" y="76780"/>
                  <a:pt x="78912" y="979"/>
                  <a:pt x="182081" y="0"/>
                </a:cubicBezTo>
                <a:cubicBezTo>
                  <a:pt x="335311" y="-12286"/>
                  <a:pt x="622081" y="-24633"/>
                  <a:pt x="760300" y="0"/>
                </a:cubicBezTo>
                <a:cubicBezTo>
                  <a:pt x="898519" y="24633"/>
                  <a:pt x="1044984" y="9615"/>
                  <a:pt x="1289425" y="0"/>
                </a:cubicBezTo>
                <a:cubicBezTo>
                  <a:pt x="1533866" y="-9615"/>
                  <a:pt x="1608321" y="11634"/>
                  <a:pt x="1818550" y="0"/>
                </a:cubicBezTo>
                <a:cubicBezTo>
                  <a:pt x="1915187" y="-12638"/>
                  <a:pt x="2002893" y="73150"/>
                  <a:pt x="2000631" y="182081"/>
                </a:cubicBezTo>
                <a:cubicBezTo>
                  <a:pt x="1989159" y="289474"/>
                  <a:pt x="2013889" y="370438"/>
                  <a:pt x="2000631" y="531666"/>
                </a:cubicBezTo>
                <a:cubicBezTo>
                  <a:pt x="1987373" y="692895"/>
                  <a:pt x="1992363" y="733077"/>
                  <a:pt x="2000631" y="910384"/>
                </a:cubicBezTo>
                <a:cubicBezTo>
                  <a:pt x="1995963" y="1018667"/>
                  <a:pt x="1914221" y="1086793"/>
                  <a:pt x="1818550" y="1092465"/>
                </a:cubicBezTo>
                <a:cubicBezTo>
                  <a:pt x="1686969" y="1113864"/>
                  <a:pt x="1447321" y="1086949"/>
                  <a:pt x="1305790" y="1092465"/>
                </a:cubicBezTo>
                <a:cubicBezTo>
                  <a:pt x="1164259" y="1097981"/>
                  <a:pt x="955803" y="1107054"/>
                  <a:pt x="760300" y="1092465"/>
                </a:cubicBezTo>
                <a:cubicBezTo>
                  <a:pt x="564797" y="1077877"/>
                  <a:pt x="379507" y="1120093"/>
                  <a:pt x="182081" y="1092465"/>
                </a:cubicBezTo>
                <a:cubicBezTo>
                  <a:pt x="94055" y="1107819"/>
                  <a:pt x="5835" y="1005836"/>
                  <a:pt x="0" y="910384"/>
                </a:cubicBezTo>
                <a:cubicBezTo>
                  <a:pt x="-13361" y="823547"/>
                  <a:pt x="3981" y="722051"/>
                  <a:pt x="0" y="546233"/>
                </a:cubicBezTo>
                <a:cubicBezTo>
                  <a:pt x="-3981" y="370415"/>
                  <a:pt x="-6027" y="353189"/>
                  <a:pt x="0" y="182081"/>
                </a:cubicBezTo>
                <a:close/>
              </a:path>
            </a:pathLst>
          </a:custGeom>
          <a:noFill/>
          <a:ln w="38100"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256923-6DD0-0094-1423-7F2218BD532F}"/>
              </a:ext>
            </a:extLst>
          </p:cNvPr>
          <p:cNvSpPr txBox="1"/>
          <p:nvPr/>
        </p:nvSpPr>
        <p:spPr>
          <a:xfrm>
            <a:off x="1900047" y="6080720"/>
            <a:ext cx="8391906" cy="646331"/>
          </a:xfrm>
          <a:prstGeom prst="rect">
            <a:avLst/>
          </a:prstGeom>
          <a:solidFill>
            <a:srgbClr val="7C8A89"/>
          </a:solidFill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1200"/>
              </a:spcAft>
            </a:pPr>
            <a:r>
              <a:rPr lang="ru-RU" b="1" i="0" dirty="0">
                <a:solidFill>
                  <a:srgbClr val="0F1115"/>
                </a:solidFill>
                <a:effectLst/>
                <a:latin typeface="Inter V Black" panose="02000503000000020004" pitchFamily="2" charset="0"/>
                <a:ea typeface="Inter V Black" panose="02000503000000020004" pitchFamily="2" charset="0"/>
                <a:cs typeface="Inter V Black" panose="02000503000000020004" pitchFamily="2" charset="0"/>
              </a:rPr>
              <a:t>Динамика:</a:t>
            </a:r>
            <a:r>
              <a:rPr lang="ru-RU" b="0" i="0" dirty="0">
                <a:solidFill>
                  <a:srgbClr val="0F1115"/>
                </a:solidFill>
                <a:effectLst/>
                <a:latin typeface="Inter V Black" panose="02000503000000020004" pitchFamily="2" charset="0"/>
                <a:ea typeface="Inter V Black" panose="02000503000000020004" pitchFamily="2" charset="0"/>
                <a:cs typeface="Inter V Black" panose="02000503000000020004" pitchFamily="2" charset="0"/>
              </a:rPr>
              <a:t> Рост рынка на фоне увеличения числа студентов ИТ-специальностей и импортозамещения ПО (уход JetBrains из РФ).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F8FAF5-FE60-6FB9-F39F-F6E26C7E5708}"/>
              </a:ext>
            </a:extLst>
          </p:cNvPr>
          <p:cNvSpPr txBox="1"/>
          <p:nvPr/>
        </p:nvSpPr>
        <p:spPr>
          <a:xfrm>
            <a:off x="7734300" y="1066814"/>
            <a:ext cx="44577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b="1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Общий объём рынка (TAM):</a:t>
            </a:r>
            <a:r>
              <a:rPr lang="ru-RU" b="0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 </a:t>
            </a:r>
            <a:r>
              <a:rPr lang="ru-RU" b="1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$8.8 млрд</a:t>
            </a:r>
            <a:r>
              <a:rPr lang="ru-RU" b="0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 (Мировой рынок средств разработки ПО в 2026) 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7D2066-D56F-C109-31F2-9639ACECF5E3}"/>
              </a:ext>
            </a:extLst>
          </p:cNvPr>
          <p:cNvSpPr txBox="1"/>
          <p:nvPr/>
        </p:nvSpPr>
        <p:spPr>
          <a:xfrm>
            <a:off x="4914900" y="2044221"/>
            <a:ext cx="415290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1200"/>
              </a:spcAft>
            </a:pPr>
            <a:r>
              <a:rPr lang="ru-RU" b="1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Доступный рынок (SAM):</a:t>
            </a:r>
            <a:r>
              <a:rPr lang="ru-RU" b="0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 </a:t>
            </a:r>
            <a:r>
              <a:rPr lang="ru-RU" b="1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$1.2 млрд </a:t>
            </a:r>
            <a:r>
              <a:rPr lang="ru-RU" b="0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(Сегмент инструментов отладки и профилирования, </a:t>
            </a:r>
            <a:r>
              <a:rPr lang="ru-RU" b="0" i="0" dirty="0" err="1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Debugging</a:t>
            </a:r>
            <a:r>
              <a:rPr lang="ru-RU" b="0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 Tools) 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A943E4-4B68-783C-016C-6C44C9F88A36}"/>
              </a:ext>
            </a:extLst>
          </p:cNvPr>
          <p:cNvSpPr txBox="1"/>
          <p:nvPr/>
        </p:nvSpPr>
        <p:spPr>
          <a:xfrm>
            <a:off x="209169" y="3429000"/>
            <a:ext cx="53975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1200"/>
              </a:spcAft>
            </a:pPr>
            <a:r>
              <a:rPr lang="ru-RU" b="1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Реально достижимый рынок (SOM):</a:t>
            </a:r>
            <a:r>
              <a:rPr lang="ru-RU" b="0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 </a:t>
            </a:r>
            <a:r>
              <a:rPr lang="ru-RU" b="1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$10 млн </a:t>
            </a:r>
            <a:r>
              <a:rPr lang="ru-RU" b="0" i="0" dirty="0">
                <a:solidFill>
                  <a:srgbClr val="0F1115"/>
                </a:solidFill>
                <a:effectLst/>
                <a:latin typeface="Inter Thin" panose="02000203000000020004" pitchFamily="50" charset="0"/>
                <a:ea typeface="Inter Thin" panose="02000203000000020004" pitchFamily="50" charset="0"/>
                <a:cs typeface="Inter Thin" panose="02000203000000020004" pitchFamily="50" charset="0"/>
              </a:rPr>
              <a:t>(Оборот плагинов для IDE и образовательных лицензий в РФ и СНГ в первый год).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D8DB2BA9-C537-2A1D-BFA7-2A82375D45A6}"/>
              </a:ext>
            </a:extLst>
          </p:cNvPr>
          <p:cNvSpPr/>
          <p:nvPr/>
        </p:nvSpPr>
        <p:spPr>
          <a:xfrm>
            <a:off x="209169" y="2044221"/>
            <a:ext cx="11798300" cy="2336800"/>
          </a:xfrm>
          <a:custGeom>
            <a:avLst/>
            <a:gdLst>
              <a:gd name="csX0" fmla="*/ 11798300 w 11798300"/>
              <a:gd name="csY0" fmla="*/ 0 h 2336800"/>
              <a:gd name="csX1" fmla="*/ 11261852 w 11798300"/>
              <a:gd name="csY1" fmla="*/ 0 h 2336800"/>
              <a:gd name="csX2" fmla="*/ 10770108 w 11798300"/>
              <a:gd name="csY2" fmla="*/ 0 h 2336800"/>
              <a:gd name="csX3" fmla="*/ 10166604 w 11798300"/>
              <a:gd name="csY3" fmla="*/ 0 h 2336800"/>
              <a:gd name="csX4" fmla="*/ 9563100 w 11798300"/>
              <a:gd name="csY4" fmla="*/ 0 h 2336800"/>
              <a:gd name="csX5" fmla="*/ 9218168 w 11798300"/>
              <a:gd name="csY5" fmla="*/ 344932 h 2336800"/>
              <a:gd name="csX6" fmla="*/ 8883904 w 11798300"/>
              <a:gd name="csY6" fmla="*/ 679196 h 2336800"/>
              <a:gd name="csX7" fmla="*/ 8496300 w 11798300"/>
              <a:gd name="csY7" fmla="*/ 1066800 h 2336800"/>
              <a:gd name="csX8" fmla="*/ 7899400 w 11798300"/>
              <a:gd name="csY8" fmla="*/ 1066800 h 2336800"/>
              <a:gd name="csX9" fmla="*/ 7356221 w 11798300"/>
              <a:gd name="csY9" fmla="*/ 1066800 h 2336800"/>
              <a:gd name="csX10" fmla="*/ 6705600 w 11798300"/>
              <a:gd name="csY10" fmla="*/ 1066800 h 2336800"/>
              <a:gd name="csX11" fmla="*/ 6282267 w 11798300"/>
              <a:gd name="csY11" fmla="*/ 1490133 h 2336800"/>
              <a:gd name="csX12" fmla="*/ 5846233 w 11798300"/>
              <a:gd name="csY12" fmla="*/ 1926167 h 2336800"/>
              <a:gd name="csX13" fmla="*/ 5435600 w 11798300"/>
              <a:gd name="csY13" fmla="*/ 2336800 h 2336800"/>
              <a:gd name="csX14" fmla="*/ 4647438 w 11798300"/>
              <a:gd name="csY14" fmla="*/ 2336800 h 2336800"/>
              <a:gd name="csX15" fmla="*/ 3913632 w 11798300"/>
              <a:gd name="csY15" fmla="*/ 2336800 h 2336800"/>
              <a:gd name="csX16" fmla="*/ 3179826 w 11798300"/>
              <a:gd name="csY16" fmla="*/ 2336800 h 2336800"/>
              <a:gd name="csX17" fmla="*/ 2446020 w 11798300"/>
              <a:gd name="csY17" fmla="*/ 2336800 h 2336800"/>
              <a:gd name="csX18" fmla="*/ 1929638 w 11798300"/>
              <a:gd name="csY18" fmla="*/ 2336800 h 2336800"/>
              <a:gd name="csX19" fmla="*/ 1358900 w 11798300"/>
              <a:gd name="csY19" fmla="*/ 2336800 h 2336800"/>
              <a:gd name="csX20" fmla="*/ 625094 w 11798300"/>
              <a:gd name="csY20" fmla="*/ 2336800 h 2336800"/>
              <a:gd name="csX21" fmla="*/ 0 w 11798300"/>
              <a:gd name="csY21" fmla="*/ 2336800 h 2336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</a:cxnLst>
            <a:rect l="l" t="t" r="r" b="b"/>
            <a:pathLst>
              <a:path w="11798300" h="2336800" extrusionOk="0">
                <a:moveTo>
                  <a:pt x="11798300" y="0"/>
                </a:moveTo>
                <a:cubicBezTo>
                  <a:pt x="11674522" y="-16163"/>
                  <a:pt x="11389511" y="-2742"/>
                  <a:pt x="11261852" y="0"/>
                </a:cubicBezTo>
                <a:cubicBezTo>
                  <a:pt x="11134193" y="2742"/>
                  <a:pt x="10985004" y="19055"/>
                  <a:pt x="10770108" y="0"/>
                </a:cubicBezTo>
                <a:cubicBezTo>
                  <a:pt x="10555212" y="-19055"/>
                  <a:pt x="10368255" y="21156"/>
                  <a:pt x="10166604" y="0"/>
                </a:cubicBezTo>
                <a:cubicBezTo>
                  <a:pt x="9964953" y="-21156"/>
                  <a:pt x="9744745" y="22383"/>
                  <a:pt x="9563100" y="0"/>
                </a:cubicBezTo>
                <a:cubicBezTo>
                  <a:pt x="9472108" y="114796"/>
                  <a:pt x="9328553" y="210040"/>
                  <a:pt x="9218168" y="344932"/>
                </a:cubicBezTo>
                <a:cubicBezTo>
                  <a:pt x="9107783" y="479824"/>
                  <a:pt x="9039398" y="553311"/>
                  <a:pt x="8883904" y="679196"/>
                </a:cubicBezTo>
                <a:cubicBezTo>
                  <a:pt x="8728410" y="805081"/>
                  <a:pt x="8674868" y="882627"/>
                  <a:pt x="8496300" y="1066800"/>
                </a:cubicBezTo>
                <a:cubicBezTo>
                  <a:pt x="8338433" y="1059010"/>
                  <a:pt x="8069024" y="1040036"/>
                  <a:pt x="7899400" y="1066800"/>
                </a:cubicBezTo>
                <a:cubicBezTo>
                  <a:pt x="7729776" y="1093564"/>
                  <a:pt x="7627463" y="1069977"/>
                  <a:pt x="7356221" y="1066800"/>
                </a:cubicBezTo>
                <a:cubicBezTo>
                  <a:pt x="7084979" y="1063623"/>
                  <a:pt x="6872113" y="1070863"/>
                  <a:pt x="6705600" y="1066800"/>
                </a:cubicBezTo>
                <a:cubicBezTo>
                  <a:pt x="6561186" y="1201159"/>
                  <a:pt x="6386634" y="1404982"/>
                  <a:pt x="6282267" y="1490133"/>
                </a:cubicBezTo>
                <a:cubicBezTo>
                  <a:pt x="6177900" y="1575284"/>
                  <a:pt x="6011377" y="1746648"/>
                  <a:pt x="5846233" y="1926167"/>
                </a:cubicBezTo>
                <a:cubicBezTo>
                  <a:pt x="5681089" y="2105686"/>
                  <a:pt x="5585865" y="2156193"/>
                  <a:pt x="5435600" y="2336800"/>
                </a:cubicBezTo>
                <a:cubicBezTo>
                  <a:pt x="5203435" y="2325559"/>
                  <a:pt x="4817772" y="2360512"/>
                  <a:pt x="4647438" y="2336800"/>
                </a:cubicBezTo>
                <a:cubicBezTo>
                  <a:pt x="4477104" y="2313088"/>
                  <a:pt x="4212292" y="2335389"/>
                  <a:pt x="3913632" y="2336800"/>
                </a:cubicBezTo>
                <a:cubicBezTo>
                  <a:pt x="3614972" y="2338211"/>
                  <a:pt x="3443455" y="2306355"/>
                  <a:pt x="3179826" y="2336800"/>
                </a:cubicBezTo>
                <a:cubicBezTo>
                  <a:pt x="2916197" y="2367245"/>
                  <a:pt x="2785498" y="2359047"/>
                  <a:pt x="2446020" y="2336800"/>
                </a:cubicBezTo>
                <a:cubicBezTo>
                  <a:pt x="2106542" y="2314553"/>
                  <a:pt x="2038702" y="2325766"/>
                  <a:pt x="1929638" y="2336800"/>
                </a:cubicBezTo>
                <a:cubicBezTo>
                  <a:pt x="1820574" y="2347834"/>
                  <a:pt x="1491252" y="2322893"/>
                  <a:pt x="1358900" y="2336800"/>
                </a:cubicBezTo>
                <a:cubicBezTo>
                  <a:pt x="1226548" y="2350707"/>
                  <a:pt x="959351" y="2347326"/>
                  <a:pt x="625094" y="2336800"/>
                </a:cubicBezTo>
                <a:cubicBezTo>
                  <a:pt x="290837" y="2326274"/>
                  <a:pt x="173812" y="2338853"/>
                  <a:pt x="0" y="2336800"/>
                </a:cubicBezTo>
              </a:path>
            </a:pathLst>
          </a:custGeom>
          <a:noFill/>
          <a:ln w="38100">
            <a:headEnd type="stealth"/>
            <a:tailEnd type="stealt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11798300 w 11798300"/>
                      <a:gd name="csY0" fmla="*/ 0 h 2336800"/>
                      <a:gd name="csX1" fmla="*/ 9563100 w 11798300"/>
                      <a:gd name="csY1" fmla="*/ 0 h 2336800"/>
                      <a:gd name="csX2" fmla="*/ 8496300 w 11798300"/>
                      <a:gd name="csY2" fmla="*/ 1066800 h 2336800"/>
                      <a:gd name="csX3" fmla="*/ 6705600 w 11798300"/>
                      <a:gd name="csY3" fmla="*/ 1066800 h 2336800"/>
                      <a:gd name="csX4" fmla="*/ 5435600 w 11798300"/>
                      <a:gd name="csY4" fmla="*/ 2336800 h 2336800"/>
                      <a:gd name="csX5" fmla="*/ 0 w 11798300"/>
                      <a:gd name="csY5" fmla="*/ 2336800 h 233680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</a:cxnLst>
                    <a:rect l="l" t="t" r="r" b="b"/>
                    <a:pathLst>
                      <a:path w="11798300" h="2336800">
                        <a:moveTo>
                          <a:pt x="11798300" y="0"/>
                        </a:moveTo>
                        <a:lnTo>
                          <a:pt x="9563100" y="0"/>
                        </a:lnTo>
                        <a:lnTo>
                          <a:pt x="8496300" y="1066800"/>
                        </a:lnTo>
                        <a:lnTo>
                          <a:pt x="6705600" y="1066800"/>
                        </a:lnTo>
                        <a:lnTo>
                          <a:pt x="5435600" y="2336800"/>
                        </a:lnTo>
                        <a:lnTo>
                          <a:pt x="0" y="2336800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AAC96DD3-4251-D089-7B6B-C5E8C0E59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56" b="90000" l="6296" r="94259">
                        <a14:foregroundMark x1="69259" y1="9722" x2="58333" y2="8056"/>
                        <a14:foregroundMark x1="10185" y1="74722" x2="7963" y2="80278"/>
                        <a14:foregroundMark x1="57407" y1="89722" x2="53704" y2="88611"/>
                        <a14:foregroundMark x1="90185" y1="55278" x2="89444" y2="67500"/>
                        <a14:foregroundMark x1="94259" y1="80000" x2="68333" y2="89722"/>
                        <a14:foregroundMark x1="68333" y1="89722" x2="20185" y2="88056"/>
                        <a14:foregroundMark x1="20185" y1="88056" x2="6481" y2="81389"/>
                        <a14:foregroundMark x1="6111" y1="81111" x2="40556" y2="92222"/>
                        <a14:foregroundMark x1="40556" y1="92222" x2="59444" y2="93333"/>
                        <a14:foregroundMark x1="59444" y1="93333" x2="87407" y2="87778"/>
                        <a14:foregroundMark x1="87407" y1="87778" x2="94259" y2="80833"/>
                        <a14:backgroundMark x1="94259" y1="75278" x2="92407" y2="7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774" y="1778000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icture background">
            <a:extLst>
              <a:ext uri="{FF2B5EF4-FFF2-40B4-BE49-F238E27FC236}">
                <a16:creationId xmlns:a16="http://schemas.microsoft.com/office/drawing/2014/main" id="{E8581908-D47B-7B72-DCB7-E1B369C4F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4" b="90000" l="10000" r="90000">
                        <a14:foregroundMark x1="70938" y1="11719" x2="63333" y2="9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585" y="2894069"/>
            <a:ext cx="3505202" cy="233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Picture background">
            <a:extLst>
              <a:ext uri="{FF2B5EF4-FFF2-40B4-BE49-F238E27FC236}">
                <a16:creationId xmlns:a16="http://schemas.microsoft.com/office/drawing/2014/main" id="{9F621427-E092-4BD7-5C8B-9F8101133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299" y="3813387"/>
            <a:ext cx="2267333" cy="226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6EE715-3869-FC71-860B-FBD7322F7956}"/>
              </a:ext>
            </a:extLst>
          </p:cNvPr>
          <p:cNvSpPr txBox="1"/>
          <p:nvPr/>
        </p:nvSpPr>
        <p:spPr>
          <a:xfrm>
            <a:off x="209169" y="78849"/>
            <a:ext cx="1745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Gogono Cocoa Mochi Cyrillic" panose="020B0600000000000000" pitchFamily="34" charset="0"/>
              </a:rPr>
              <a:t>Рынок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38310B-133A-C1CC-F00B-BF86F5AE4B45}"/>
              </a:ext>
            </a:extLst>
          </p:cNvPr>
          <p:cNvSpPr txBox="1"/>
          <p:nvPr/>
        </p:nvSpPr>
        <p:spPr>
          <a:xfrm>
            <a:off x="254476" y="1066814"/>
            <a:ext cx="61087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Inter V Black" panose="02000503000000020004" pitchFamily="2" charset="0"/>
                <a:ea typeface="Inter V Black" panose="02000503000000020004" pitchFamily="2" charset="0"/>
                <a:cs typeface="Inter V Black" panose="02000503000000020004" pitchFamily="2" charset="0"/>
              </a:rPr>
              <a:t>- </a:t>
            </a:r>
            <a:r>
              <a:rPr lang="ru-RU" dirty="0" err="1">
                <a:latin typeface="Inter V Black" panose="02000503000000020004" pitchFamily="2" charset="0"/>
                <a:ea typeface="Inter V Black" panose="02000503000000020004" pitchFamily="2" charset="0"/>
                <a:cs typeface="Inter V Black" panose="02000503000000020004" pitchFamily="2" charset="0"/>
              </a:rPr>
              <a:t>Технет</a:t>
            </a:r>
            <a:r>
              <a:rPr lang="ru-RU" dirty="0">
                <a:latin typeface="Inter V Black" panose="02000503000000020004" pitchFamily="2" charset="0"/>
                <a:ea typeface="Inter V Black" panose="02000503000000020004" pitchFamily="2" charset="0"/>
                <a:cs typeface="Inter V Black" panose="02000503000000020004" pitchFamily="2" charset="0"/>
              </a:rPr>
              <a:t> </a:t>
            </a:r>
          </a:p>
          <a:p>
            <a:r>
              <a:rPr lang="ru-RU" dirty="0">
                <a:latin typeface="Inter V Black" panose="02000503000000020004" pitchFamily="2" charset="0"/>
                <a:ea typeface="Inter V Black" panose="02000503000000020004" pitchFamily="2" charset="0"/>
                <a:cs typeface="Inter V Black" panose="02000503000000020004" pitchFamily="2" charset="0"/>
              </a:rPr>
              <a:t>- </a:t>
            </a:r>
            <a:r>
              <a:rPr lang="ru-RU" dirty="0" err="1">
                <a:latin typeface="Inter V Black" panose="02000503000000020004" pitchFamily="2" charset="0"/>
                <a:ea typeface="Inter V Black" panose="02000503000000020004" pitchFamily="2" charset="0"/>
                <a:cs typeface="Inter V Black" panose="02000503000000020004" pitchFamily="2" charset="0"/>
              </a:rPr>
              <a:t>Энерджинет</a:t>
            </a:r>
            <a:endParaRPr lang="ru-RU" dirty="0">
              <a:latin typeface="Inter V Black" panose="02000503000000020004" pitchFamily="2" charset="0"/>
              <a:ea typeface="Inter V Black" panose="02000503000000020004" pitchFamily="2" charset="0"/>
              <a:cs typeface="Inter V Black" panose="02000503000000020004" pitchFamily="2" charset="0"/>
            </a:endParaRPr>
          </a:p>
          <a:p>
            <a:r>
              <a:rPr lang="ru-RU" dirty="0">
                <a:latin typeface="Inter V Black" panose="02000503000000020004" pitchFamily="2" charset="0"/>
                <a:ea typeface="Inter V Black" panose="02000503000000020004" pitchFamily="2" charset="0"/>
                <a:cs typeface="Inter V Black" panose="02000503000000020004" pitchFamily="2" charset="0"/>
              </a:rPr>
              <a:t>- </a:t>
            </a:r>
            <a:r>
              <a:rPr lang="ru-RU" dirty="0" err="1">
                <a:latin typeface="Inter V Black" panose="02000503000000020004" pitchFamily="2" charset="0"/>
                <a:ea typeface="Inter V Black" panose="02000503000000020004" pitchFamily="2" charset="0"/>
                <a:cs typeface="Inter V Black" panose="02000503000000020004" pitchFamily="2" charset="0"/>
              </a:rPr>
              <a:t>Аэронет</a:t>
            </a:r>
            <a:endParaRPr lang="ru-RU" dirty="0">
              <a:latin typeface="Inter V Black" panose="02000503000000020004" pitchFamily="2" charset="0"/>
              <a:ea typeface="Inter V Black" panose="02000503000000020004" pitchFamily="2" charset="0"/>
              <a:cs typeface="Inter V Black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10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D06AC-2C78-EEAC-445A-A1B1EA462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D3E98B48-7182-9811-4FD3-C4A86AF06A3D}"/>
              </a:ext>
            </a:extLst>
          </p:cNvPr>
          <p:cNvSpPr/>
          <p:nvPr/>
        </p:nvSpPr>
        <p:spPr>
          <a:xfrm>
            <a:off x="-889000" y="533002"/>
            <a:ext cx="13208000" cy="6836165"/>
          </a:xfrm>
          <a:custGeom>
            <a:avLst/>
            <a:gdLst>
              <a:gd name="csX0" fmla="*/ 13208000 w 13208000"/>
              <a:gd name="csY0" fmla="*/ 1854598 h 6836165"/>
              <a:gd name="csX1" fmla="*/ 12395200 w 13208000"/>
              <a:gd name="csY1" fmla="*/ 398 h 6836165"/>
              <a:gd name="csX2" fmla="*/ 11087100 w 13208000"/>
              <a:gd name="csY2" fmla="*/ 1740298 h 6836165"/>
              <a:gd name="csX3" fmla="*/ 8445500 w 13208000"/>
              <a:gd name="csY3" fmla="*/ 6566298 h 6836165"/>
              <a:gd name="csX4" fmla="*/ 6667500 w 13208000"/>
              <a:gd name="csY4" fmla="*/ 5626498 h 6836165"/>
              <a:gd name="csX5" fmla="*/ 3924300 w 13208000"/>
              <a:gd name="csY5" fmla="*/ 635398 h 6836165"/>
              <a:gd name="csX6" fmla="*/ 1219200 w 13208000"/>
              <a:gd name="csY6" fmla="*/ 4356498 h 6836165"/>
              <a:gd name="csX7" fmla="*/ 0 w 13208000"/>
              <a:gd name="csY7" fmla="*/ 6058298 h 68361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13208000" h="6836165">
                <a:moveTo>
                  <a:pt x="13208000" y="1854598"/>
                </a:moveTo>
                <a:cubicBezTo>
                  <a:pt x="12978341" y="937023"/>
                  <a:pt x="12748683" y="19448"/>
                  <a:pt x="12395200" y="398"/>
                </a:cubicBezTo>
                <a:cubicBezTo>
                  <a:pt x="12041717" y="-18652"/>
                  <a:pt x="11745383" y="645981"/>
                  <a:pt x="11087100" y="1740298"/>
                </a:cubicBezTo>
                <a:cubicBezTo>
                  <a:pt x="10428817" y="2834615"/>
                  <a:pt x="9182100" y="5918598"/>
                  <a:pt x="8445500" y="6566298"/>
                </a:cubicBezTo>
                <a:cubicBezTo>
                  <a:pt x="7708900" y="7213998"/>
                  <a:pt x="7421033" y="6614981"/>
                  <a:pt x="6667500" y="5626498"/>
                </a:cubicBezTo>
                <a:cubicBezTo>
                  <a:pt x="5913967" y="4638015"/>
                  <a:pt x="4832350" y="847065"/>
                  <a:pt x="3924300" y="635398"/>
                </a:cubicBezTo>
                <a:cubicBezTo>
                  <a:pt x="3016250" y="423731"/>
                  <a:pt x="1219200" y="4356498"/>
                  <a:pt x="1219200" y="4356498"/>
                </a:cubicBezTo>
                <a:cubicBezTo>
                  <a:pt x="565150" y="5260315"/>
                  <a:pt x="282575" y="5659306"/>
                  <a:pt x="0" y="6058298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36B76A-8AD4-5C6A-8F23-FF725D3CBBEB}"/>
              </a:ext>
            </a:extLst>
          </p:cNvPr>
          <p:cNvSpPr txBox="1"/>
          <p:nvPr/>
        </p:nvSpPr>
        <p:spPr>
          <a:xfrm>
            <a:off x="3048762" y="389697"/>
            <a:ext cx="6094476" cy="387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ru-RU" sz="2400" b="1" dirty="0">
                <a:solidFill>
                  <a:srgbClr val="0F1115"/>
                </a:solidFill>
                <a:effectLst/>
                <a:latin typeface="Gogono Cocoa Mochi Cyrillic" panose="020B0600000000000000" pitchFamily="34" charset="0"/>
              </a:rPr>
              <a:t>Слайд 11. Конкуренты и аналоги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D02AA68-C8A3-C6ED-1316-15459F102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529243"/>
              </p:ext>
            </p:extLst>
          </p:nvPr>
        </p:nvGraphicFramePr>
        <p:xfrm>
          <a:off x="599703" y="1302799"/>
          <a:ext cx="10992594" cy="5165504"/>
        </p:xfrm>
        <a:graphic>
          <a:graphicData uri="http://schemas.openxmlformats.org/drawingml/2006/table">
            <a:tbl>
              <a:tblPr>
                <a:effectLst>
                  <a:outerShdw blurRad="203200" dist="76200" sx="101000" sy="101000" algn="ctr" rotWithShape="0">
                    <a:prstClr val="black">
                      <a:alpha val="17000"/>
                    </a:prstClr>
                  </a:outerShdw>
                </a:effectLst>
              </a:tblPr>
              <a:tblGrid>
                <a:gridCol w="1541289">
                  <a:extLst>
                    <a:ext uri="{9D8B030D-6E8A-4147-A177-3AD203B41FA5}">
                      <a16:colId xmlns:a16="http://schemas.microsoft.com/office/drawing/2014/main" val="3806447032"/>
                    </a:ext>
                  </a:extLst>
                </a:gridCol>
                <a:gridCol w="1890261">
                  <a:extLst>
                    <a:ext uri="{9D8B030D-6E8A-4147-A177-3AD203B41FA5}">
                      <a16:colId xmlns:a16="http://schemas.microsoft.com/office/drawing/2014/main" val="3801925157"/>
                    </a:ext>
                  </a:extLst>
                </a:gridCol>
                <a:gridCol w="1890261">
                  <a:extLst>
                    <a:ext uri="{9D8B030D-6E8A-4147-A177-3AD203B41FA5}">
                      <a16:colId xmlns:a16="http://schemas.microsoft.com/office/drawing/2014/main" val="979337"/>
                    </a:ext>
                  </a:extLst>
                </a:gridCol>
                <a:gridCol w="1890261">
                  <a:extLst>
                    <a:ext uri="{9D8B030D-6E8A-4147-A177-3AD203B41FA5}">
                      <a16:colId xmlns:a16="http://schemas.microsoft.com/office/drawing/2014/main" val="3033902449"/>
                    </a:ext>
                  </a:extLst>
                </a:gridCol>
                <a:gridCol w="1890261">
                  <a:extLst>
                    <a:ext uri="{9D8B030D-6E8A-4147-A177-3AD203B41FA5}">
                      <a16:colId xmlns:a16="http://schemas.microsoft.com/office/drawing/2014/main" val="2134391513"/>
                    </a:ext>
                  </a:extLst>
                </a:gridCol>
                <a:gridCol w="1890261">
                  <a:extLst>
                    <a:ext uri="{9D8B030D-6E8A-4147-A177-3AD203B41FA5}">
                      <a16:colId xmlns:a16="http://schemas.microsoft.com/office/drawing/2014/main" val="369689458"/>
                    </a:ext>
                  </a:extLst>
                </a:gridCol>
              </a:tblGrid>
              <a:tr h="754837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ru-RU" sz="1100" b="0">
                          <a:effectLst/>
                          <a:latin typeface="quote-cjk-patch"/>
                        </a:rPr>
                        <a:t>Критерий / Продукт</a:t>
                      </a:r>
                    </a:p>
                  </a:txBody>
                  <a:tcPr marL="56685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en-US" sz="1100" b="1">
                          <a:effectLst/>
                          <a:latin typeface="quote-cjk-patch"/>
                        </a:rPr>
                        <a:t>RecursEYE (</a:t>
                      </a:r>
                      <a:r>
                        <a:rPr lang="ru-RU" sz="1100" b="1">
                          <a:effectLst/>
                          <a:latin typeface="quote-cjk-patch"/>
                        </a:rPr>
                        <a:t>Наш проект)</a:t>
                      </a:r>
                      <a:endParaRPr lang="ru-RU" sz="1100" b="0">
                        <a:effectLst/>
                        <a:latin typeface="quote-cjk-patch"/>
                      </a:endParaRP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en-US" sz="1100" b="1">
                          <a:effectLst/>
                          <a:latin typeface="quote-cjk-patch"/>
                        </a:rPr>
                        <a:t>Python Tutor</a:t>
                      </a:r>
                      <a:r>
                        <a:rPr lang="en-US" sz="1100" b="0">
                          <a:effectLst/>
                          <a:latin typeface="quote-cjk-patch"/>
                        </a:rPr>
                        <a:t> (</a:t>
                      </a:r>
                      <a:r>
                        <a:rPr lang="ru-RU" sz="1100" b="0">
                          <a:effectLst/>
                          <a:latin typeface="quote-cjk-patch"/>
                        </a:rPr>
                        <a:t>США)</a:t>
                      </a: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en-US" sz="1100" b="1">
                          <a:effectLst/>
                          <a:latin typeface="quote-cjk-patch"/>
                        </a:rPr>
                        <a:t>Thonny IDE</a:t>
                      </a:r>
                      <a:r>
                        <a:rPr lang="en-US" sz="1100" b="0">
                          <a:effectLst/>
                          <a:latin typeface="quote-cjk-patch"/>
                        </a:rPr>
                        <a:t> (</a:t>
                      </a:r>
                      <a:r>
                        <a:rPr lang="ru-RU" sz="1100" b="0">
                          <a:effectLst/>
                          <a:latin typeface="quote-cjk-patch"/>
                        </a:rPr>
                        <a:t>Эстония)</a:t>
                      </a: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quote-cjk-patch"/>
                        </a:rPr>
                        <a:t>GDB / </a:t>
                      </a:r>
                      <a:r>
                        <a:rPr lang="en-US" sz="1100" b="1" dirty="0" err="1">
                          <a:effectLst/>
                          <a:latin typeface="quote-cjk-patch"/>
                        </a:rPr>
                        <a:t>Pdb</a:t>
                      </a:r>
                      <a:r>
                        <a:rPr lang="en-US" sz="1100" b="0" dirty="0">
                          <a:effectLst/>
                          <a:latin typeface="quote-cjk-patch"/>
                        </a:rPr>
                        <a:t> (</a:t>
                      </a:r>
                      <a:r>
                        <a:rPr lang="ru-RU" sz="1100" b="0" dirty="0">
                          <a:effectLst/>
                          <a:latin typeface="quote-cjk-patch"/>
                        </a:rPr>
                        <a:t>Стандарт индустрии)</a:t>
                      </a: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en-US" sz="1100" b="1" dirty="0">
                          <a:effectLst/>
                          <a:latin typeface="quote-cjk-patch"/>
                        </a:rPr>
                        <a:t>IntelliJ Debugger</a:t>
                      </a:r>
                      <a:r>
                        <a:rPr lang="en-US" sz="1100" b="0" dirty="0">
                          <a:effectLst/>
                          <a:latin typeface="quote-cjk-patch"/>
                        </a:rPr>
                        <a:t> (JetBrains)</a:t>
                      </a: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780405"/>
                  </a:ext>
                </a:extLst>
              </a:tr>
              <a:tr h="754837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1">
                          <a:effectLst/>
                          <a:latin typeface="quote-cjk-patch"/>
                        </a:rPr>
                        <a:t>Визуализация стека</a:t>
                      </a:r>
                      <a:endParaRPr lang="ru-RU" sz="1100" b="0">
                        <a:effectLst/>
                        <a:latin typeface="quote-cjk-patch"/>
                      </a:endParaRPr>
                    </a:p>
                  </a:txBody>
                  <a:tcPr marL="56685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>
                          <a:effectLst/>
                          <a:latin typeface="quote-cjk-patch"/>
                        </a:rPr>
                        <a:t>✅ </a:t>
                      </a:r>
                      <a:r>
                        <a:rPr lang="ru-RU" sz="1100" b="1">
                          <a:effectLst/>
                          <a:latin typeface="quote-cjk-patch"/>
                        </a:rPr>
                        <a:t>Анимация "Матрешка"</a:t>
                      </a:r>
                      <a:endParaRPr lang="ru-RU" sz="1100" b="0">
                        <a:effectLst/>
                        <a:latin typeface="quote-cjk-patch"/>
                      </a:endParaRP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>
                          <a:effectLst/>
                          <a:latin typeface="quote-cjk-patch"/>
                        </a:rPr>
                        <a:t>🟡 Статичные стрелки</a:t>
                      </a: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>
                          <a:effectLst/>
                          <a:latin typeface="quote-cjk-patch"/>
                        </a:rPr>
                        <a:t>🟡 Только таблица переменных</a:t>
                      </a: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 dirty="0">
                          <a:effectLst/>
                          <a:latin typeface="quote-cjk-patch"/>
                        </a:rPr>
                        <a:t>❌ Текстовый вывод</a:t>
                      </a: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 dirty="0">
                          <a:effectLst/>
                          <a:latin typeface="quote-cjk-patch"/>
                        </a:rPr>
                        <a:t>🟡 Древовидный список</a:t>
                      </a:r>
                    </a:p>
                  </a:txBody>
                  <a:tcPr marL="94477" marR="56685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654854"/>
                  </a:ext>
                </a:extLst>
              </a:tr>
              <a:tr h="536539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1">
                          <a:effectLst/>
                          <a:latin typeface="quote-cjk-patch"/>
                        </a:rPr>
                        <a:t>Обратная отладка</a:t>
                      </a:r>
                      <a:endParaRPr lang="ru-RU" sz="1100" b="0">
                        <a:effectLst/>
                        <a:latin typeface="quote-cjk-patch"/>
                      </a:endParaRPr>
                    </a:p>
                  </a:txBody>
                  <a:tcPr marL="56685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>
                          <a:effectLst/>
                          <a:latin typeface="quote-cjk-patch"/>
                        </a:rPr>
                        <a:t>✅ </a:t>
                      </a:r>
                      <a:r>
                        <a:rPr lang="en-US" sz="1100" b="1">
                          <a:effectLst/>
                          <a:latin typeface="quote-cjk-patch"/>
                        </a:rPr>
                        <a:t>Time-Travel</a:t>
                      </a:r>
                      <a:endParaRPr lang="en-US" sz="1100" b="0">
                        <a:effectLst/>
                        <a:latin typeface="quote-cjk-patch"/>
                      </a:endParaRP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>
                          <a:effectLst/>
                          <a:latin typeface="quote-cjk-patch"/>
                        </a:rPr>
                        <a:t>❌</a:t>
                      </a: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 dirty="0">
                          <a:effectLst/>
                          <a:latin typeface="quote-cjk-patch"/>
                        </a:rPr>
                        <a:t>❌</a:t>
                      </a: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>
                          <a:effectLst/>
                          <a:latin typeface="quote-cjk-patch"/>
                        </a:rPr>
                        <a:t>🔴 Частично (</a:t>
                      </a:r>
                      <a:r>
                        <a:rPr lang="en-US" sz="1100" b="0">
                          <a:effectLst/>
                          <a:latin typeface="quote-cjk-patch"/>
                        </a:rPr>
                        <a:t>Reverse Step)</a:t>
                      </a: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 dirty="0">
                          <a:effectLst/>
                          <a:latin typeface="quote-cjk-patch"/>
                        </a:rPr>
                        <a:t>🟡 Только </a:t>
                      </a:r>
                      <a:r>
                        <a:rPr lang="en-US" sz="1100" b="0" dirty="0">
                          <a:effectLst/>
                          <a:latin typeface="quote-cjk-patch"/>
                        </a:rPr>
                        <a:t>Drop Frame</a:t>
                      </a:r>
                    </a:p>
                  </a:txBody>
                  <a:tcPr marL="94477" marR="56685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793986"/>
                  </a:ext>
                </a:extLst>
              </a:tr>
              <a:tr h="754837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1">
                          <a:effectLst/>
                          <a:latin typeface="quote-cjk-patch"/>
                        </a:rPr>
                        <a:t>ИИ-объяснение ошибок</a:t>
                      </a:r>
                      <a:endParaRPr lang="ru-RU" sz="1100" b="0">
                        <a:effectLst/>
                        <a:latin typeface="quote-cjk-patch"/>
                      </a:endParaRPr>
                    </a:p>
                  </a:txBody>
                  <a:tcPr marL="56685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>
                          <a:effectLst/>
                          <a:latin typeface="quote-cjk-patch"/>
                        </a:rPr>
                        <a:t>✅ </a:t>
                      </a:r>
                      <a:r>
                        <a:rPr lang="ru-RU" sz="1100" b="1">
                          <a:effectLst/>
                          <a:latin typeface="quote-cjk-patch"/>
                        </a:rPr>
                        <a:t>Встроенный ассистент</a:t>
                      </a:r>
                      <a:endParaRPr lang="ru-RU" sz="1100" b="0">
                        <a:effectLst/>
                        <a:latin typeface="quote-cjk-patch"/>
                      </a:endParaRP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>
                          <a:effectLst/>
                          <a:latin typeface="quote-cjk-patch"/>
                        </a:rPr>
                        <a:t>❌</a:t>
                      </a: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 dirty="0">
                          <a:effectLst/>
                          <a:latin typeface="quote-cjk-patch"/>
                        </a:rPr>
                        <a:t>❌</a:t>
                      </a: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>
                          <a:effectLst/>
                          <a:latin typeface="quote-cjk-patch"/>
                        </a:rPr>
                        <a:t>❌</a:t>
                      </a: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>
                          <a:effectLst/>
                          <a:latin typeface="quote-cjk-patch"/>
                        </a:rPr>
                        <a:t>❌ (Только в плагинах)</a:t>
                      </a:r>
                    </a:p>
                  </a:txBody>
                  <a:tcPr marL="94477" marR="56685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144300"/>
                  </a:ext>
                </a:extLst>
              </a:tr>
              <a:tr h="536539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1">
                          <a:effectLst/>
                          <a:latin typeface="quote-cjk-patch"/>
                        </a:rPr>
                        <a:t>Интеграция в </a:t>
                      </a:r>
                      <a:r>
                        <a:rPr lang="en-US" sz="1100" b="1">
                          <a:effectLst/>
                          <a:latin typeface="quote-cjk-patch"/>
                        </a:rPr>
                        <a:t>IDE</a:t>
                      </a:r>
                      <a:endParaRPr lang="en-US" sz="1100" b="0">
                        <a:effectLst/>
                        <a:latin typeface="quote-cjk-patch"/>
                      </a:endParaRPr>
                    </a:p>
                  </a:txBody>
                  <a:tcPr marL="56685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>
                          <a:effectLst/>
                          <a:latin typeface="quote-cjk-patch"/>
                        </a:rPr>
                        <a:t>✅ </a:t>
                      </a:r>
                      <a:r>
                        <a:rPr lang="en-US" sz="1100" b="1">
                          <a:effectLst/>
                          <a:latin typeface="quote-cjk-patch"/>
                        </a:rPr>
                        <a:t>VS Code / IDEA</a:t>
                      </a:r>
                      <a:endParaRPr lang="en-US" sz="1100" b="0">
                        <a:effectLst/>
                        <a:latin typeface="quote-cjk-patch"/>
                      </a:endParaRP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>
                          <a:effectLst/>
                          <a:latin typeface="quote-cjk-patch"/>
                        </a:rPr>
                        <a:t>❌ (Только </a:t>
                      </a:r>
                      <a:r>
                        <a:rPr lang="en-US" sz="1100" b="0">
                          <a:effectLst/>
                          <a:latin typeface="quote-cjk-patch"/>
                        </a:rPr>
                        <a:t>Web)</a:t>
                      </a: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>
                          <a:effectLst/>
                          <a:latin typeface="quote-cjk-patch"/>
                        </a:rPr>
                        <a:t>❌ (Своя среда)</a:t>
                      </a: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>
                          <a:effectLst/>
                          <a:latin typeface="quote-cjk-patch"/>
                        </a:rPr>
                        <a:t>✅ Консоль</a:t>
                      </a: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>
                          <a:effectLst/>
                          <a:latin typeface="quote-cjk-patch"/>
                        </a:rPr>
                        <a:t>✅ Нативная</a:t>
                      </a:r>
                    </a:p>
                  </a:txBody>
                  <a:tcPr marL="94477" marR="56685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142232"/>
                  </a:ext>
                </a:extLst>
              </a:tr>
              <a:tr h="536539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1">
                          <a:effectLst/>
                          <a:latin typeface="quote-cjk-patch"/>
                        </a:rPr>
                        <a:t>Работа с рекурсией</a:t>
                      </a:r>
                      <a:endParaRPr lang="ru-RU" sz="1100" b="0">
                        <a:effectLst/>
                        <a:latin typeface="quote-cjk-patch"/>
                      </a:endParaRPr>
                    </a:p>
                  </a:txBody>
                  <a:tcPr marL="56685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>
                          <a:effectLst/>
                          <a:latin typeface="quote-cjk-patch"/>
                        </a:rPr>
                        <a:t>✅ </a:t>
                      </a:r>
                      <a:r>
                        <a:rPr lang="ru-RU" sz="1100" b="1">
                          <a:effectLst/>
                          <a:latin typeface="quote-cjk-patch"/>
                        </a:rPr>
                        <a:t>Граф во времени</a:t>
                      </a:r>
                      <a:endParaRPr lang="ru-RU" sz="1100" b="0">
                        <a:effectLst/>
                        <a:latin typeface="quote-cjk-patch"/>
                      </a:endParaRP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>
                          <a:effectLst/>
                          <a:latin typeface="quote-cjk-patch"/>
                        </a:rPr>
                        <a:t>🟡 До 300 шагов</a:t>
                      </a: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>
                          <a:effectLst/>
                          <a:latin typeface="quote-cjk-patch"/>
                        </a:rPr>
                        <a:t>🟡 Пошагово</a:t>
                      </a: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>
                          <a:effectLst/>
                          <a:latin typeface="quote-cjk-patch"/>
                        </a:rPr>
                        <a:t>🔴 Только бэктрэйс</a:t>
                      </a: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>
                          <a:effectLst/>
                          <a:latin typeface="quote-cjk-patch"/>
                        </a:rPr>
                        <a:t>🟡 Пошагово</a:t>
                      </a:r>
                    </a:p>
                  </a:txBody>
                  <a:tcPr marL="94477" marR="56685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436489"/>
                  </a:ext>
                </a:extLst>
              </a:tr>
              <a:tr h="536539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1">
                          <a:effectLst/>
                          <a:latin typeface="quote-cjk-patch"/>
                        </a:rPr>
                        <a:t>Порог входа</a:t>
                      </a:r>
                      <a:endParaRPr lang="ru-RU" sz="1100" b="0">
                        <a:effectLst/>
                        <a:latin typeface="quote-cjk-patch"/>
                      </a:endParaRPr>
                    </a:p>
                  </a:txBody>
                  <a:tcPr marL="56685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>
                          <a:effectLst/>
                          <a:latin typeface="quote-cjk-patch"/>
                        </a:rPr>
                        <a:t>🟢 </a:t>
                      </a:r>
                      <a:r>
                        <a:rPr lang="ru-RU" sz="1100" b="1">
                          <a:effectLst/>
                          <a:latin typeface="quote-cjk-patch"/>
                        </a:rPr>
                        <a:t>Низкий (1 клик)</a:t>
                      </a:r>
                      <a:endParaRPr lang="ru-RU" sz="1100" b="0">
                        <a:effectLst/>
                        <a:latin typeface="quote-cjk-patch"/>
                      </a:endParaRP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>
                          <a:effectLst/>
                          <a:latin typeface="quote-cjk-patch"/>
                        </a:rPr>
                        <a:t>🟢 Низкий</a:t>
                      </a: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>
                          <a:effectLst/>
                          <a:latin typeface="quote-cjk-patch"/>
                        </a:rPr>
                        <a:t>🟢 Низкий</a:t>
                      </a: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>
                          <a:effectLst/>
                          <a:latin typeface="quote-cjk-patch"/>
                        </a:rPr>
                        <a:t>🔴 Высокий (консоль)</a:t>
                      </a: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>
                          <a:effectLst/>
                          <a:latin typeface="quote-cjk-patch"/>
                        </a:rPr>
                        <a:t>🟡 Средний</a:t>
                      </a:r>
                    </a:p>
                  </a:txBody>
                  <a:tcPr marL="94477" marR="56685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844456"/>
                  </a:ext>
                </a:extLst>
              </a:tr>
              <a:tr h="754837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1">
                          <a:effectLst/>
                          <a:latin typeface="quote-cjk-patch"/>
                        </a:rPr>
                        <a:t>Страна / Локализация</a:t>
                      </a:r>
                      <a:endParaRPr lang="ru-RU" sz="1100" b="0">
                        <a:effectLst/>
                        <a:latin typeface="quote-cjk-patch"/>
                      </a:endParaRPr>
                    </a:p>
                  </a:txBody>
                  <a:tcPr marL="56685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1">
                          <a:effectLst/>
                          <a:latin typeface="quote-cjk-patch"/>
                        </a:rPr>
                        <a:t>РФ (Импортозамещение)</a:t>
                      </a:r>
                      <a:endParaRPr lang="ru-RU" sz="1100" b="0">
                        <a:effectLst/>
                        <a:latin typeface="quote-cjk-patch"/>
                      </a:endParaRP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>
                          <a:effectLst/>
                          <a:latin typeface="quote-cjk-patch"/>
                        </a:rPr>
                        <a:t>США</a:t>
                      </a: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>
                          <a:effectLst/>
                          <a:latin typeface="quote-cjk-patch"/>
                        </a:rPr>
                        <a:t>Эстония</a:t>
                      </a: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>
                          <a:effectLst/>
                          <a:latin typeface="quote-cjk-patch"/>
                        </a:rPr>
                        <a:t>Международный</a:t>
                      </a:r>
                    </a:p>
                  </a:txBody>
                  <a:tcPr marL="94477" marR="94477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100" b="0" dirty="0">
                          <a:effectLst/>
                          <a:latin typeface="quote-cjk-patch"/>
                        </a:rPr>
                        <a:t>Чехия (Ушли из РФ)</a:t>
                      </a:r>
                    </a:p>
                  </a:txBody>
                  <a:tcPr marL="94477" marR="56685" marT="59049" marB="59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C7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021391"/>
                  </a:ext>
                </a:extLst>
              </a:tr>
            </a:tbl>
          </a:graphicData>
        </a:graphic>
      </p:graphicFrame>
      <p:sp>
        <p:nvSpPr>
          <p:cNvPr id="11" name="Rectangle 6">
            <a:extLst>
              <a:ext uri="{FF2B5EF4-FFF2-40B4-BE49-F238E27FC236}">
                <a16:creationId xmlns:a16="http://schemas.microsoft.com/office/drawing/2014/main" id="{63B4114C-07F4-53D8-71B3-33858F26D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4275" y="1619250"/>
            <a:ext cx="177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rgbClr val="81858C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200" name="Picture 8" descr="Picture background">
            <a:extLst>
              <a:ext uri="{FF2B5EF4-FFF2-40B4-BE49-F238E27FC236}">
                <a16:creationId xmlns:a16="http://schemas.microsoft.com/office/drawing/2014/main" id="{1A10FF4D-419B-A85E-F620-684E95D3D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45000" l="29730" r="47748">
                        <a14:backgroundMark x1="34730" y1="39831" x2="35541" y2="39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78" r="50000" b="50000"/>
          <a:stretch>
            <a:fillRect/>
          </a:stretch>
        </p:blipFill>
        <p:spPr bwMode="auto">
          <a:xfrm>
            <a:off x="10858128" y="0"/>
            <a:ext cx="1222747" cy="129855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Picture background">
            <a:extLst>
              <a:ext uri="{FF2B5EF4-FFF2-40B4-BE49-F238E27FC236}">
                <a16:creationId xmlns:a16="http://schemas.microsoft.com/office/drawing/2014/main" id="{37F18D91-F2EE-0FDD-AF01-D9E994D36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6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46" b="94865" l="5541" r="93919">
                        <a14:foregroundMark x1="53649" y1="17432" x2="48514" y2="10405"/>
                        <a14:foregroundMark x1="48514" y1="10405" x2="48514" y2="10405"/>
                        <a14:foregroundMark x1="49324" y1="6081" x2="47432" y2="7162"/>
                        <a14:foregroundMark x1="89324" y1="42838" x2="90135" y2="48919"/>
                        <a14:foregroundMark x1="94324" y1="50135" x2="90135" y2="55135"/>
                        <a14:foregroundMark x1="9459" y1="45541" x2="10541" y2="61351"/>
                        <a14:foregroundMark x1="5541" y1="54595" x2="5946" y2="60946"/>
                        <a14:foregroundMark x1="35405" y1="91622" x2="23378" y2="90676"/>
                        <a14:foregroundMark x1="31351" y1="94865" x2="24595" y2="94865"/>
                      </a14:backgroundRemoval>
                    </a14:imgEffect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6563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906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71887-A78F-0CE2-5729-B012DB222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3CD4DD-CB22-BBE1-D48F-28EF4595DC13}"/>
              </a:ext>
            </a:extLst>
          </p:cNvPr>
          <p:cNvSpPr txBox="1"/>
          <p:nvPr/>
        </p:nvSpPr>
        <p:spPr>
          <a:xfrm>
            <a:off x="173446" y="0"/>
            <a:ext cx="8547354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ru-RU" b="1" dirty="0">
                <a:solidFill>
                  <a:srgbClr val="0F1115"/>
                </a:solidFill>
                <a:effectLst/>
                <a:latin typeface="quote-cjk-patch"/>
              </a:rPr>
              <a:t>Слайд 12. Бизнес-модель</a:t>
            </a:r>
          </a:p>
        </p:txBody>
      </p:sp>
    </p:spTree>
    <p:extLst>
      <p:ext uri="{BB962C8B-B14F-4D97-AF65-F5344CB8AC3E}">
        <p14:creationId xmlns:p14="http://schemas.microsoft.com/office/powerpoint/2010/main" val="659964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B0DDE-79D6-3ED9-2ED7-CF377E3C2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FA1E122-ACC8-B1C8-2DCC-10A16DC740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25005"/>
              </p:ext>
            </p:extLst>
          </p:nvPr>
        </p:nvGraphicFramePr>
        <p:xfrm>
          <a:off x="2" y="1115514"/>
          <a:ext cx="12192000" cy="5742484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351589086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6209942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6099071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38503846"/>
                    </a:ext>
                  </a:extLst>
                </a:gridCol>
              </a:tblGrid>
              <a:tr h="51007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ФИО</a:t>
                      </a:r>
                      <a:endParaRPr lang="ru-RU" sz="1200" dirty="0">
                        <a:effectLst/>
                      </a:endParaRPr>
                    </a:p>
                  </a:txBody>
                  <a:tcPr marL="46956" marR="46956" marT="31303" marB="313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Роль в проекте</a:t>
                      </a:r>
                      <a:endParaRPr lang="ru-RU" sz="1200">
                        <a:effectLst/>
                      </a:endParaRPr>
                    </a:p>
                  </a:txBody>
                  <a:tcPr marL="46956" marR="46956" marT="31303" marB="313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Должность (при наличии)</a:t>
                      </a:r>
                      <a:endParaRPr lang="ru-RU" sz="1200" dirty="0">
                        <a:effectLst/>
                      </a:endParaRPr>
                    </a:p>
                  </a:txBody>
                  <a:tcPr marL="46956" marR="46956" marT="31303" marB="313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Опыт и квалификация (краткое описание)</a:t>
                      </a:r>
                      <a:endParaRPr lang="ru-RU" sz="1200" dirty="0">
                        <a:effectLst/>
                      </a:endParaRPr>
                    </a:p>
                  </a:txBody>
                  <a:tcPr marL="46956" marR="46956" marT="31303" marB="313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418842"/>
                  </a:ext>
                </a:extLst>
              </a:tr>
              <a:tr h="95708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Тулькубаев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Вадим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Ильдарович</a:t>
                      </a:r>
                      <a:endParaRPr lang="ru-RU" sz="1200" dirty="0">
                        <a:effectLst/>
                      </a:endParaRPr>
                    </a:p>
                  </a:txBody>
                  <a:tcPr marL="46956" marR="46956" marT="31303" marB="313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Team Lead / 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Архитектор</a:t>
                      </a:r>
                      <a:endParaRPr lang="ru-RU" sz="1200">
                        <a:effectLst/>
                      </a:endParaRPr>
                    </a:p>
                  </a:txBody>
                  <a:tcPr marL="46956" marR="46956" marT="31303" marB="313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Студент 1-го курса</a:t>
                      </a:r>
                      <a:endParaRPr lang="ru-RU" sz="1200">
                        <a:effectLst/>
                      </a:endParaRPr>
                    </a:p>
                  </a:txBody>
                  <a:tcPr marL="46956" marR="46956" marT="31303" marB="313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Опыт разработки на Python/C++, управление командой в учебных проектах, знание алгоритмов и структур данных.</a:t>
                      </a:r>
                      <a:endParaRPr lang="ru-RU" sz="1200" dirty="0">
                        <a:effectLst/>
                      </a:endParaRPr>
                    </a:p>
                  </a:txBody>
                  <a:tcPr marL="46956" marR="46956" marT="31303" marB="313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093231"/>
                  </a:ext>
                </a:extLst>
              </a:tr>
              <a:tr h="1068832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Изиметов Даниил Леонидович</a:t>
                      </a:r>
                      <a:endParaRPr lang="ru-RU" sz="1200">
                        <a:effectLst/>
                      </a:endParaRPr>
                    </a:p>
                  </a:txBody>
                  <a:tcPr marL="46956" marR="46956" marT="31303" marB="313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Backend / 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Алгоритмический разработчик</a:t>
                      </a:r>
                      <a:endParaRPr lang="ru-RU" sz="1200">
                        <a:effectLst/>
                      </a:endParaRPr>
                    </a:p>
                  </a:txBody>
                  <a:tcPr marL="46956" marR="46956" marT="31303" marB="313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Студент 1-го курса</a:t>
                      </a:r>
                      <a:endParaRPr lang="ru-RU" sz="1200" dirty="0">
                        <a:effectLst/>
                      </a:endParaRPr>
                    </a:p>
                  </a:txBody>
                  <a:tcPr marL="46956" marR="46956" marT="31303" marB="313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Углублённое знание алгоритмов, опыт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Dучастия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 олимпиадах по спортивному программированию, разработка на C++.</a:t>
                      </a:r>
                      <a:endParaRPr lang="ru-RU" sz="1200" dirty="0">
                        <a:effectLst/>
                      </a:endParaRPr>
                    </a:p>
                  </a:txBody>
                  <a:tcPr marL="46956" marR="46956" marT="31303" marB="313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088693"/>
                  </a:ext>
                </a:extLst>
              </a:tr>
              <a:tr h="140409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Янгиров Айназ Ямилевич</a:t>
                      </a:r>
                      <a:endParaRPr lang="ru-RU" sz="1200">
                        <a:effectLst/>
                      </a:endParaRPr>
                    </a:p>
                  </a:txBody>
                  <a:tcPr marL="46956" marR="46956" marT="31303" marB="313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Fullstack-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разработчик</a:t>
                      </a:r>
                      <a:endParaRPr lang="ru-RU" sz="1200">
                        <a:effectLst/>
                      </a:endParaRPr>
                    </a:p>
                  </a:txBody>
                  <a:tcPr marL="46956" marR="46956" marT="31303" marB="313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Студент 1-го курса</a:t>
                      </a:r>
                      <a:endParaRPr lang="ru-RU" sz="1200">
                        <a:effectLst/>
                      </a:endParaRPr>
                    </a:p>
                  </a:txBody>
                  <a:tcPr marL="46956" marR="46956" marT="31303" marB="313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Опыт разработки на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TypeScript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React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Node.js/Python, создание плагинов для VS Code, работа с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WebSocket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REST API, базовое администрирование серверов.</a:t>
                      </a:r>
                      <a:endParaRPr lang="ru-RU" sz="1200" dirty="0">
                        <a:effectLst/>
                      </a:endParaRPr>
                    </a:p>
                  </a:txBody>
                  <a:tcPr marL="46956" marR="46956" marT="31303" marB="313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966135"/>
                  </a:ext>
                </a:extLst>
              </a:tr>
              <a:tr h="957081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Махиянов Айназ Марселевич</a:t>
                      </a:r>
                      <a:endParaRPr lang="ru-RU" sz="1200">
                        <a:effectLst/>
                      </a:endParaRPr>
                    </a:p>
                  </a:txBody>
                  <a:tcPr marL="46956" marR="46956" marT="31303" marB="313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UX-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дизайнер / Исследователь</a:t>
                      </a:r>
                      <a:endParaRPr lang="ru-RU" sz="1200">
                        <a:effectLst/>
                      </a:endParaRPr>
                    </a:p>
                  </a:txBody>
                  <a:tcPr marL="46956" marR="46956" marT="31303" marB="313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Студент 1-го курса</a:t>
                      </a:r>
                      <a:endParaRPr lang="ru-RU" sz="1200">
                        <a:effectLst/>
                      </a:endParaRPr>
                    </a:p>
                  </a:txBody>
                  <a:tcPr marL="46956" marR="46956" marT="31303" marB="313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Проведение пользовательских исследований, разработка интерфейсов 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Figma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тестирование юзабилити.</a:t>
                      </a:r>
                      <a:endParaRPr lang="ru-RU" sz="1200" dirty="0">
                        <a:effectLst/>
                      </a:endParaRPr>
                    </a:p>
                  </a:txBody>
                  <a:tcPr marL="46956" marR="46956" marT="31303" marB="313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732478"/>
                  </a:ext>
                </a:extLst>
              </a:tr>
              <a:tr h="845327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Шеметов Глеб Денисович</a:t>
                      </a:r>
                      <a:endParaRPr lang="ru-RU" sz="1200" dirty="0">
                        <a:effectLst/>
                      </a:endParaRPr>
                    </a:p>
                  </a:txBody>
                  <a:tcPr marL="46956" marR="46956" marT="31303" marB="313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Product Manager / 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Маркетолог</a:t>
                      </a:r>
                      <a:endParaRPr lang="ru-RU" sz="1200">
                        <a:effectLst/>
                      </a:endParaRPr>
                    </a:p>
                  </a:txBody>
                  <a:tcPr marL="46956" marR="46956" marT="31303" marB="313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Студент 1-го курса</a:t>
                      </a:r>
                      <a:endParaRPr lang="ru-RU" sz="1200" dirty="0">
                        <a:effectLst/>
                      </a:endParaRPr>
                    </a:p>
                  </a:txBody>
                  <a:tcPr marL="46956" marR="46956" marT="31303" marB="313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Анализ рынка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EdTech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разработка бизнес-моделей, подготовка презентаций и питчей.</a:t>
                      </a:r>
                      <a:endParaRPr lang="ru-RU" sz="1200" dirty="0">
                        <a:effectLst/>
                      </a:endParaRPr>
                    </a:p>
                  </a:txBody>
                  <a:tcPr marL="46956" marR="46956" marT="31303" marB="3130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2048788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387363AD-6BB7-1BC7-92AC-8B511C9DE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0629"/>
            <a:ext cx="767805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ogono Cocoa Mochi Cyrillic" panose="020B0600000000000000" pitchFamily="34" charset="0"/>
                <a:cs typeface="Times New Roman" panose="02020603050405020304" pitchFamily="18" charset="0"/>
              </a:rPr>
              <a:t>Команда стартап-проекта (участники стартап-проекта, которые работают в рамках акселерационной программы)</a:t>
            </a:r>
            <a:endParaRPr kumimoji="0" lang="ru-RU" alt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ogono Cocoa Mochi Cyrillic" panose="020B0600000000000000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186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51146-9A81-F261-4FCF-982217499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4ADA2C7D-2D8D-BABD-A9A9-E946C1081A4A}"/>
              </a:ext>
            </a:extLst>
          </p:cNvPr>
          <p:cNvSpPr/>
          <p:nvPr/>
        </p:nvSpPr>
        <p:spPr>
          <a:xfrm>
            <a:off x="419100" y="-368300"/>
            <a:ext cx="11096403" cy="7962900"/>
          </a:xfrm>
          <a:custGeom>
            <a:avLst/>
            <a:gdLst>
              <a:gd name="csX0" fmla="*/ 10960100 w 11096403"/>
              <a:gd name="csY0" fmla="*/ 0 h 7962900"/>
              <a:gd name="csX1" fmla="*/ 10858500 w 11096403"/>
              <a:gd name="csY1" fmla="*/ 1498600 h 7962900"/>
              <a:gd name="csX2" fmla="*/ 8763000 w 11096403"/>
              <a:gd name="csY2" fmla="*/ 2463800 h 7962900"/>
              <a:gd name="csX3" fmla="*/ 5727700 w 11096403"/>
              <a:gd name="csY3" fmla="*/ 2514600 h 7962900"/>
              <a:gd name="csX4" fmla="*/ 5283200 w 11096403"/>
              <a:gd name="csY4" fmla="*/ 4762500 h 7962900"/>
              <a:gd name="csX5" fmla="*/ 2362200 w 11096403"/>
              <a:gd name="csY5" fmla="*/ 5029200 h 7962900"/>
              <a:gd name="csX6" fmla="*/ 546100 w 11096403"/>
              <a:gd name="csY6" fmla="*/ 5638800 h 7962900"/>
              <a:gd name="csX7" fmla="*/ 0 w 11096403"/>
              <a:gd name="csY7" fmla="*/ 7962900 h 79629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11096403" h="7962900">
                <a:moveTo>
                  <a:pt x="10960100" y="0"/>
                </a:moveTo>
                <a:cubicBezTo>
                  <a:pt x="11092391" y="543983"/>
                  <a:pt x="11224683" y="1087967"/>
                  <a:pt x="10858500" y="1498600"/>
                </a:cubicBezTo>
                <a:cubicBezTo>
                  <a:pt x="10492317" y="1909233"/>
                  <a:pt x="9618133" y="2294467"/>
                  <a:pt x="8763000" y="2463800"/>
                </a:cubicBezTo>
                <a:cubicBezTo>
                  <a:pt x="7907867" y="2633133"/>
                  <a:pt x="6307667" y="2131483"/>
                  <a:pt x="5727700" y="2514600"/>
                </a:cubicBezTo>
                <a:cubicBezTo>
                  <a:pt x="5147733" y="2897717"/>
                  <a:pt x="5844117" y="4343400"/>
                  <a:pt x="5283200" y="4762500"/>
                </a:cubicBezTo>
                <a:cubicBezTo>
                  <a:pt x="4722283" y="5181600"/>
                  <a:pt x="3151717" y="4883150"/>
                  <a:pt x="2362200" y="5029200"/>
                </a:cubicBezTo>
                <a:cubicBezTo>
                  <a:pt x="1572683" y="5175250"/>
                  <a:pt x="939800" y="5149850"/>
                  <a:pt x="546100" y="5638800"/>
                </a:cubicBezTo>
                <a:cubicBezTo>
                  <a:pt x="152400" y="6127750"/>
                  <a:pt x="76200" y="7045325"/>
                  <a:pt x="0" y="7962900"/>
                </a:cubicBezTo>
              </a:path>
            </a:pathLst>
          </a:custGeom>
          <a:noFill/>
          <a:ln w="25400">
            <a:solidFill>
              <a:srgbClr val="7C8A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C5D0F42-3538-711D-E47E-E816D6782276}"/>
              </a:ext>
            </a:extLst>
          </p:cNvPr>
          <p:cNvGrpSpPr/>
          <p:nvPr/>
        </p:nvGrpSpPr>
        <p:grpSpPr>
          <a:xfrm>
            <a:off x="2374900" y="975933"/>
            <a:ext cx="7391400" cy="6034467"/>
            <a:chOff x="0" y="736600"/>
            <a:chExt cx="7239000" cy="6358260"/>
          </a:xfrm>
          <a:solidFill>
            <a:schemeClr val="bg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95476750-CE02-95BA-B996-4E926F6B6EE3}"/>
                </a:ext>
              </a:extLst>
            </p:cNvPr>
            <p:cNvSpPr/>
            <p:nvPr/>
          </p:nvSpPr>
          <p:spPr>
            <a:xfrm>
              <a:off x="0" y="736600"/>
              <a:ext cx="7239000" cy="5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3278B1D2-0A7D-3CED-4A8B-45F77DF90D30}"/>
                </a:ext>
              </a:extLst>
            </p:cNvPr>
            <p:cNvSpPr/>
            <p:nvPr/>
          </p:nvSpPr>
          <p:spPr>
            <a:xfrm>
              <a:off x="0" y="2735740"/>
              <a:ext cx="7239000" cy="909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51BDC04C-5EB6-558A-FF7F-24A2A92755B6}"/>
                </a:ext>
              </a:extLst>
            </p:cNvPr>
            <p:cNvSpPr/>
            <p:nvPr/>
          </p:nvSpPr>
          <p:spPr>
            <a:xfrm>
              <a:off x="0" y="4994120"/>
              <a:ext cx="7239000" cy="909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id="{16108826-A49C-B4B4-6F49-5EDDA8A11E90}"/>
                </a:ext>
              </a:extLst>
            </p:cNvPr>
            <p:cNvSpPr/>
            <p:nvPr/>
          </p:nvSpPr>
          <p:spPr>
            <a:xfrm rot="10800000">
              <a:off x="0" y="5903280"/>
              <a:ext cx="7239000" cy="11915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FBBEF19-1C04-B3BF-40ED-F1C07941B961}"/>
              </a:ext>
            </a:extLst>
          </p:cNvPr>
          <p:cNvGrpSpPr/>
          <p:nvPr/>
        </p:nvGrpSpPr>
        <p:grpSpPr>
          <a:xfrm>
            <a:off x="2222500" y="823533"/>
            <a:ext cx="7391400" cy="6186868"/>
            <a:chOff x="0" y="736600"/>
            <a:chExt cx="7239000" cy="6358260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C91CBDB5-9E36-96AC-6124-F72DB5F3FBAC}"/>
                </a:ext>
              </a:extLst>
            </p:cNvPr>
            <p:cNvSpPr/>
            <p:nvPr/>
          </p:nvSpPr>
          <p:spPr>
            <a:xfrm>
              <a:off x="0" y="736600"/>
              <a:ext cx="7239000" cy="508000"/>
            </a:xfrm>
            <a:prstGeom prst="rect">
              <a:avLst/>
            </a:prstGeom>
            <a:solidFill>
              <a:srgbClr val="B3C7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42ED07A1-3980-C07D-DE7C-A5B16B9C0024}"/>
                </a:ext>
              </a:extLst>
            </p:cNvPr>
            <p:cNvSpPr/>
            <p:nvPr/>
          </p:nvSpPr>
          <p:spPr>
            <a:xfrm>
              <a:off x="0" y="2735740"/>
              <a:ext cx="7239000" cy="909160"/>
            </a:xfrm>
            <a:prstGeom prst="rect">
              <a:avLst/>
            </a:prstGeom>
            <a:solidFill>
              <a:srgbClr val="B3C7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559788DE-8B00-C040-A205-FA40D8427660}"/>
                </a:ext>
              </a:extLst>
            </p:cNvPr>
            <p:cNvSpPr/>
            <p:nvPr/>
          </p:nvSpPr>
          <p:spPr>
            <a:xfrm>
              <a:off x="0" y="4994120"/>
              <a:ext cx="7239000" cy="909160"/>
            </a:xfrm>
            <a:prstGeom prst="rect">
              <a:avLst/>
            </a:prstGeom>
            <a:solidFill>
              <a:srgbClr val="B3C7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Равнобедренный треугольник 5">
              <a:extLst>
                <a:ext uri="{FF2B5EF4-FFF2-40B4-BE49-F238E27FC236}">
                  <a16:creationId xmlns:a16="http://schemas.microsoft.com/office/drawing/2014/main" id="{437F2DA1-5123-641E-37FA-7FDFAA64177A}"/>
                </a:ext>
              </a:extLst>
            </p:cNvPr>
            <p:cNvSpPr/>
            <p:nvPr/>
          </p:nvSpPr>
          <p:spPr>
            <a:xfrm rot="10800000">
              <a:off x="0" y="5903280"/>
              <a:ext cx="7239000" cy="1191580"/>
            </a:xfrm>
            <a:prstGeom prst="triangle">
              <a:avLst/>
            </a:prstGeom>
            <a:solidFill>
              <a:srgbClr val="B3C7C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E0B3C67-5257-0FCF-8B72-2825CF42EE7C}"/>
              </a:ext>
            </a:extLst>
          </p:cNvPr>
          <p:cNvSpPr txBox="1"/>
          <p:nvPr/>
        </p:nvSpPr>
        <p:spPr>
          <a:xfrm>
            <a:off x="2019300" y="783466"/>
            <a:ext cx="7797800" cy="5160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b="1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Сделано:</a:t>
            </a:r>
            <a:r>
              <a:rPr lang="ru-RU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 </a:t>
            </a:r>
            <a:r>
              <a:rPr lang="ru-RU" dirty="0">
                <a:solidFill>
                  <a:srgbClr val="0F1115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Продумана концепция и набросан макет</a:t>
            </a:r>
            <a:r>
              <a:rPr lang="ru-RU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.</a:t>
            </a:r>
          </a:p>
          <a:p>
            <a:pPr algn="ctr">
              <a:spcBef>
                <a:spcPts val="450"/>
              </a:spcBef>
              <a:spcAft>
                <a:spcPts val="1200"/>
              </a:spcAft>
            </a:pPr>
            <a:endParaRPr lang="ru-RU" b="1" i="0" dirty="0">
              <a:solidFill>
                <a:srgbClr val="0F1115"/>
              </a:solidFill>
              <a:effectLst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algn="ctr">
              <a:spcBef>
                <a:spcPts val="450"/>
              </a:spcBef>
              <a:spcAft>
                <a:spcPts val="1200"/>
              </a:spcAft>
            </a:pPr>
            <a:endParaRPr lang="ru-RU" b="1" dirty="0">
              <a:solidFill>
                <a:srgbClr val="0F1115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algn="ctr">
              <a:spcBef>
                <a:spcPts val="450"/>
              </a:spcBef>
              <a:spcAft>
                <a:spcPts val="1200"/>
              </a:spcAft>
            </a:pPr>
            <a:endParaRPr lang="ru-RU" b="1" i="0" dirty="0">
              <a:solidFill>
                <a:srgbClr val="0F1115"/>
              </a:solidFill>
              <a:effectLst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algn="ctr">
              <a:spcBef>
                <a:spcPts val="450"/>
              </a:spcBef>
              <a:spcAft>
                <a:spcPts val="1200"/>
              </a:spcAft>
            </a:pPr>
            <a:r>
              <a:rPr lang="ru-RU" b="1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Ближайшие 3 месяца:</a:t>
            </a:r>
            <a:r>
              <a:rPr lang="ru-RU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 </a:t>
            </a:r>
            <a:r>
              <a:rPr lang="ru-RU" dirty="0">
                <a:solidFill>
                  <a:srgbClr val="0F1115"/>
                </a:solidFill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Реализация замысла на базово-функциональном уровне (создание неидеального, но рабочего софта)</a:t>
            </a:r>
          </a:p>
          <a:p>
            <a:pPr algn="ctr">
              <a:spcBef>
                <a:spcPts val="450"/>
              </a:spcBef>
              <a:spcAft>
                <a:spcPts val="1200"/>
              </a:spcAft>
            </a:pPr>
            <a:endParaRPr lang="ru-RU" b="1" i="0" dirty="0">
              <a:solidFill>
                <a:srgbClr val="0F1115"/>
              </a:solidFill>
              <a:effectLst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algn="ctr">
              <a:spcBef>
                <a:spcPts val="450"/>
              </a:spcBef>
              <a:spcAft>
                <a:spcPts val="1200"/>
              </a:spcAft>
            </a:pPr>
            <a:endParaRPr lang="ru-RU" b="1" dirty="0">
              <a:solidFill>
                <a:srgbClr val="0F1115"/>
              </a:solidFill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algn="ctr">
              <a:spcBef>
                <a:spcPts val="450"/>
              </a:spcBef>
              <a:spcAft>
                <a:spcPts val="1200"/>
              </a:spcAft>
            </a:pPr>
            <a:endParaRPr lang="ru-RU" b="1" i="0" dirty="0">
              <a:solidFill>
                <a:srgbClr val="0F1115"/>
              </a:solidFill>
              <a:effectLst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algn="ctr">
              <a:spcBef>
                <a:spcPts val="450"/>
              </a:spcBef>
              <a:spcAft>
                <a:spcPts val="1200"/>
              </a:spcAft>
            </a:pPr>
            <a:r>
              <a:rPr lang="ru-RU" b="1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Ближайший год:</a:t>
            </a:r>
            <a:r>
              <a:rPr lang="ru-RU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 Интеграция с Java (</a:t>
            </a:r>
            <a:r>
              <a:rPr lang="ru-RU" b="0" i="0" dirty="0" err="1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IntelliJ</a:t>
            </a:r>
            <a:r>
              <a:rPr lang="ru-RU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IDEA), внедрение в учебный процесс 3 вузов.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30A9CE-61B4-3358-D21F-0B9DCD159785}"/>
              </a:ext>
            </a:extLst>
          </p:cNvPr>
          <p:cNvSpPr txBox="1"/>
          <p:nvPr/>
        </p:nvSpPr>
        <p:spPr>
          <a:xfrm>
            <a:off x="3543191" y="-2"/>
            <a:ext cx="475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Gogono Cocoa Mochi Cyrillic" panose="020B0600000000000000" pitchFamily="34" charset="0"/>
              </a:rPr>
              <a:t>Текущие результаты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13230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1B555-1CA9-F9A2-88CF-1F431BFA0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FFE95D-B21F-4D85-E6FF-353E149D4697}"/>
              </a:ext>
            </a:extLst>
          </p:cNvPr>
          <p:cNvSpPr txBox="1"/>
          <p:nvPr/>
        </p:nvSpPr>
        <p:spPr>
          <a:xfrm>
            <a:off x="4022344" y="977046"/>
            <a:ext cx="7760970" cy="4131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Запрос к Хакатону / Фондам: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Требуется финансирование в размере </a:t>
            </a: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500 тыс. руб.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на доработку UI/UX и серверной инфраструктуры для хранения «слепков» выполнения.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ru-RU" dirty="0">
              <a:solidFill>
                <a:srgbClr val="0F1115"/>
              </a:solidFill>
              <a:latin typeface="quote-cjk-patch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ru-RU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algn="just">
              <a:spcBef>
                <a:spcPts val="450"/>
              </a:spcBef>
              <a:spcAft>
                <a:spcPts val="1200"/>
              </a:spcAft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Запрос к Университету: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Доступ к лаборатории для проведения пилотных занятий со студентами (целевая группа 20 чел.) для сбора метрик эффективности обучения.</a:t>
            </a:r>
          </a:p>
          <a:p>
            <a:pPr algn="just">
              <a:spcBef>
                <a:spcPts val="450"/>
              </a:spcBef>
              <a:spcAft>
                <a:spcPts val="1200"/>
              </a:spcAft>
            </a:pPr>
            <a:endParaRPr lang="ru-RU" dirty="0">
              <a:solidFill>
                <a:srgbClr val="0F1115"/>
              </a:solidFill>
              <a:latin typeface="quote-cjk-patch"/>
            </a:endParaRPr>
          </a:p>
          <a:p>
            <a:pPr algn="just">
              <a:spcBef>
                <a:spcPts val="450"/>
              </a:spcBef>
              <a:spcAft>
                <a:spcPts val="1200"/>
              </a:spcAft>
            </a:pPr>
            <a:endParaRPr lang="ru-RU" b="0" i="0" dirty="0">
              <a:solidFill>
                <a:srgbClr val="0F1115"/>
              </a:solidFill>
              <a:effectLst/>
              <a:latin typeface="quote-cjk-patch"/>
            </a:endParaRPr>
          </a:p>
        </p:txBody>
      </p:sp>
      <p:sp>
        <p:nvSpPr>
          <p:cNvPr id="4" name="Левая круглая скобка 3">
            <a:extLst>
              <a:ext uri="{FF2B5EF4-FFF2-40B4-BE49-F238E27FC236}">
                <a16:creationId xmlns:a16="http://schemas.microsoft.com/office/drawing/2014/main" id="{51894E5D-AABF-176B-51B2-E4F464C1A3A6}"/>
              </a:ext>
            </a:extLst>
          </p:cNvPr>
          <p:cNvSpPr/>
          <p:nvPr/>
        </p:nvSpPr>
        <p:spPr>
          <a:xfrm>
            <a:off x="3903472" y="977046"/>
            <a:ext cx="237744" cy="877154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вая круглая скобка 4">
            <a:extLst>
              <a:ext uri="{FF2B5EF4-FFF2-40B4-BE49-F238E27FC236}">
                <a16:creationId xmlns:a16="http://schemas.microsoft.com/office/drawing/2014/main" id="{D985EBC5-46E1-C262-B238-CA00AD855B5E}"/>
              </a:ext>
            </a:extLst>
          </p:cNvPr>
          <p:cNvSpPr/>
          <p:nvPr/>
        </p:nvSpPr>
        <p:spPr>
          <a:xfrm>
            <a:off x="3903472" y="3161446"/>
            <a:ext cx="237744" cy="877154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5CA91-62AF-8B53-2E43-19E8E1B52B85}"/>
              </a:ext>
            </a:extLst>
          </p:cNvPr>
          <p:cNvSpPr txBox="1"/>
          <p:nvPr/>
        </p:nvSpPr>
        <p:spPr>
          <a:xfrm>
            <a:off x="4022344" y="511249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450"/>
              </a:spcBef>
              <a:spcAft>
                <a:spcPts val="1200"/>
              </a:spcAft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Результат: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Готовый к коммерциализации продукт, подтвержденные метрики (ускорение решения задач на X%).</a:t>
            </a:r>
          </a:p>
        </p:txBody>
      </p:sp>
      <p:sp>
        <p:nvSpPr>
          <p:cNvPr id="9" name="Левая круглая скобка 8">
            <a:extLst>
              <a:ext uri="{FF2B5EF4-FFF2-40B4-BE49-F238E27FC236}">
                <a16:creationId xmlns:a16="http://schemas.microsoft.com/office/drawing/2014/main" id="{691E462B-9C04-60D4-A2C5-5A16D1AE2BA5}"/>
              </a:ext>
            </a:extLst>
          </p:cNvPr>
          <p:cNvSpPr/>
          <p:nvPr/>
        </p:nvSpPr>
        <p:spPr>
          <a:xfrm>
            <a:off x="2231644" y="1415623"/>
            <a:ext cx="1671828" cy="2280077"/>
          </a:xfrm>
          <a:prstGeom prst="leftBracket">
            <a:avLst>
              <a:gd name="adj" fmla="val 6287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4260E9-ECBF-E3AC-59B1-0D638D7A9991}"/>
              </a:ext>
            </a:extLst>
          </p:cNvPr>
          <p:cNvSpPr txBox="1"/>
          <p:nvPr/>
        </p:nvSpPr>
        <p:spPr>
          <a:xfrm>
            <a:off x="408686" y="392271"/>
            <a:ext cx="1547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Gogono Cocoa Mochi Cyrillic" panose="020B0600000000000000" pitchFamily="34" charset="0"/>
              </a:rPr>
              <a:t>Запрос</a:t>
            </a:r>
          </a:p>
        </p:txBody>
      </p:sp>
      <p:cxnSp>
        <p:nvCxnSpPr>
          <p:cNvPr id="20" name="Соединитель: уступ 19">
            <a:extLst>
              <a:ext uri="{FF2B5EF4-FFF2-40B4-BE49-F238E27FC236}">
                <a16:creationId xmlns:a16="http://schemas.microsoft.com/office/drawing/2014/main" id="{4B7197C7-6671-2CD4-C755-FB0485789FBA}"/>
              </a:ext>
            </a:extLst>
          </p:cNvPr>
          <p:cNvCxnSpPr>
            <a:cxnSpLocks/>
            <a:stCxn id="9" idx="1"/>
            <a:endCxn id="8" idx="1"/>
          </p:cNvCxnSpPr>
          <p:nvPr/>
        </p:nvCxnSpPr>
        <p:spPr>
          <a:xfrm rot="10800000" flipH="1" flipV="1">
            <a:off x="2231644" y="2555662"/>
            <a:ext cx="1790700" cy="3018494"/>
          </a:xfrm>
          <a:prstGeom prst="bentConnector3">
            <a:avLst>
              <a:gd name="adj1" fmla="val -12766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0EB6F4D-1A02-6B93-449D-BD990A796922}"/>
              </a:ext>
            </a:extLst>
          </p:cNvPr>
          <p:cNvCxnSpPr>
            <a:cxnSpLocks/>
          </p:cNvCxnSpPr>
          <p:nvPr/>
        </p:nvCxnSpPr>
        <p:spPr>
          <a:xfrm>
            <a:off x="4022344" y="6035821"/>
            <a:ext cx="6096000" cy="0"/>
          </a:xfrm>
          <a:prstGeom prst="line">
            <a:avLst/>
          </a:prstGeom>
          <a:ln w="25400">
            <a:solidFill>
              <a:srgbClr val="7C8A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148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0C52B-1D84-CCB6-79EF-4EFA48E79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590115-F1B6-60B1-AAA3-ECB2F30EEA63}"/>
              </a:ext>
            </a:extLst>
          </p:cNvPr>
          <p:cNvSpPr txBox="1"/>
          <p:nvPr/>
        </p:nvSpPr>
        <p:spPr>
          <a:xfrm>
            <a:off x="177800" y="331572"/>
            <a:ext cx="8470900" cy="387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ru-RU" sz="2800" b="1" dirty="0">
                <a:solidFill>
                  <a:srgbClr val="0F1115"/>
                </a:solidFill>
                <a:effectLst/>
                <a:latin typeface="Gogono Cocoa Mochi Cyrillic" panose="020B0600000000000000" pitchFamily="34" charset="0"/>
              </a:rPr>
              <a:t>Слайд 17. Уровень готовности технологии</a:t>
            </a:r>
          </a:p>
        </p:txBody>
      </p:sp>
      <p:graphicFrame>
        <p:nvGraphicFramePr>
          <p:cNvPr id="2" name="Google Shape;254;p30">
            <a:extLst>
              <a:ext uri="{FF2B5EF4-FFF2-40B4-BE49-F238E27FC236}">
                <a16:creationId xmlns:a16="http://schemas.microsoft.com/office/drawing/2014/main" id="{39488178-D6F7-F582-7BD9-7556094AEC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5209427"/>
              </p:ext>
            </p:extLst>
          </p:nvPr>
        </p:nvGraphicFramePr>
        <p:xfrm>
          <a:off x="2071812" y="2260127"/>
          <a:ext cx="8048375" cy="233774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7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strike="noStrike" cap="non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Уровень готовности технологии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1600" marR="41600" marT="20800" marB="208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strike="noStrike" cap="non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Краткое описание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1600" marR="41600" marT="20800" marB="208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strike="noStrike" cap="non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Артефакт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1600" marR="41600" marT="20800" marB="208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strike="noStrike" cap="non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1-3</a:t>
                      </a:r>
                      <a:endParaRPr sz="900" u="none" strike="noStrike" cap="non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1600" marR="41600" marT="20800" marB="208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strike="noStrike" cap="non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Формирование концепции, лабораторные исследования, создание макета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1600" marR="41600" marT="20800" marB="208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Научные статьи, отчеты о моделировании, письма заинтересованности от партнеров</a:t>
                      </a:r>
                      <a:endParaRPr sz="800" u="none" strike="noStrike" cap="none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1600" marR="41600" marT="20800" marB="208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4-6</a:t>
                      </a:r>
                      <a:endParaRPr sz="800" u="none" strike="noStrike" cap="none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1600" marR="41600" marT="20800" marB="208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strike="noStrike" cap="non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Создание прототипа, подтверждение характеристик в лабораторных условиях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1600" marR="41600" marT="20800" marB="208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Фото/видео работающего лабораторного макета, протоколы успешных экспериментов</a:t>
                      </a:r>
                      <a:endParaRPr sz="900" u="none" strike="noStrike" cap="none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1600" marR="41600" marT="20800" marB="208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strike="noStrike" cap="non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1600" marR="41600" marT="20800" marB="208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strike="noStrike" cap="non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Пилотирование проекта (опытные испытания)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1600" marR="41600" marT="20800" marB="208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Видеодемонстрация работы прототипа в промышленных условиях, отчет независимого тестирования.</a:t>
                      </a:r>
                      <a:endParaRPr sz="900" u="none" strike="noStrike" cap="none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1600" marR="41600" marT="20800" marB="208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strike="noStrike" cap="non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1600" marR="41600" marT="20800" marB="208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strike="noStrike" cap="non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Предсерийное производство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1600" marR="41600" marT="20800" marB="208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ru" sz="900" u="none" strike="noStrike" cap="non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Акт о завершении пилотного проекта, отзыв пилотного заказчика, данные о стабильности работы.</a:t>
                      </a:r>
                      <a:endParaRPr sz="900" u="none" strike="noStrike" cap="non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1600" marR="41600" marT="20800" marB="208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strike="noStrike" cap="non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1600" marR="41600" marT="20800" marB="208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ru" sz="900" u="none" strike="noStrike" cap="non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Серийное производство, коммерческое использование</a:t>
                      </a:r>
                      <a:endParaRPr sz="800" u="none" strike="noStrike" cap="non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1600" marR="41600" marT="20800" marB="208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ru" sz="90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Контракты на продажу, фото серийного производства, отзывы клиентов.</a:t>
                      </a:r>
                      <a:endParaRPr sz="900" u="none" strike="noStrike" cap="none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41600" marR="41600" marT="20800" marB="208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Рисунок 4" descr="Флажок со сплошной заливкой">
            <a:extLst>
              <a:ext uri="{FF2B5EF4-FFF2-40B4-BE49-F238E27FC236}">
                <a16:creationId xmlns:a16="http://schemas.microsoft.com/office/drawing/2014/main" id="{1299525B-057A-BD89-1AC5-89C21F4831C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41039" y="2728083"/>
            <a:ext cx="374460" cy="374460"/>
          </a:xfrm>
          <a:prstGeom prst="rect">
            <a:avLst/>
          </a:prstGeom>
        </p:spPr>
      </p:pic>
      <p:pic>
        <p:nvPicPr>
          <p:cNvPr id="7" name="Рисунок 6" descr="Закрыть со сплошной заливкой">
            <a:extLst>
              <a:ext uri="{FF2B5EF4-FFF2-40B4-BE49-F238E27FC236}">
                <a16:creationId xmlns:a16="http://schemas.microsoft.com/office/drawing/2014/main" id="{6D41CEAB-4954-475A-4C4A-E3EFAA8F7A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973" y="3544430"/>
            <a:ext cx="303088" cy="303088"/>
          </a:xfrm>
          <a:prstGeom prst="rect">
            <a:avLst/>
          </a:prstGeom>
        </p:spPr>
      </p:pic>
      <p:pic>
        <p:nvPicPr>
          <p:cNvPr id="9" name="Рисунок 8" descr="Закрыть со сплошной заливкой">
            <a:extLst>
              <a:ext uri="{FF2B5EF4-FFF2-40B4-BE49-F238E27FC236}">
                <a16:creationId xmlns:a16="http://schemas.microsoft.com/office/drawing/2014/main" id="{BF669A23-1B90-F1A9-5041-4CA396A530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3855" y="3188479"/>
            <a:ext cx="303088" cy="303088"/>
          </a:xfrm>
          <a:prstGeom prst="rect">
            <a:avLst/>
          </a:prstGeom>
        </p:spPr>
      </p:pic>
      <p:pic>
        <p:nvPicPr>
          <p:cNvPr id="11" name="Рисунок 10" descr="Закрыть со сплошной заливкой">
            <a:extLst>
              <a:ext uri="{FF2B5EF4-FFF2-40B4-BE49-F238E27FC236}">
                <a16:creationId xmlns:a16="http://schemas.microsoft.com/office/drawing/2014/main" id="{1AF97205-DD12-F904-1829-6AAC20B80E6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762" y="3900382"/>
            <a:ext cx="303088" cy="303088"/>
          </a:xfrm>
          <a:prstGeom prst="rect">
            <a:avLst/>
          </a:prstGeom>
        </p:spPr>
      </p:pic>
      <p:pic>
        <p:nvPicPr>
          <p:cNvPr id="12" name="Рисунок 11" descr="Закрыть со сплошной заливкой">
            <a:extLst>
              <a:ext uri="{FF2B5EF4-FFF2-40B4-BE49-F238E27FC236}">
                <a16:creationId xmlns:a16="http://schemas.microsoft.com/office/drawing/2014/main" id="{5C04B2F1-BE5D-412F-1C41-45DF0C261B8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7760" y="4256333"/>
            <a:ext cx="303088" cy="303088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056DC7B7-4E7D-A0CF-CA01-D4112420752A}"/>
              </a:ext>
            </a:extLst>
          </p:cNvPr>
          <p:cNvCxnSpPr/>
          <p:nvPr/>
        </p:nvCxnSpPr>
        <p:spPr>
          <a:xfrm>
            <a:off x="1497760" y="4876800"/>
            <a:ext cx="9126961" cy="0"/>
          </a:xfrm>
          <a:prstGeom prst="straightConnector1">
            <a:avLst/>
          </a:prstGeom>
          <a:ln w="82550" cmpd="thinThick">
            <a:solidFill>
              <a:srgbClr val="7C8A89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141CB80-70D1-81BF-7697-24F90326F0CD}"/>
              </a:ext>
            </a:extLst>
          </p:cNvPr>
          <p:cNvCxnSpPr>
            <a:cxnSpLocks/>
          </p:cNvCxnSpPr>
          <p:nvPr/>
        </p:nvCxnSpPr>
        <p:spPr>
          <a:xfrm>
            <a:off x="1228139" y="2082800"/>
            <a:ext cx="9735721" cy="0"/>
          </a:xfrm>
          <a:prstGeom prst="straightConnector1">
            <a:avLst/>
          </a:prstGeom>
          <a:ln w="82550" cmpd="thinThick">
            <a:solidFill>
              <a:srgbClr val="7C8A89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490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56214-678F-1D5E-5D4A-CB6A21C20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96FF0118-6172-1233-BF20-2AE2BADEC954}"/>
              </a:ext>
            </a:extLst>
          </p:cNvPr>
          <p:cNvSpPr/>
          <p:nvPr/>
        </p:nvSpPr>
        <p:spPr>
          <a:xfrm>
            <a:off x="-406400" y="1167214"/>
            <a:ext cx="13324114" cy="1671516"/>
          </a:xfrm>
          <a:custGeom>
            <a:avLst/>
            <a:gdLst>
              <a:gd name="csX0" fmla="*/ 0 w 13324114"/>
              <a:gd name="csY0" fmla="*/ 832809 h 1671516"/>
              <a:gd name="csX1" fmla="*/ 1770743 w 13324114"/>
              <a:gd name="csY1" fmla="*/ 237723 h 1671516"/>
              <a:gd name="csX2" fmla="*/ 2902857 w 13324114"/>
              <a:gd name="csY2" fmla="*/ 1326294 h 1671516"/>
              <a:gd name="csX3" fmla="*/ 5283200 w 13324114"/>
              <a:gd name="csY3" fmla="*/ 194180 h 1671516"/>
              <a:gd name="csX4" fmla="*/ 7286171 w 13324114"/>
              <a:gd name="csY4" fmla="*/ 1094066 h 1671516"/>
              <a:gd name="csX5" fmla="*/ 9347200 w 13324114"/>
              <a:gd name="csY5" fmla="*/ 5494 h 1671516"/>
              <a:gd name="csX6" fmla="*/ 11379200 w 13324114"/>
              <a:gd name="csY6" fmla="*/ 1660123 h 1671516"/>
              <a:gd name="csX7" fmla="*/ 13324114 w 13324114"/>
              <a:gd name="csY7" fmla="*/ 731209 h 16715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13324114" h="1671516">
                <a:moveTo>
                  <a:pt x="0" y="832809"/>
                </a:moveTo>
                <a:cubicBezTo>
                  <a:pt x="643467" y="494142"/>
                  <a:pt x="1286934" y="155476"/>
                  <a:pt x="1770743" y="237723"/>
                </a:cubicBezTo>
                <a:cubicBezTo>
                  <a:pt x="2254552" y="319970"/>
                  <a:pt x="2317448" y="1333551"/>
                  <a:pt x="2902857" y="1326294"/>
                </a:cubicBezTo>
                <a:cubicBezTo>
                  <a:pt x="3488266" y="1319037"/>
                  <a:pt x="4552648" y="232885"/>
                  <a:pt x="5283200" y="194180"/>
                </a:cubicBezTo>
                <a:cubicBezTo>
                  <a:pt x="6013752" y="155475"/>
                  <a:pt x="6608838" y="1125514"/>
                  <a:pt x="7286171" y="1094066"/>
                </a:cubicBezTo>
                <a:cubicBezTo>
                  <a:pt x="7963504" y="1062618"/>
                  <a:pt x="8665029" y="-88849"/>
                  <a:pt x="9347200" y="5494"/>
                </a:cubicBezTo>
                <a:cubicBezTo>
                  <a:pt x="10029371" y="99837"/>
                  <a:pt x="10716381" y="1539171"/>
                  <a:pt x="11379200" y="1660123"/>
                </a:cubicBezTo>
                <a:cubicBezTo>
                  <a:pt x="12042019" y="1781075"/>
                  <a:pt x="13004800" y="902961"/>
                  <a:pt x="13324114" y="73120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7BE3648F-2142-BFBF-7845-233BBDAEB1B9}"/>
              </a:ext>
            </a:extLst>
          </p:cNvPr>
          <p:cNvSpPr/>
          <p:nvPr/>
        </p:nvSpPr>
        <p:spPr>
          <a:xfrm>
            <a:off x="-674915" y="4512756"/>
            <a:ext cx="13324114" cy="1671516"/>
          </a:xfrm>
          <a:custGeom>
            <a:avLst/>
            <a:gdLst>
              <a:gd name="csX0" fmla="*/ 0 w 13324114"/>
              <a:gd name="csY0" fmla="*/ 832809 h 1671516"/>
              <a:gd name="csX1" fmla="*/ 1770743 w 13324114"/>
              <a:gd name="csY1" fmla="*/ 237723 h 1671516"/>
              <a:gd name="csX2" fmla="*/ 2902857 w 13324114"/>
              <a:gd name="csY2" fmla="*/ 1326294 h 1671516"/>
              <a:gd name="csX3" fmla="*/ 5283200 w 13324114"/>
              <a:gd name="csY3" fmla="*/ 194180 h 1671516"/>
              <a:gd name="csX4" fmla="*/ 7286171 w 13324114"/>
              <a:gd name="csY4" fmla="*/ 1094066 h 1671516"/>
              <a:gd name="csX5" fmla="*/ 9347200 w 13324114"/>
              <a:gd name="csY5" fmla="*/ 5494 h 1671516"/>
              <a:gd name="csX6" fmla="*/ 11379200 w 13324114"/>
              <a:gd name="csY6" fmla="*/ 1660123 h 1671516"/>
              <a:gd name="csX7" fmla="*/ 13324114 w 13324114"/>
              <a:gd name="csY7" fmla="*/ 731209 h 16715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13324114" h="1671516">
                <a:moveTo>
                  <a:pt x="0" y="832809"/>
                </a:moveTo>
                <a:cubicBezTo>
                  <a:pt x="643467" y="494142"/>
                  <a:pt x="1286934" y="155476"/>
                  <a:pt x="1770743" y="237723"/>
                </a:cubicBezTo>
                <a:cubicBezTo>
                  <a:pt x="2254552" y="319970"/>
                  <a:pt x="2317448" y="1333551"/>
                  <a:pt x="2902857" y="1326294"/>
                </a:cubicBezTo>
                <a:cubicBezTo>
                  <a:pt x="3488266" y="1319037"/>
                  <a:pt x="4552648" y="232885"/>
                  <a:pt x="5283200" y="194180"/>
                </a:cubicBezTo>
                <a:cubicBezTo>
                  <a:pt x="6013752" y="155475"/>
                  <a:pt x="6608838" y="1125514"/>
                  <a:pt x="7286171" y="1094066"/>
                </a:cubicBezTo>
                <a:cubicBezTo>
                  <a:pt x="7963504" y="1062618"/>
                  <a:pt x="8665029" y="-88849"/>
                  <a:pt x="9347200" y="5494"/>
                </a:cubicBezTo>
                <a:cubicBezTo>
                  <a:pt x="10029371" y="99837"/>
                  <a:pt x="10716381" y="1539171"/>
                  <a:pt x="11379200" y="1660123"/>
                </a:cubicBezTo>
                <a:cubicBezTo>
                  <a:pt x="12042019" y="1781075"/>
                  <a:pt x="13004800" y="902961"/>
                  <a:pt x="13324114" y="73120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загнутый угол 1">
            <a:extLst>
              <a:ext uri="{FF2B5EF4-FFF2-40B4-BE49-F238E27FC236}">
                <a16:creationId xmlns:a16="http://schemas.microsoft.com/office/drawing/2014/main" id="{8CE12739-907B-4315-84B0-EE554872A7DF}"/>
              </a:ext>
            </a:extLst>
          </p:cNvPr>
          <p:cNvSpPr/>
          <p:nvPr/>
        </p:nvSpPr>
        <p:spPr>
          <a:xfrm>
            <a:off x="3933371" y="1509486"/>
            <a:ext cx="4412343" cy="4020457"/>
          </a:xfrm>
          <a:prstGeom prst="foldedCorner">
            <a:avLst/>
          </a:prstGeom>
          <a:solidFill>
            <a:srgbClr val="B3C7C5"/>
          </a:solidFill>
          <a:ln>
            <a:noFill/>
          </a:ln>
          <a:effectLst>
            <a:outerShdw blurRad="2794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92933C-1791-DA5A-B42D-E91592228B21}"/>
              </a:ext>
            </a:extLst>
          </p:cNvPr>
          <p:cNvSpPr txBox="1"/>
          <p:nvPr/>
        </p:nvSpPr>
        <p:spPr>
          <a:xfrm>
            <a:off x="4366405" y="2060676"/>
            <a:ext cx="3459190" cy="2736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ru-RU" b="1" dirty="0">
                <a:solidFill>
                  <a:srgbClr val="0F1115"/>
                </a:solidFill>
                <a:effectLst/>
                <a:latin typeface="quote-cjk-patch"/>
              </a:rPr>
              <a:t>Контакты лидера</a:t>
            </a:r>
          </a:p>
          <a:p>
            <a:pPr algn="ctr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</a:pP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Тулькубаев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Вадим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Ильдарович</a:t>
            </a:r>
            <a:endParaRPr lang="ru-RU" b="1" dirty="0"/>
          </a:p>
          <a:p>
            <a:pPr algn="ctr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endParaRPr lang="ru-RU" b="1" dirty="0">
              <a:solidFill>
                <a:srgbClr val="0F1115"/>
              </a:solidFill>
              <a:effectLst/>
              <a:latin typeface="quote-cjk-patch"/>
            </a:endParaRPr>
          </a:p>
          <a:p>
            <a:pPr algn="ctr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F1115"/>
                </a:solidFill>
                <a:effectLst/>
                <a:latin typeface="quote-cjk-patch"/>
              </a:rPr>
              <a:t>Telegram</a:t>
            </a: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@</a:t>
            </a:r>
            <a:r>
              <a:rPr lang="en-US" dirty="0">
                <a:solidFill>
                  <a:srgbClr val="0F1115"/>
                </a:solidFill>
                <a:latin typeface="quote-cjk-patch"/>
              </a:rPr>
              <a:t>vadim11233</a:t>
            </a:r>
            <a:endParaRPr lang="ru-RU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algn="ctr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F1115"/>
                </a:solidFill>
                <a:effectLst/>
                <a:latin typeface="quote-cjk-patch"/>
              </a:rPr>
              <a:t>Email</a:t>
            </a: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en-US" dirty="0"/>
              <a:t>vadimnoviyakk@mail.ru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273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F293BD-FCE7-6125-5524-D48AF37EBAAC}"/>
              </a:ext>
            </a:extLst>
          </p:cNvPr>
          <p:cNvSpPr txBox="1"/>
          <p:nvPr/>
        </p:nvSpPr>
        <p:spPr>
          <a:xfrm>
            <a:off x="94487" y="429461"/>
            <a:ext cx="7439787" cy="599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ru-RU" sz="3600" b="1" dirty="0">
                <a:solidFill>
                  <a:srgbClr val="0F1115"/>
                </a:solidFill>
                <a:effectLst/>
                <a:latin typeface="Gogono Cocoa Mochi Cyrillic" panose="020B0600000000000000" pitchFamily="34" charset="0"/>
                <a:ea typeface="Inter V Black" panose="02000503000000020004" pitchFamily="2" charset="0"/>
                <a:cs typeface="Inter V Black" panose="02000503000000020004" pitchFamily="2" charset="0"/>
              </a:rPr>
              <a:t>Актуальность идеи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Масштаб задачи (Мировой):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Рынок средств разработки (Software Development Tools) превышает </a:t>
            </a: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$7,5 млрд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в 2025 году и демонстрирует двузначный рост (CAGR &gt; 16%) . При этом сегмент инструментов отладки и профилирования остаётся сложным для понимания новичками.</a:t>
            </a:r>
          </a:p>
          <a:p>
            <a:pPr>
              <a:spcBef>
                <a:spcPts val="450"/>
              </a:spcBef>
              <a:spcAft>
                <a:spcPts val="1200"/>
              </a:spcAft>
            </a:pPr>
            <a:endParaRPr lang="ru-RU" b="1" i="0" dirty="0">
              <a:solidFill>
                <a:srgbClr val="0F1115"/>
              </a:solidFill>
              <a:effectLst/>
              <a:latin typeface="quote-cjk-patch"/>
            </a:endParaRPr>
          </a:p>
          <a:p>
            <a:pPr>
              <a:spcBef>
                <a:spcPts val="450"/>
              </a:spcBef>
              <a:spcAft>
                <a:spcPts val="1200"/>
              </a:spcAft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Тренды отрасли: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Взрывной рост использования ИИ для написания кода создал новую проблему — </a:t>
            </a: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«деградацию навыков отладки»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. Согласно исследованию </a:t>
            </a:r>
            <a:r>
              <a:rPr lang="ru-RU" b="0" i="0" u="none" strike="noStrike" dirty="0">
                <a:solidFill>
                  <a:srgbClr val="3964FE"/>
                </a:solidFill>
                <a:effectLst/>
                <a:latin typeface="quote-cjk-patch"/>
                <a:hlinkClick r:id="rId2"/>
              </a:rPr>
              <a:t>OSP.ru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(2026), разработчики, полагающиеся только на </a:t>
            </a:r>
            <a:b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</a:b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ИИ-ассистентов, набирают в два раза меньше баллов в задачах на понимание логики и поиск ошибок, чем те, кто отлаживает код сам . RecursEYE закрывает этот пробел, визуализируя логику там, где ИИ выдаёт «чёрный ящик».</a:t>
            </a:r>
          </a:p>
          <a:p>
            <a:pPr>
              <a:spcBef>
                <a:spcPts val="450"/>
              </a:spcBef>
              <a:spcAft>
                <a:spcPts val="1200"/>
              </a:spcAft>
            </a:pPr>
            <a:endParaRPr lang="ru-RU" b="1" i="0" dirty="0">
              <a:solidFill>
                <a:srgbClr val="0F1115"/>
              </a:solidFill>
              <a:effectLst/>
              <a:latin typeface="quote-cjk-patch"/>
            </a:endParaRPr>
          </a:p>
          <a:p>
            <a:pPr>
              <a:spcBef>
                <a:spcPts val="450"/>
              </a:spcBef>
              <a:spcAft>
                <a:spcPts val="1200"/>
              </a:spcAft>
            </a:pPr>
            <a:r>
              <a:rPr lang="ru-RU" b="1" i="0" dirty="0">
                <a:solidFill>
                  <a:srgbClr val="0F1115"/>
                </a:solidFill>
                <a:effectLst/>
                <a:latin typeface="quote-cjk-patch"/>
              </a:rPr>
              <a:t>Научно-технологический задел: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 Компетенции команды в области динамического анализа кода (Python/C++), технологиях построения графов в реальном времени и интеграции с VS Code / </a:t>
            </a:r>
            <a:r>
              <a:rPr lang="ru-RU" b="0" i="0" dirty="0" err="1">
                <a:solidFill>
                  <a:srgbClr val="0F1115"/>
                </a:solidFill>
                <a:effectLst/>
                <a:latin typeface="quote-cjk-patch"/>
              </a:rPr>
              <a:t>IntelliJ</a:t>
            </a:r>
            <a:r>
              <a:rPr lang="ru-RU" b="0" i="0" dirty="0">
                <a:solidFill>
                  <a:srgbClr val="0F1115"/>
                </a:solidFill>
                <a:effectLst/>
                <a:latin typeface="quote-cjk-patch"/>
              </a:rPr>
              <a:t> IDEA.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4CB99AF0-634F-DA4A-FA59-C452C2AB11E7}"/>
              </a:ext>
            </a:extLst>
          </p:cNvPr>
          <p:cNvCxnSpPr/>
          <p:nvPr/>
        </p:nvCxnSpPr>
        <p:spPr>
          <a:xfrm>
            <a:off x="180975" y="2200275"/>
            <a:ext cx="7162800" cy="0"/>
          </a:xfrm>
          <a:prstGeom prst="straightConnector1">
            <a:avLst/>
          </a:prstGeom>
          <a:ln w="34925">
            <a:solidFill>
              <a:srgbClr val="172C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BCCA66D8-7644-E8F0-F74F-5AA11691EF0E}"/>
              </a:ext>
            </a:extLst>
          </p:cNvPr>
          <p:cNvCxnSpPr/>
          <p:nvPr/>
        </p:nvCxnSpPr>
        <p:spPr>
          <a:xfrm>
            <a:off x="180975" y="4857750"/>
            <a:ext cx="7162800" cy="0"/>
          </a:xfrm>
          <a:prstGeom prst="straightConnector1">
            <a:avLst/>
          </a:prstGeom>
          <a:ln w="34925">
            <a:solidFill>
              <a:srgbClr val="172C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EF844AAE-364F-F800-8DE1-094B7CA6FD5D}"/>
              </a:ext>
            </a:extLst>
          </p:cNvPr>
          <p:cNvCxnSpPr/>
          <p:nvPr/>
        </p:nvCxnSpPr>
        <p:spPr>
          <a:xfrm>
            <a:off x="180975" y="6428539"/>
            <a:ext cx="7162800" cy="0"/>
          </a:xfrm>
          <a:prstGeom prst="straightConnector1">
            <a:avLst/>
          </a:prstGeom>
          <a:ln w="34925">
            <a:solidFill>
              <a:srgbClr val="172C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DA390EA6-074D-64E3-CC14-590B9C078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4239" y1="43359" x2="34457" y2="29688"/>
                        <a14:foregroundMark x1="34457" y1="29688" x2="34457" y2="29688"/>
                        <a14:foregroundMark x1="35870" y1="28125" x2="33261" y2="3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311" y="632545"/>
            <a:ext cx="2817015" cy="156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EDFBE925-06B3-79AD-B804-753A838ED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/>
          <a:stretch>
            <a:fillRect/>
          </a:stretch>
        </p:blipFill>
        <p:spPr bwMode="auto">
          <a:xfrm>
            <a:off x="8832301" y="2200275"/>
            <a:ext cx="2817016" cy="200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id="{E465AAD6-4E31-A9AE-810A-1CBAB3E45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732" y="4712312"/>
            <a:ext cx="1912171" cy="191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60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Picture background">
            <a:extLst>
              <a:ext uri="{FF2B5EF4-FFF2-40B4-BE49-F238E27FC236}">
                <a16:creationId xmlns:a16="http://schemas.microsoft.com/office/drawing/2014/main" id="{E3D65223-7C43-FB16-F003-FD828ADD0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181" y="1879325"/>
            <a:ext cx="2365346" cy="236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EEFE658-EB6E-BBC5-7546-0E04D1078B9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78" y="1660309"/>
            <a:ext cx="2695951" cy="27054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51A9D15-4A69-2596-53D2-BA80C57A366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007"/>
          <a:stretch>
            <a:fillRect/>
          </a:stretch>
        </p:blipFill>
        <p:spPr>
          <a:xfrm>
            <a:off x="3904298" y="1879325"/>
            <a:ext cx="4477375" cy="2184247"/>
          </a:xfrm>
          <a:prstGeom prst="rect">
            <a:avLst/>
          </a:prstGeom>
          <a:noFill/>
        </p:spPr>
      </p:pic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6509181A-C5F2-0033-3710-5C4036B52AB5}"/>
              </a:ext>
            </a:extLst>
          </p:cNvPr>
          <p:cNvSpPr/>
          <p:nvPr/>
        </p:nvSpPr>
        <p:spPr>
          <a:xfrm rot="16200000">
            <a:off x="1793083" y="188939"/>
            <a:ext cx="542925" cy="2637940"/>
          </a:xfrm>
          <a:prstGeom prst="rightBrace">
            <a:avLst>
              <a:gd name="adj1" fmla="val 55701"/>
              <a:gd name="adj2" fmla="val 50000"/>
            </a:avLst>
          </a:prstGeom>
          <a:ln w="539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:a16="http://schemas.microsoft.com/office/drawing/2014/main" id="{7F630AAC-9A5D-D513-C2B5-124BC4225AE4}"/>
              </a:ext>
            </a:extLst>
          </p:cNvPr>
          <p:cNvSpPr/>
          <p:nvPr/>
        </p:nvSpPr>
        <p:spPr>
          <a:xfrm rot="5400000">
            <a:off x="1793082" y="5056211"/>
            <a:ext cx="542925" cy="2637938"/>
          </a:xfrm>
          <a:prstGeom prst="rightBrace">
            <a:avLst>
              <a:gd name="adj1" fmla="val 55701"/>
              <a:gd name="adj2" fmla="val 50000"/>
            </a:avLst>
          </a:prstGeom>
          <a:ln w="539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82AF52DB-A91B-E3A1-BAFA-C0F5BC916D97}"/>
              </a:ext>
            </a:extLst>
          </p:cNvPr>
          <p:cNvSpPr/>
          <p:nvPr/>
        </p:nvSpPr>
        <p:spPr>
          <a:xfrm rot="16200000">
            <a:off x="5824535" y="227042"/>
            <a:ext cx="542925" cy="2637940"/>
          </a:xfrm>
          <a:prstGeom prst="rightBrace">
            <a:avLst>
              <a:gd name="adj1" fmla="val 55701"/>
              <a:gd name="adj2" fmla="val 50000"/>
            </a:avLst>
          </a:prstGeom>
          <a:ln w="539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авая фигурная скобка 5">
            <a:extLst>
              <a:ext uri="{FF2B5EF4-FFF2-40B4-BE49-F238E27FC236}">
                <a16:creationId xmlns:a16="http://schemas.microsoft.com/office/drawing/2014/main" id="{E12891ED-4247-3751-BDC5-0ADE71A5048F}"/>
              </a:ext>
            </a:extLst>
          </p:cNvPr>
          <p:cNvSpPr/>
          <p:nvPr/>
        </p:nvSpPr>
        <p:spPr>
          <a:xfrm rot="5400000">
            <a:off x="5824534" y="5094314"/>
            <a:ext cx="542925" cy="2637938"/>
          </a:xfrm>
          <a:prstGeom prst="rightBrace">
            <a:avLst>
              <a:gd name="adj1" fmla="val 55701"/>
              <a:gd name="adj2" fmla="val 50000"/>
            </a:avLst>
          </a:prstGeom>
          <a:ln w="539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408776C4-3CC4-4A6F-D745-A7AD86AF639A}"/>
              </a:ext>
            </a:extLst>
          </p:cNvPr>
          <p:cNvSpPr/>
          <p:nvPr/>
        </p:nvSpPr>
        <p:spPr>
          <a:xfrm rot="16200000">
            <a:off x="9855992" y="188940"/>
            <a:ext cx="542925" cy="2637939"/>
          </a:xfrm>
          <a:prstGeom prst="rightBrace">
            <a:avLst>
              <a:gd name="adj1" fmla="val 55701"/>
              <a:gd name="adj2" fmla="val 50000"/>
            </a:avLst>
          </a:prstGeom>
          <a:ln w="539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CAEDE1E5-F48A-BC9A-C3AF-F0F02ECA2519}"/>
              </a:ext>
            </a:extLst>
          </p:cNvPr>
          <p:cNvSpPr/>
          <p:nvPr/>
        </p:nvSpPr>
        <p:spPr>
          <a:xfrm rot="5400000">
            <a:off x="9855992" y="5056212"/>
            <a:ext cx="542925" cy="2637938"/>
          </a:xfrm>
          <a:prstGeom prst="rightBrace">
            <a:avLst>
              <a:gd name="adj1" fmla="val 55701"/>
              <a:gd name="adj2" fmla="val 50000"/>
            </a:avLst>
          </a:prstGeom>
          <a:ln w="539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887493-8F3D-DF11-1056-7AA5921633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" y="1507909"/>
            <a:ext cx="2695951" cy="27054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F20C091-4491-0CFE-AD1A-261AF512DF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07"/>
          <a:stretch>
            <a:fillRect/>
          </a:stretch>
        </p:blipFill>
        <p:spPr>
          <a:xfrm>
            <a:off x="3809706" y="1768524"/>
            <a:ext cx="4477375" cy="2184247"/>
          </a:xfrm>
          <a:prstGeom prst="rect">
            <a:avLst/>
          </a:prstGeom>
        </p:spPr>
      </p:pic>
      <p:pic>
        <p:nvPicPr>
          <p:cNvPr id="3078" name="Picture 6" descr="Picture background">
            <a:extLst>
              <a:ext uri="{FF2B5EF4-FFF2-40B4-BE49-F238E27FC236}">
                <a16:creationId xmlns:a16="http://schemas.microsoft.com/office/drawing/2014/main" id="{7E68BA69-E090-11BE-C6AC-25E855B5C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781" y="1726925"/>
            <a:ext cx="2365346" cy="236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4EF63E-4947-6F01-152C-992EDFA2599A}"/>
              </a:ext>
            </a:extLst>
          </p:cNvPr>
          <p:cNvSpPr txBox="1"/>
          <p:nvPr/>
        </p:nvSpPr>
        <p:spPr>
          <a:xfrm>
            <a:off x="-165584" y="4281389"/>
            <a:ext cx="39174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300"/>
              </a:spcBef>
              <a:spcAft>
                <a:spcPts val="1200"/>
              </a:spcAft>
            </a:pPr>
            <a:r>
              <a:rPr lang="ru-RU" sz="1800" b="0" i="0" dirty="0">
                <a:solidFill>
                  <a:srgbClr val="0F1115"/>
                </a:solidFill>
                <a:effectLst/>
                <a:latin typeface="quote-cjk-patch"/>
              </a:rPr>
              <a:t>Не могут «увидеть» рекурсию или работу с указателями. Статичные картинки в учебниках не объясняют, почему программа падает с </a:t>
            </a:r>
            <a:r>
              <a:rPr lang="ru-RU" sz="1800" b="0" i="0" dirty="0" err="1">
                <a:solidFill>
                  <a:srgbClr val="0F1115"/>
                </a:solidFill>
                <a:effectLst/>
                <a:latin typeface="quote-cjk-patch"/>
              </a:rPr>
              <a:t>Stack</a:t>
            </a:r>
            <a:r>
              <a:rPr lang="ru-RU" sz="1800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ru-RU" sz="1800" b="0" i="0" dirty="0" err="1">
                <a:solidFill>
                  <a:srgbClr val="0F1115"/>
                </a:solidFill>
                <a:effectLst/>
                <a:latin typeface="quote-cjk-patch"/>
              </a:rPr>
              <a:t>Overflow</a:t>
            </a:r>
            <a:r>
              <a:rPr lang="ru-RU" sz="1800" b="0" i="0" dirty="0">
                <a:solidFill>
                  <a:srgbClr val="0F1115"/>
                </a:solidFill>
                <a:effectLst/>
                <a:latin typeface="quote-cjk-patch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DAA216-CBA5-EEE1-F59B-9C9CC76A5517}"/>
              </a:ext>
            </a:extLst>
          </p:cNvPr>
          <p:cNvSpPr txBox="1"/>
          <p:nvPr/>
        </p:nvSpPr>
        <p:spPr>
          <a:xfrm>
            <a:off x="4122527" y="4419888"/>
            <a:ext cx="34333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450"/>
              </a:spcBef>
              <a:spcAft>
                <a:spcPts val="1200"/>
              </a:spcAft>
            </a:pPr>
            <a:r>
              <a:rPr lang="ru-RU" sz="1800" b="0" i="0" dirty="0">
                <a:solidFill>
                  <a:srgbClr val="0F1115"/>
                </a:solidFill>
                <a:effectLst/>
                <a:latin typeface="quote-cjk-patch"/>
              </a:rPr>
              <a:t>Тратят до 30% времени занятия на рисование стеков вызовов на доске, вместо разбора алгоритмов.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EE11CC-EF76-6D1D-5337-7C43FD554969}"/>
              </a:ext>
            </a:extLst>
          </p:cNvPr>
          <p:cNvSpPr txBox="1"/>
          <p:nvPr/>
        </p:nvSpPr>
        <p:spPr>
          <a:xfrm>
            <a:off x="8229273" y="4332194"/>
            <a:ext cx="32437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450"/>
              </a:spcBef>
              <a:spcAft>
                <a:spcPts val="1200"/>
              </a:spcAft>
            </a:pPr>
            <a:r>
              <a:rPr lang="ru-RU" sz="1800" b="0" i="0" dirty="0">
                <a:solidFill>
                  <a:srgbClr val="0F1115"/>
                </a:solidFill>
                <a:effectLst/>
                <a:latin typeface="quote-cjk-patch"/>
              </a:rPr>
              <a:t>При отладке сложных багов теряют время на ручную трассировку логов или бесконечные точки останова.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D8893-3498-C008-3AFD-9FE97134C4BE}"/>
              </a:ext>
            </a:extLst>
          </p:cNvPr>
          <p:cNvSpPr txBox="1"/>
          <p:nvPr/>
        </p:nvSpPr>
        <p:spPr>
          <a:xfrm>
            <a:off x="5167158" y="821261"/>
            <a:ext cx="1857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0" dirty="0">
                <a:solidFill>
                  <a:srgbClr val="0F1115"/>
                </a:solidFill>
                <a:effectLst/>
                <a:latin typeface="quote-cjk-patch"/>
              </a:rPr>
              <a:t>Преподаватели</a:t>
            </a:r>
            <a:r>
              <a:rPr lang="ru-RU" sz="1800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E49E56-54C3-DFE1-2352-CCBFBD3B44FF}"/>
              </a:ext>
            </a:extLst>
          </p:cNvPr>
          <p:cNvSpPr txBox="1"/>
          <p:nvPr/>
        </p:nvSpPr>
        <p:spPr>
          <a:xfrm>
            <a:off x="9201980" y="821261"/>
            <a:ext cx="1850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0" dirty="0">
                <a:solidFill>
                  <a:srgbClr val="0F1115"/>
                </a:solidFill>
                <a:effectLst/>
                <a:latin typeface="quote-cjk-patch"/>
              </a:rPr>
              <a:t>Разработчики</a:t>
            </a:r>
            <a:r>
              <a:rPr lang="ru-RU" sz="1800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BE75F2-7F41-77B2-4678-1799FE79237E}"/>
              </a:ext>
            </a:extLst>
          </p:cNvPr>
          <p:cNvSpPr txBox="1"/>
          <p:nvPr/>
        </p:nvSpPr>
        <p:spPr>
          <a:xfrm>
            <a:off x="972076" y="822101"/>
            <a:ext cx="2184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0" dirty="0">
                <a:solidFill>
                  <a:srgbClr val="0F1115"/>
                </a:solidFill>
                <a:effectLst/>
                <a:latin typeface="quote-cjk-patch"/>
              </a:rPr>
              <a:t>Студенты/Новички</a:t>
            </a:r>
            <a:r>
              <a:rPr lang="ru-RU" sz="1800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821555-B182-D0F0-3BE4-4460BDCCB264}"/>
              </a:ext>
            </a:extLst>
          </p:cNvPr>
          <p:cNvSpPr txBox="1"/>
          <p:nvPr/>
        </p:nvSpPr>
        <p:spPr>
          <a:xfrm>
            <a:off x="185764" y="99570"/>
            <a:ext cx="2446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Gogono Cocoa Mochi Cyrillic" panose="020B0600000000000000" pitchFamily="34" charset="0"/>
              </a:rPr>
              <a:t>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197742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C4FA29A4-95ED-7230-6616-2688E7A685C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1071" y="4171014"/>
            <a:ext cx="10865598" cy="2024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450"/>
              </a:spcBef>
              <a:spcAft>
                <a:spcPts val="1200"/>
              </a:spcAft>
              <a:buNone/>
            </a:pPr>
            <a:r>
              <a:rPr lang="ru-RU" sz="1800" b="1" i="0" dirty="0">
                <a:solidFill>
                  <a:srgbClr val="0F1115"/>
                </a:solidFill>
                <a:effectLst/>
                <a:latin typeface="quote-cjk-patch"/>
              </a:rPr>
              <a:t>Количественная оценка потерь:</a:t>
            </a:r>
            <a:r>
              <a:rPr lang="ru-RU" sz="1800" b="0" i="0" dirty="0">
                <a:solidFill>
                  <a:srgbClr val="0F1115"/>
                </a:solidFill>
                <a:effectLst/>
                <a:latin typeface="quote-cjk-patch"/>
              </a:rPr>
              <a:t> По данным </a:t>
            </a:r>
            <a:r>
              <a:rPr lang="ru-RU" sz="1800" b="0" i="0" dirty="0" err="1">
                <a:solidFill>
                  <a:srgbClr val="0F1115"/>
                </a:solidFill>
                <a:effectLst/>
                <a:latin typeface="quote-cjk-patch"/>
              </a:rPr>
              <a:t>Stack</a:t>
            </a:r>
            <a:r>
              <a:rPr lang="ru-RU" sz="1800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ru-RU" sz="1800" b="0" i="0" dirty="0" err="1">
                <a:solidFill>
                  <a:srgbClr val="0F1115"/>
                </a:solidFill>
                <a:effectLst/>
                <a:latin typeface="quote-cjk-patch"/>
              </a:rPr>
              <a:t>Overflow</a:t>
            </a:r>
            <a:r>
              <a:rPr lang="ru-RU" sz="1800" b="0" i="0" dirty="0">
                <a:solidFill>
                  <a:srgbClr val="0F1115"/>
                </a:solidFill>
                <a:effectLst/>
                <a:latin typeface="quote-cjk-patch"/>
              </a:rPr>
              <a:t> и отраслевых опросов, разработчики тратят до </a:t>
            </a:r>
            <a:r>
              <a:rPr lang="ru-RU" sz="1800" b="1" i="0" dirty="0">
                <a:solidFill>
                  <a:srgbClr val="0F1115"/>
                </a:solidFill>
                <a:effectLst/>
                <a:latin typeface="quote-cjk-patch"/>
              </a:rPr>
              <a:t>40% рабочего времени</a:t>
            </a:r>
            <a:r>
              <a:rPr lang="ru-RU" sz="1800" b="0" i="0" dirty="0">
                <a:solidFill>
                  <a:srgbClr val="0F1115"/>
                </a:solidFill>
                <a:effectLst/>
                <a:latin typeface="quote-cjk-patch"/>
              </a:rPr>
              <a:t> на отладку кода. Инструменты, ускоряющие понимание кода (Time-</a:t>
            </a:r>
            <a:r>
              <a:rPr lang="ru-RU" sz="1800" b="0" i="0" dirty="0" err="1">
                <a:solidFill>
                  <a:srgbClr val="0F1115"/>
                </a:solidFill>
                <a:effectLst/>
                <a:latin typeface="quote-cjk-patch"/>
              </a:rPr>
              <a:t>to</a:t>
            </a:r>
            <a:r>
              <a:rPr lang="ru-RU" sz="1800" b="0" i="0" dirty="0">
                <a:solidFill>
                  <a:srgbClr val="0F1115"/>
                </a:solidFill>
                <a:effectLst/>
                <a:latin typeface="quote-cjk-patch"/>
              </a:rPr>
              <a:t>-</a:t>
            </a:r>
            <a:r>
              <a:rPr lang="ru-RU" sz="1800" b="0" i="0" dirty="0" err="1">
                <a:solidFill>
                  <a:srgbClr val="0F1115"/>
                </a:solidFill>
                <a:effectLst/>
                <a:latin typeface="quote-cjk-patch"/>
              </a:rPr>
              <a:t>Understand</a:t>
            </a:r>
            <a:r>
              <a:rPr lang="ru-RU" sz="1800" b="0" i="0" dirty="0">
                <a:solidFill>
                  <a:srgbClr val="0F1115"/>
                </a:solidFill>
                <a:effectLst/>
                <a:latin typeface="quote-cjk-patch"/>
              </a:rPr>
              <a:t>), экономят бизнесу до </a:t>
            </a:r>
            <a:r>
              <a:rPr lang="ru-RU" sz="1800" b="1" i="0" dirty="0">
                <a:solidFill>
                  <a:srgbClr val="0F1115"/>
                </a:solidFill>
                <a:effectLst/>
                <a:latin typeface="quote-cjk-patch"/>
              </a:rPr>
              <a:t>$8,800</a:t>
            </a:r>
            <a:r>
              <a:rPr lang="ru-RU" sz="1800" b="0" i="0" dirty="0">
                <a:solidFill>
                  <a:srgbClr val="0F1115"/>
                </a:solidFill>
                <a:effectLst/>
                <a:latin typeface="quote-cjk-patch"/>
              </a:rPr>
              <a:t> на одного разработчика</a:t>
            </a:r>
            <a:r>
              <a:rPr lang="en-US" sz="1800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ru-RU" sz="1800" b="0" i="0" dirty="0">
                <a:solidFill>
                  <a:srgbClr val="0F1115"/>
                </a:solidFill>
                <a:effectLst/>
                <a:latin typeface="quote-cjk-patch"/>
              </a:rPr>
              <a:t>в год .</a:t>
            </a:r>
            <a:endParaRPr lang="en-US" sz="1800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0" indent="0" algn="just">
              <a:spcBef>
                <a:spcPts val="450"/>
              </a:spcBef>
              <a:spcAft>
                <a:spcPts val="1200"/>
              </a:spcAft>
              <a:buNone/>
            </a:pPr>
            <a:endParaRPr lang="ru-RU" sz="1800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0" indent="0" algn="just">
              <a:spcBef>
                <a:spcPts val="450"/>
              </a:spcBef>
              <a:spcAft>
                <a:spcPts val="1200"/>
              </a:spcAft>
              <a:buNone/>
            </a:pPr>
            <a:r>
              <a:rPr lang="ru-RU" sz="1800" b="1" i="0" dirty="0">
                <a:solidFill>
                  <a:srgbClr val="0F1115"/>
                </a:solidFill>
                <a:effectLst/>
                <a:latin typeface="quote-cjk-patch"/>
              </a:rPr>
              <a:t>Подтверждение проблемы:</a:t>
            </a:r>
            <a:r>
              <a:rPr lang="ru-RU" sz="1800" b="0" i="0" dirty="0">
                <a:solidFill>
                  <a:srgbClr val="0F1115"/>
                </a:solidFill>
                <a:effectLst/>
                <a:latin typeface="quote-cjk-patch"/>
              </a:rPr>
              <a:t> Проведено 5+ проблемных интервью с преподавателями кафедры [Название] и студентами 2-3 курсов, которые подтвердили трудности при сдаче лабораторных по алгоритмам.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DFBBA4-DBF9-7735-0855-CEA551593BB7}"/>
              </a:ext>
            </a:extLst>
          </p:cNvPr>
          <p:cNvSpPr txBox="1"/>
          <p:nvPr/>
        </p:nvSpPr>
        <p:spPr>
          <a:xfrm>
            <a:off x="1723724" y="1923415"/>
            <a:ext cx="29258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/>
              <a:t>≈40%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7FBBFF-B32E-8E68-8F4D-325415EBBFD3}"/>
              </a:ext>
            </a:extLst>
          </p:cNvPr>
          <p:cNvSpPr txBox="1"/>
          <p:nvPr/>
        </p:nvSpPr>
        <p:spPr>
          <a:xfrm>
            <a:off x="5893870" y="1859340"/>
            <a:ext cx="48671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600" b="1" dirty="0"/>
              <a:t>≈</a:t>
            </a:r>
            <a:r>
              <a:rPr lang="ru-RU" sz="9600" b="1" dirty="0">
                <a:solidFill>
                  <a:srgbClr val="0F1115"/>
                </a:solidFill>
                <a:latin typeface="quote-cjk-patch"/>
              </a:rPr>
              <a:t>$8,800</a:t>
            </a:r>
            <a:r>
              <a:rPr lang="ru-RU" sz="9600" dirty="0">
                <a:solidFill>
                  <a:srgbClr val="0F1115"/>
                </a:solidFill>
                <a:latin typeface="quote-cjk-patch"/>
              </a:rPr>
              <a:t> </a:t>
            </a:r>
            <a:endParaRPr lang="ru-RU" sz="9600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047F7BF-84E2-2EF4-AC7D-7001E84A1A15}"/>
              </a:ext>
            </a:extLst>
          </p:cNvPr>
          <p:cNvCxnSpPr>
            <a:cxnSpLocks/>
          </p:cNvCxnSpPr>
          <p:nvPr/>
        </p:nvCxnSpPr>
        <p:spPr>
          <a:xfrm>
            <a:off x="5245768" y="2077790"/>
            <a:ext cx="0" cy="126090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78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EC8AA-497F-B649-9DDC-36048AD11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Полилиния: фигура 4108">
            <a:extLst>
              <a:ext uri="{FF2B5EF4-FFF2-40B4-BE49-F238E27FC236}">
                <a16:creationId xmlns:a16="http://schemas.microsoft.com/office/drawing/2014/main" id="{91D1D615-97BC-2583-C646-BDD6410EA418}"/>
              </a:ext>
            </a:extLst>
          </p:cNvPr>
          <p:cNvSpPr/>
          <p:nvPr/>
        </p:nvSpPr>
        <p:spPr>
          <a:xfrm>
            <a:off x="357026" y="1663648"/>
            <a:ext cx="3644195" cy="4513056"/>
          </a:xfrm>
          <a:custGeom>
            <a:avLst/>
            <a:gdLst>
              <a:gd name="csX0" fmla="*/ 2030574 w 3644195"/>
              <a:gd name="csY0" fmla="*/ 4330752 h 4513056"/>
              <a:gd name="csX1" fmla="*/ 3148174 w 3644195"/>
              <a:gd name="csY1" fmla="*/ 4241852 h 4513056"/>
              <a:gd name="csX2" fmla="*/ 3643474 w 3644195"/>
              <a:gd name="csY2" fmla="*/ 3340152 h 4513056"/>
              <a:gd name="csX3" fmla="*/ 3262474 w 3644195"/>
              <a:gd name="csY3" fmla="*/ 2400352 h 4513056"/>
              <a:gd name="csX4" fmla="*/ 3427574 w 3644195"/>
              <a:gd name="csY4" fmla="*/ 1765352 h 4513056"/>
              <a:gd name="csX5" fmla="*/ 2589374 w 3644195"/>
              <a:gd name="csY5" fmla="*/ 1270052 h 4513056"/>
              <a:gd name="csX6" fmla="*/ 824074 w 3644195"/>
              <a:gd name="csY6" fmla="*/ 1206552 h 4513056"/>
              <a:gd name="csX7" fmla="*/ 23974 w 3644195"/>
              <a:gd name="csY7" fmla="*/ 1612952 h 4513056"/>
              <a:gd name="csX8" fmla="*/ 265274 w 3644195"/>
              <a:gd name="csY8" fmla="*/ 2806752 h 4513056"/>
              <a:gd name="csX9" fmla="*/ 836774 w 3644195"/>
              <a:gd name="csY9" fmla="*/ 3390952 h 4513056"/>
              <a:gd name="csX10" fmla="*/ 1052674 w 3644195"/>
              <a:gd name="csY10" fmla="*/ 4279952 h 4513056"/>
              <a:gd name="csX11" fmla="*/ 2246474 w 3644195"/>
              <a:gd name="csY11" fmla="*/ 4508552 h 4513056"/>
              <a:gd name="csX12" fmla="*/ 2894174 w 3644195"/>
              <a:gd name="csY12" fmla="*/ 4140252 h 4513056"/>
              <a:gd name="csX13" fmla="*/ 3338674 w 3644195"/>
              <a:gd name="csY13" fmla="*/ 3606852 h 4513056"/>
              <a:gd name="csX14" fmla="*/ 3122774 w 3644195"/>
              <a:gd name="csY14" fmla="*/ 2882952 h 4513056"/>
              <a:gd name="csX15" fmla="*/ 3249774 w 3644195"/>
              <a:gd name="csY15" fmla="*/ 1993952 h 4513056"/>
              <a:gd name="csX16" fmla="*/ 2944974 w 3644195"/>
              <a:gd name="csY16" fmla="*/ 1498652 h 4513056"/>
              <a:gd name="csX17" fmla="*/ 1890874 w 3644195"/>
              <a:gd name="csY17" fmla="*/ 1333552 h 4513056"/>
              <a:gd name="csX18" fmla="*/ 1751174 w 3644195"/>
              <a:gd name="csY18" fmla="*/ 622352 h 4513056"/>
              <a:gd name="csX19" fmla="*/ 2513174 w 3644195"/>
              <a:gd name="csY19" fmla="*/ 444552 h 4513056"/>
              <a:gd name="csX20" fmla="*/ 2551274 w 3644195"/>
              <a:gd name="csY20" fmla="*/ 25452 h 4513056"/>
              <a:gd name="csX21" fmla="*/ 2436974 w 3644195"/>
              <a:gd name="csY21" fmla="*/ 279452 h 4513056"/>
              <a:gd name="csX22" fmla="*/ 2563974 w 3644195"/>
              <a:gd name="csY22" fmla="*/ 52 h 4513056"/>
              <a:gd name="csX23" fmla="*/ 2843374 w 3644195"/>
              <a:gd name="csY23" fmla="*/ 254052 h 4513056"/>
              <a:gd name="csX24" fmla="*/ 2576674 w 3644195"/>
              <a:gd name="csY24" fmla="*/ 25452 h 45130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3644195" h="4513056">
                <a:moveTo>
                  <a:pt x="2030574" y="4330752"/>
                </a:moveTo>
                <a:cubicBezTo>
                  <a:pt x="2448615" y="4361443"/>
                  <a:pt x="2879357" y="4406952"/>
                  <a:pt x="3148174" y="4241852"/>
                </a:cubicBezTo>
                <a:cubicBezTo>
                  <a:pt x="3416991" y="4076752"/>
                  <a:pt x="3624424" y="3647069"/>
                  <a:pt x="3643474" y="3340152"/>
                </a:cubicBezTo>
                <a:cubicBezTo>
                  <a:pt x="3662524" y="3033235"/>
                  <a:pt x="3298457" y="2662819"/>
                  <a:pt x="3262474" y="2400352"/>
                </a:cubicBezTo>
                <a:cubicBezTo>
                  <a:pt x="3226491" y="2137885"/>
                  <a:pt x="3539757" y="1953735"/>
                  <a:pt x="3427574" y="1765352"/>
                </a:cubicBezTo>
                <a:cubicBezTo>
                  <a:pt x="3315391" y="1576969"/>
                  <a:pt x="3023291" y="1363185"/>
                  <a:pt x="2589374" y="1270052"/>
                </a:cubicBezTo>
                <a:cubicBezTo>
                  <a:pt x="2155457" y="1176919"/>
                  <a:pt x="1251641" y="1149402"/>
                  <a:pt x="824074" y="1206552"/>
                </a:cubicBezTo>
                <a:cubicBezTo>
                  <a:pt x="396507" y="1263702"/>
                  <a:pt x="117107" y="1346252"/>
                  <a:pt x="23974" y="1612952"/>
                </a:cubicBezTo>
                <a:cubicBezTo>
                  <a:pt x="-69159" y="1879652"/>
                  <a:pt x="129807" y="2510419"/>
                  <a:pt x="265274" y="2806752"/>
                </a:cubicBezTo>
                <a:cubicBezTo>
                  <a:pt x="400741" y="3103085"/>
                  <a:pt x="705541" y="3145419"/>
                  <a:pt x="836774" y="3390952"/>
                </a:cubicBezTo>
                <a:cubicBezTo>
                  <a:pt x="968007" y="3636485"/>
                  <a:pt x="817724" y="4093685"/>
                  <a:pt x="1052674" y="4279952"/>
                </a:cubicBezTo>
                <a:cubicBezTo>
                  <a:pt x="1287624" y="4466219"/>
                  <a:pt x="1939557" y="4531835"/>
                  <a:pt x="2246474" y="4508552"/>
                </a:cubicBezTo>
                <a:cubicBezTo>
                  <a:pt x="2553391" y="4485269"/>
                  <a:pt x="2712141" y="4290535"/>
                  <a:pt x="2894174" y="4140252"/>
                </a:cubicBezTo>
                <a:cubicBezTo>
                  <a:pt x="3076207" y="3989969"/>
                  <a:pt x="3300574" y="3816402"/>
                  <a:pt x="3338674" y="3606852"/>
                </a:cubicBezTo>
                <a:cubicBezTo>
                  <a:pt x="3376774" y="3397302"/>
                  <a:pt x="3137591" y="3151769"/>
                  <a:pt x="3122774" y="2882952"/>
                </a:cubicBezTo>
                <a:cubicBezTo>
                  <a:pt x="3107957" y="2614135"/>
                  <a:pt x="3279407" y="2224669"/>
                  <a:pt x="3249774" y="1993952"/>
                </a:cubicBezTo>
                <a:cubicBezTo>
                  <a:pt x="3220141" y="1763235"/>
                  <a:pt x="3171457" y="1608719"/>
                  <a:pt x="2944974" y="1498652"/>
                </a:cubicBezTo>
                <a:cubicBezTo>
                  <a:pt x="2718491" y="1388585"/>
                  <a:pt x="2089841" y="1479602"/>
                  <a:pt x="1890874" y="1333552"/>
                </a:cubicBezTo>
                <a:cubicBezTo>
                  <a:pt x="1691907" y="1187502"/>
                  <a:pt x="1647457" y="770519"/>
                  <a:pt x="1751174" y="622352"/>
                </a:cubicBezTo>
                <a:cubicBezTo>
                  <a:pt x="1854891" y="474185"/>
                  <a:pt x="2379824" y="544035"/>
                  <a:pt x="2513174" y="444552"/>
                </a:cubicBezTo>
                <a:cubicBezTo>
                  <a:pt x="2646524" y="345069"/>
                  <a:pt x="2563974" y="52969"/>
                  <a:pt x="2551274" y="25452"/>
                </a:cubicBezTo>
                <a:cubicBezTo>
                  <a:pt x="2538574" y="-2065"/>
                  <a:pt x="2434857" y="283685"/>
                  <a:pt x="2436974" y="279452"/>
                </a:cubicBezTo>
                <a:cubicBezTo>
                  <a:pt x="2439091" y="275219"/>
                  <a:pt x="2496241" y="4285"/>
                  <a:pt x="2563974" y="52"/>
                </a:cubicBezTo>
                <a:cubicBezTo>
                  <a:pt x="2631707" y="-4181"/>
                  <a:pt x="2841257" y="249819"/>
                  <a:pt x="2843374" y="254052"/>
                </a:cubicBezTo>
                <a:cubicBezTo>
                  <a:pt x="2845491" y="258285"/>
                  <a:pt x="2711082" y="141868"/>
                  <a:pt x="2576674" y="2545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8" name="Полилиния: фигура 4107">
            <a:extLst>
              <a:ext uri="{FF2B5EF4-FFF2-40B4-BE49-F238E27FC236}">
                <a16:creationId xmlns:a16="http://schemas.microsoft.com/office/drawing/2014/main" id="{74A493D0-0253-4216-2B65-CF2A6D9A28E7}"/>
              </a:ext>
            </a:extLst>
          </p:cNvPr>
          <p:cNvSpPr/>
          <p:nvPr/>
        </p:nvSpPr>
        <p:spPr>
          <a:xfrm>
            <a:off x="8172341" y="1123898"/>
            <a:ext cx="3707526" cy="3537002"/>
          </a:xfrm>
          <a:custGeom>
            <a:avLst/>
            <a:gdLst>
              <a:gd name="csX0" fmla="*/ 1695559 w 3707526"/>
              <a:gd name="csY0" fmla="*/ 82602 h 3537002"/>
              <a:gd name="csX1" fmla="*/ 108059 w 3707526"/>
              <a:gd name="csY1" fmla="*/ 285802 h 3537002"/>
              <a:gd name="csX2" fmla="*/ 260459 w 3707526"/>
              <a:gd name="csY2" fmla="*/ 1428802 h 3537002"/>
              <a:gd name="csX3" fmla="*/ 958959 w 3707526"/>
              <a:gd name="csY3" fmla="*/ 2419402 h 3537002"/>
              <a:gd name="csX4" fmla="*/ 2940159 w 3707526"/>
              <a:gd name="csY4" fmla="*/ 2648002 h 3537002"/>
              <a:gd name="csX5" fmla="*/ 3702159 w 3707526"/>
              <a:gd name="csY5" fmla="*/ 1403402 h 3537002"/>
              <a:gd name="csX6" fmla="*/ 3194159 w 3707526"/>
              <a:gd name="csY6" fmla="*/ 44502 h 3537002"/>
              <a:gd name="csX7" fmla="*/ 1670159 w 3707526"/>
              <a:gd name="csY7" fmla="*/ 323902 h 3537002"/>
              <a:gd name="csX8" fmla="*/ 501759 w 3707526"/>
              <a:gd name="csY8" fmla="*/ 273102 h 3537002"/>
              <a:gd name="csX9" fmla="*/ 19159 w 3707526"/>
              <a:gd name="csY9" fmla="*/ 1276402 h 3537002"/>
              <a:gd name="csX10" fmla="*/ 1098659 w 3707526"/>
              <a:gd name="csY10" fmla="*/ 2228902 h 3537002"/>
              <a:gd name="csX11" fmla="*/ 1390759 w 3707526"/>
              <a:gd name="csY11" fmla="*/ 3486202 h 3537002"/>
              <a:gd name="csX12" fmla="*/ 1670159 w 3707526"/>
              <a:gd name="csY12" fmla="*/ 3219502 h 3537002"/>
              <a:gd name="csX13" fmla="*/ 1428859 w 3707526"/>
              <a:gd name="csY13" fmla="*/ 3524302 h 3537002"/>
              <a:gd name="csX14" fmla="*/ 1162159 w 3707526"/>
              <a:gd name="csY14" fmla="*/ 3346502 h 3537002"/>
              <a:gd name="csX15" fmla="*/ 1441559 w 3707526"/>
              <a:gd name="csY15" fmla="*/ 3537002 h 353700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3707526" h="3537002">
                <a:moveTo>
                  <a:pt x="1695559" y="82602"/>
                </a:moveTo>
                <a:cubicBezTo>
                  <a:pt x="1021400" y="72018"/>
                  <a:pt x="347242" y="61435"/>
                  <a:pt x="108059" y="285802"/>
                </a:cubicBezTo>
                <a:cubicBezTo>
                  <a:pt x="-131124" y="510169"/>
                  <a:pt x="118642" y="1073202"/>
                  <a:pt x="260459" y="1428802"/>
                </a:cubicBezTo>
                <a:cubicBezTo>
                  <a:pt x="402276" y="1784402"/>
                  <a:pt x="512342" y="2216202"/>
                  <a:pt x="958959" y="2419402"/>
                </a:cubicBezTo>
                <a:cubicBezTo>
                  <a:pt x="1405576" y="2622602"/>
                  <a:pt x="2482959" y="2817335"/>
                  <a:pt x="2940159" y="2648002"/>
                </a:cubicBezTo>
                <a:cubicBezTo>
                  <a:pt x="3397359" y="2478669"/>
                  <a:pt x="3659826" y="1837319"/>
                  <a:pt x="3702159" y="1403402"/>
                </a:cubicBezTo>
                <a:cubicBezTo>
                  <a:pt x="3744492" y="969485"/>
                  <a:pt x="3532826" y="224419"/>
                  <a:pt x="3194159" y="44502"/>
                </a:cubicBezTo>
                <a:cubicBezTo>
                  <a:pt x="2855492" y="-135415"/>
                  <a:pt x="2118892" y="285802"/>
                  <a:pt x="1670159" y="323902"/>
                </a:cubicBezTo>
                <a:cubicBezTo>
                  <a:pt x="1221426" y="362002"/>
                  <a:pt x="776926" y="114352"/>
                  <a:pt x="501759" y="273102"/>
                </a:cubicBezTo>
                <a:cubicBezTo>
                  <a:pt x="226592" y="431852"/>
                  <a:pt x="-80324" y="950435"/>
                  <a:pt x="19159" y="1276402"/>
                </a:cubicBezTo>
                <a:cubicBezTo>
                  <a:pt x="118642" y="1602369"/>
                  <a:pt x="870059" y="1860602"/>
                  <a:pt x="1098659" y="2228902"/>
                </a:cubicBezTo>
                <a:cubicBezTo>
                  <a:pt x="1327259" y="2597202"/>
                  <a:pt x="1295509" y="3321102"/>
                  <a:pt x="1390759" y="3486202"/>
                </a:cubicBezTo>
                <a:cubicBezTo>
                  <a:pt x="1486009" y="3651302"/>
                  <a:pt x="1663809" y="3213152"/>
                  <a:pt x="1670159" y="3219502"/>
                </a:cubicBezTo>
                <a:cubicBezTo>
                  <a:pt x="1676509" y="3225852"/>
                  <a:pt x="1513526" y="3503135"/>
                  <a:pt x="1428859" y="3524302"/>
                </a:cubicBezTo>
                <a:cubicBezTo>
                  <a:pt x="1344192" y="3545469"/>
                  <a:pt x="1160042" y="3344385"/>
                  <a:pt x="1162159" y="3346502"/>
                </a:cubicBezTo>
                <a:cubicBezTo>
                  <a:pt x="1164276" y="3348619"/>
                  <a:pt x="1302917" y="3442810"/>
                  <a:pt x="1441559" y="353700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A1ECF313-E3D0-6F5D-994A-7DEE3F219708}"/>
              </a:ext>
            </a:extLst>
          </p:cNvPr>
          <p:cNvCxnSpPr>
            <a:cxnSpLocks/>
          </p:cNvCxnSpPr>
          <p:nvPr/>
        </p:nvCxnSpPr>
        <p:spPr>
          <a:xfrm flipH="1">
            <a:off x="2209800" y="-304800"/>
            <a:ext cx="7188200" cy="8115300"/>
          </a:xfrm>
          <a:prstGeom prst="line">
            <a:avLst/>
          </a:prstGeom>
          <a:ln w="4127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999545-7E85-3413-20E2-F20DD8A98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t="60077" r="35220" b="8633"/>
          <a:stretch>
            <a:fillRect/>
          </a:stretch>
        </p:blipFill>
        <p:spPr>
          <a:xfrm>
            <a:off x="4719681" y="2052682"/>
            <a:ext cx="2752638" cy="2752636"/>
          </a:xfrm>
          <a:custGeom>
            <a:avLst/>
            <a:gdLst>
              <a:gd name="csX0" fmla="*/ 1072972 w 2145944"/>
              <a:gd name="csY0" fmla="*/ 0 h 2145943"/>
              <a:gd name="csX1" fmla="*/ 2145944 w 2145944"/>
              <a:gd name="csY1" fmla="*/ 1072972 h 2145943"/>
              <a:gd name="csX2" fmla="*/ 1182677 w 2145944"/>
              <a:gd name="csY2" fmla="*/ 2140405 h 2145943"/>
              <a:gd name="csX3" fmla="*/ 1072993 w 2145944"/>
              <a:gd name="csY3" fmla="*/ 2145943 h 2145943"/>
              <a:gd name="csX4" fmla="*/ 1072952 w 2145944"/>
              <a:gd name="csY4" fmla="*/ 2145943 h 2145943"/>
              <a:gd name="csX5" fmla="*/ 963267 w 2145944"/>
              <a:gd name="csY5" fmla="*/ 2140405 h 2145943"/>
              <a:gd name="csX6" fmla="*/ 0 w 2145944"/>
              <a:gd name="csY6" fmla="*/ 1072972 h 2145943"/>
              <a:gd name="csX7" fmla="*/ 1072972 w 2145944"/>
              <a:gd name="csY7" fmla="*/ 0 h 214594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2145944" h="2145943">
                <a:moveTo>
                  <a:pt x="1072972" y="0"/>
                </a:moveTo>
                <a:cubicBezTo>
                  <a:pt x="1665558" y="0"/>
                  <a:pt x="2145944" y="480386"/>
                  <a:pt x="2145944" y="1072972"/>
                </a:cubicBezTo>
                <a:cubicBezTo>
                  <a:pt x="2145944" y="1628522"/>
                  <a:pt x="1723730" y="2085458"/>
                  <a:pt x="1182677" y="2140405"/>
                </a:cubicBezTo>
                <a:lnTo>
                  <a:pt x="1072993" y="2145943"/>
                </a:lnTo>
                <a:lnTo>
                  <a:pt x="1072952" y="2145943"/>
                </a:lnTo>
                <a:lnTo>
                  <a:pt x="963267" y="2140405"/>
                </a:lnTo>
                <a:cubicBezTo>
                  <a:pt x="422215" y="2085458"/>
                  <a:pt x="0" y="1628522"/>
                  <a:pt x="0" y="1072972"/>
                </a:cubicBezTo>
                <a:cubicBezTo>
                  <a:pt x="0" y="480386"/>
                  <a:pt x="480386" y="0"/>
                  <a:pt x="1072972" y="0"/>
                </a:cubicBezTo>
                <a:close/>
              </a:path>
            </a:pathLst>
          </a:cu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10F4979-E2A9-2B79-780A-47CF30398954}"/>
              </a:ext>
            </a:extLst>
          </p:cNvPr>
          <p:cNvSpPr txBox="1"/>
          <p:nvPr/>
        </p:nvSpPr>
        <p:spPr>
          <a:xfrm rot="175371">
            <a:off x="4177010" y="1533942"/>
            <a:ext cx="3600000" cy="3600000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B2C / B2E (Education)</a:t>
            </a:r>
            <a:endParaRPr lang="ru-RU" b="0" i="0" dirty="0">
              <a:solidFill>
                <a:srgbClr val="0F1115"/>
              </a:solidFill>
              <a:effectLst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53E952-8F9D-372A-29E9-CA851A414831}"/>
              </a:ext>
            </a:extLst>
          </p:cNvPr>
          <p:cNvSpPr txBox="1"/>
          <p:nvPr/>
        </p:nvSpPr>
        <p:spPr>
          <a:xfrm rot="11814396">
            <a:off x="4419584" y="1798664"/>
            <a:ext cx="3600000" cy="3600000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l">
              <a:spcBef>
                <a:spcPts val="450"/>
              </a:spcBef>
              <a:spcAft>
                <a:spcPts val="600"/>
              </a:spcAft>
            </a:pPr>
            <a:r>
              <a:rPr lang="ru-RU" b="1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B2B (Business)</a:t>
            </a:r>
            <a:endParaRPr lang="ru-RU" b="0" i="0" dirty="0">
              <a:solidFill>
                <a:srgbClr val="0F1115"/>
              </a:solidFill>
              <a:effectLst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50" name="Арка 49">
            <a:extLst>
              <a:ext uri="{FF2B5EF4-FFF2-40B4-BE49-F238E27FC236}">
                <a16:creationId xmlns:a16="http://schemas.microsoft.com/office/drawing/2014/main" id="{CC6E5B34-5138-BBCD-A063-8107CEB6CE95}"/>
              </a:ext>
            </a:extLst>
          </p:cNvPr>
          <p:cNvSpPr/>
          <p:nvPr/>
        </p:nvSpPr>
        <p:spPr>
          <a:xfrm rot="18900000">
            <a:off x="4388104" y="1721104"/>
            <a:ext cx="3415793" cy="3415793"/>
          </a:xfrm>
          <a:prstGeom prst="blockArc">
            <a:avLst>
              <a:gd name="adj1" fmla="val 10800000"/>
              <a:gd name="adj2" fmla="val 21159727"/>
              <a:gd name="adj3" fmla="val 6651"/>
            </a:avLst>
          </a:prstGeom>
          <a:solidFill>
            <a:srgbClr val="8E9E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Арка 50">
            <a:extLst>
              <a:ext uri="{FF2B5EF4-FFF2-40B4-BE49-F238E27FC236}">
                <a16:creationId xmlns:a16="http://schemas.microsoft.com/office/drawing/2014/main" id="{116F1AAC-5AD7-4A0C-4C44-B9F0EC510A77}"/>
              </a:ext>
            </a:extLst>
          </p:cNvPr>
          <p:cNvSpPr/>
          <p:nvPr/>
        </p:nvSpPr>
        <p:spPr>
          <a:xfrm rot="8100000">
            <a:off x="4388105" y="1721104"/>
            <a:ext cx="3415793" cy="3415793"/>
          </a:xfrm>
          <a:prstGeom prst="blockArc">
            <a:avLst>
              <a:gd name="adj1" fmla="val 10800000"/>
              <a:gd name="adj2" fmla="val 21159727"/>
              <a:gd name="adj3" fmla="val 6651"/>
            </a:avLst>
          </a:prstGeom>
          <a:solidFill>
            <a:srgbClr val="8E9E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081BE6F-EB88-1053-A20F-A5890B593FE2}"/>
              </a:ext>
            </a:extLst>
          </p:cNvPr>
          <p:cNvSpPr txBox="1"/>
          <p:nvPr/>
        </p:nvSpPr>
        <p:spPr>
          <a:xfrm>
            <a:off x="785673" y="681296"/>
            <a:ext cx="3035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>
              <a:spcBef>
                <a:spcPts val="450"/>
              </a:spcBef>
              <a:spcAft>
                <a:spcPts val="1200"/>
              </a:spcAft>
            </a:pPr>
            <a:r>
              <a:rPr lang="ru-RU" sz="1400" b="1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Потребность:</a:t>
            </a:r>
            <a:r>
              <a:rPr lang="ru-RU" sz="1400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 Сократить время проверки домашних заданий, повысить наглядность лекций</a:t>
            </a:r>
            <a:endParaRPr lang="ru-RU" sz="1400" dirty="0"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2D92097-2D1F-DB32-63AE-51ADEA572CC7}"/>
              </a:ext>
            </a:extLst>
          </p:cNvPr>
          <p:cNvSpPr txBox="1"/>
          <p:nvPr/>
        </p:nvSpPr>
        <p:spPr>
          <a:xfrm>
            <a:off x="98027" y="3180800"/>
            <a:ext cx="36409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>
              <a:spcBef>
                <a:spcPts val="300"/>
              </a:spcBef>
              <a:spcAft>
                <a:spcPts val="1200"/>
              </a:spcAft>
            </a:pPr>
            <a:r>
              <a:rPr lang="ru-RU" sz="1400" b="1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Пользователь:</a:t>
            </a:r>
            <a:r>
              <a:rPr lang="ru-RU" sz="1400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 Студенты технических специальностей, начинающие Python/Java/JS разработчики.</a:t>
            </a:r>
          </a:p>
        </p:txBody>
      </p:sp>
      <p:sp>
        <p:nvSpPr>
          <p:cNvPr id="4096" name="TextBox 4095">
            <a:extLst>
              <a:ext uri="{FF2B5EF4-FFF2-40B4-BE49-F238E27FC236}">
                <a16:creationId xmlns:a16="http://schemas.microsoft.com/office/drawing/2014/main" id="{37CEB221-1341-7BD8-E5DD-5C0EC06C9EAC}"/>
              </a:ext>
            </a:extLst>
          </p:cNvPr>
          <p:cNvSpPr txBox="1"/>
          <p:nvPr/>
        </p:nvSpPr>
        <p:spPr>
          <a:xfrm>
            <a:off x="803420" y="4467280"/>
            <a:ext cx="30353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>
              <a:spcBef>
                <a:spcPts val="450"/>
              </a:spcBef>
              <a:spcAft>
                <a:spcPts val="1200"/>
              </a:spcAft>
            </a:pPr>
            <a:r>
              <a:rPr lang="ru-RU" sz="1400" b="1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ЛПР (в вузе):</a:t>
            </a:r>
            <a:r>
              <a:rPr lang="ru-RU" sz="1400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 Зав. кафедрами ИТ, преподаватели курсов «Алгоритмы и структуры данных».</a:t>
            </a:r>
          </a:p>
        </p:txBody>
      </p:sp>
      <p:sp>
        <p:nvSpPr>
          <p:cNvPr id="4099" name="TextBox 4098">
            <a:extLst>
              <a:ext uri="{FF2B5EF4-FFF2-40B4-BE49-F238E27FC236}">
                <a16:creationId xmlns:a16="http://schemas.microsoft.com/office/drawing/2014/main" id="{849B2B1C-3709-DF9D-CF9A-B3809461F096}"/>
              </a:ext>
            </a:extLst>
          </p:cNvPr>
          <p:cNvSpPr txBox="1"/>
          <p:nvPr/>
        </p:nvSpPr>
        <p:spPr>
          <a:xfrm>
            <a:off x="7980103" y="1545122"/>
            <a:ext cx="37788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300"/>
              </a:spcBef>
              <a:spcAft>
                <a:spcPts val="1200"/>
              </a:spcAft>
            </a:pPr>
            <a:r>
              <a:rPr lang="ru-RU" sz="1400" b="1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Пользователь:</a:t>
            </a:r>
            <a:r>
              <a:rPr lang="ru-RU" sz="1400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 Junior/Middle разработчики в продуктовых командах.</a:t>
            </a:r>
          </a:p>
        </p:txBody>
      </p:sp>
      <p:sp>
        <p:nvSpPr>
          <p:cNvPr id="4103" name="TextBox 4102">
            <a:extLst>
              <a:ext uri="{FF2B5EF4-FFF2-40B4-BE49-F238E27FC236}">
                <a16:creationId xmlns:a16="http://schemas.microsoft.com/office/drawing/2014/main" id="{316DCBDF-0D3A-AA05-0174-B6E8C49E6129}"/>
              </a:ext>
            </a:extLst>
          </p:cNvPr>
          <p:cNvSpPr txBox="1"/>
          <p:nvPr/>
        </p:nvSpPr>
        <p:spPr>
          <a:xfrm>
            <a:off x="9097365" y="2550870"/>
            <a:ext cx="26145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450"/>
              </a:spcBef>
              <a:spcAft>
                <a:spcPts val="1200"/>
              </a:spcAft>
            </a:pPr>
            <a:r>
              <a:rPr lang="ru-RU" sz="1400" b="1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ЛПР:</a:t>
            </a:r>
            <a:r>
              <a:rPr lang="ru-RU" sz="1400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 Team </a:t>
            </a:r>
            <a:r>
              <a:rPr lang="ru-RU" sz="1400" b="0" i="0" dirty="0" err="1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Lead</a:t>
            </a:r>
            <a:r>
              <a:rPr lang="ru-RU" sz="1400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, CTO, руководители корпоративных университетов.</a:t>
            </a:r>
          </a:p>
        </p:txBody>
      </p:sp>
      <p:sp>
        <p:nvSpPr>
          <p:cNvPr id="4107" name="TextBox 4106">
            <a:extLst>
              <a:ext uri="{FF2B5EF4-FFF2-40B4-BE49-F238E27FC236}">
                <a16:creationId xmlns:a16="http://schemas.microsoft.com/office/drawing/2014/main" id="{38BE741C-8C4C-5631-E8D2-2CA0D278D213}"/>
              </a:ext>
            </a:extLst>
          </p:cNvPr>
          <p:cNvSpPr txBox="1"/>
          <p:nvPr/>
        </p:nvSpPr>
        <p:spPr>
          <a:xfrm>
            <a:off x="8186372" y="4618993"/>
            <a:ext cx="281739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>
              <a:spcBef>
                <a:spcPts val="450"/>
              </a:spcBef>
              <a:spcAft>
                <a:spcPts val="1200"/>
              </a:spcAft>
            </a:pPr>
            <a:r>
              <a:rPr lang="ru-RU" sz="1400" b="1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Потери клиента без решения:</a:t>
            </a:r>
            <a:r>
              <a:rPr lang="ru-RU" sz="1400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 Увеличение Time-</a:t>
            </a:r>
            <a:r>
              <a:rPr lang="ru-RU" sz="1400" b="0" i="0" dirty="0" err="1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to</a:t>
            </a:r>
            <a:r>
              <a:rPr lang="ru-RU" sz="1400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-Market продукта из-за затянутых циклов отладки </a:t>
            </a:r>
            <a:r>
              <a:rPr lang="ru-RU" sz="1400" b="0" i="0" dirty="0" err="1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онбординга</a:t>
            </a:r>
            <a:r>
              <a:rPr lang="ru-RU" sz="1400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новых сотрудников.</a:t>
            </a:r>
          </a:p>
        </p:txBody>
      </p:sp>
      <p:sp>
        <p:nvSpPr>
          <p:cNvPr id="4110" name="TextBox 4109">
            <a:extLst>
              <a:ext uri="{FF2B5EF4-FFF2-40B4-BE49-F238E27FC236}">
                <a16:creationId xmlns:a16="http://schemas.microsoft.com/office/drawing/2014/main" id="{4CDF06BB-FF0F-1890-2ED5-5300932910B2}"/>
              </a:ext>
            </a:extLst>
          </p:cNvPr>
          <p:cNvSpPr txBox="1"/>
          <p:nvPr/>
        </p:nvSpPr>
        <p:spPr>
          <a:xfrm>
            <a:off x="4474034" y="123603"/>
            <a:ext cx="300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Gogono Cocoa Mochi Cyrillic" panose="020B0600000000000000" pitchFamily="34" charset="0"/>
              </a:rPr>
              <a:t>Целевая аудитория</a:t>
            </a:r>
          </a:p>
        </p:txBody>
      </p:sp>
    </p:spTree>
    <p:extLst>
      <p:ext uri="{BB962C8B-B14F-4D97-AF65-F5344CB8AC3E}">
        <p14:creationId xmlns:p14="http://schemas.microsoft.com/office/powerpoint/2010/main" val="134560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2B148-5A94-EC4B-631B-BA2611444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5D7BE6-AD6F-195A-978F-CFBCCC5F59B1}"/>
              </a:ext>
            </a:extLst>
          </p:cNvPr>
          <p:cNvSpPr txBox="1"/>
          <p:nvPr/>
        </p:nvSpPr>
        <p:spPr>
          <a:xfrm>
            <a:off x="3909060" y="265313"/>
            <a:ext cx="8105140" cy="6327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ru-RU" sz="2800" dirty="0">
                <a:solidFill>
                  <a:srgbClr val="0F1115"/>
                </a:solidFill>
                <a:effectLst/>
                <a:latin typeface="Gogono Cocoa Mochi Cyrillic" panose="020B0600000000000000" pitchFamily="34" charset="0"/>
              </a:rPr>
              <a:t>Решение</a:t>
            </a:r>
          </a:p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ru-RU" b="1" i="0" dirty="0">
                <a:solidFill>
                  <a:srgbClr val="0F1115"/>
                </a:solidFill>
                <a:effectLst/>
                <a:highlight>
                  <a:srgbClr val="B3C7C5"/>
                </a:highlight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RecursEYE</a:t>
            </a:r>
            <a:r>
              <a:rPr lang="ru-RU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 — это плагин, который превращает выполнение кода в анимированную схему внутри IDE.</a:t>
            </a:r>
          </a:p>
          <a:p>
            <a:pPr algn="l">
              <a:spcBef>
                <a:spcPts val="450"/>
              </a:spcBef>
              <a:spcAft>
                <a:spcPts val="600"/>
              </a:spcAft>
            </a:pPr>
            <a:endParaRPr lang="ru-RU" b="1" i="0" dirty="0">
              <a:solidFill>
                <a:srgbClr val="0F1115"/>
              </a:solidFill>
              <a:effectLst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algn="l">
              <a:spcBef>
                <a:spcPts val="450"/>
              </a:spcBef>
              <a:spcAft>
                <a:spcPts val="600"/>
              </a:spcAft>
            </a:pPr>
            <a:r>
              <a:rPr lang="ru-RU" b="1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Как решает проблему:</a:t>
            </a:r>
            <a:endParaRPr lang="ru-RU" b="0" i="0" dirty="0">
              <a:solidFill>
                <a:srgbClr val="0F1115"/>
              </a:solidFill>
              <a:effectLst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marL="742950" lvl="1" indent="-285750" algn="l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Визуализация стека:</a:t>
            </a:r>
            <a:r>
              <a:rPr lang="ru-RU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 «Матрешка» вызовов функций растет и убывает в реальном времени.</a:t>
            </a:r>
          </a:p>
          <a:p>
            <a:pPr marL="742950" lvl="1" indent="-285750"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Граф вызовов:</a:t>
            </a:r>
            <a:r>
              <a:rPr lang="ru-RU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 Интерактивное дерево зависимостей.</a:t>
            </a:r>
          </a:p>
          <a:p>
            <a:pPr marL="742950" lvl="1" indent="-285750"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Обратная отладка:</a:t>
            </a:r>
            <a:r>
              <a:rPr lang="ru-RU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 Возможность отмотать выполнение назад и посмотреть, какое значение переменной привело к ошибке.</a:t>
            </a:r>
          </a:p>
          <a:p>
            <a:pPr marL="742950" lvl="1" indent="-285750" algn="l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ИИ-ассистент:</a:t>
            </a:r>
            <a:r>
              <a:rPr lang="ru-RU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 Подсвечивает проблемные места в графе и объясняет их человеческим языком.</a:t>
            </a:r>
          </a:p>
          <a:p>
            <a:pPr algn="l">
              <a:spcBef>
                <a:spcPts val="450"/>
              </a:spcBef>
              <a:spcAft>
                <a:spcPts val="1200"/>
              </a:spcAft>
            </a:pPr>
            <a:endParaRPr lang="ru-RU" b="1" i="0" dirty="0">
              <a:solidFill>
                <a:srgbClr val="0F1115"/>
              </a:solidFill>
              <a:effectLst/>
              <a:latin typeface="Inter" panose="02000503000000020004" pitchFamily="50" charset="0"/>
              <a:ea typeface="Inter" panose="02000503000000020004" pitchFamily="50" charset="0"/>
              <a:cs typeface="Inter" panose="02000503000000020004" pitchFamily="50" charset="0"/>
            </a:endParaRPr>
          </a:p>
          <a:p>
            <a:pPr algn="l">
              <a:spcBef>
                <a:spcPts val="450"/>
              </a:spcBef>
              <a:spcAft>
                <a:spcPts val="1200"/>
              </a:spcAft>
            </a:pPr>
            <a:r>
              <a:rPr lang="ru-RU" b="1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Экономическая эффективность:</a:t>
            </a:r>
            <a:r>
              <a:rPr lang="ru-RU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 Ускорение отладки и понимания кода на </a:t>
            </a:r>
            <a:r>
              <a:rPr lang="ru-RU" b="1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20-45%</a:t>
            </a:r>
            <a:r>
              <a:rPr lang="ru-RU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 за счёт визуального восприятия вместо текстового 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840188-71BB-4E82-DD21-CB50C5A1A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760" r="42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396"/>
          <a:stretch>
            <a:fillRect/>
          </a:stretch>
        </p:blipFill>
        <p:spPr>
          <a:xfrm>
            <a:off x="177800" y="1710298"/>
            <a:ext cx="3403600" cy="3437401"/>
          </a:xfrm>
          <a:prstGeom prst="rect">
            <a:avLst/>
          </a:prstGeom>
          <a:effectLst>
            <a:outerShdw blurRad="444500" dist="50800" dir="12600000" algn="r" rotWithShape="0">
              <a:prstClr val="black">
                <a:alpha val="68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53B41193-BFAA-A29B-D1CB-B98297453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31" r="41612"/>
          <a:stretch>
            <a:fillRect/>
          </a:stretch>
        </p:blipFill>
        <p:spPr bwMode="auto">
          <a:xfrm>
            <a:off x="800100" y="4309499"/>
            <a:ext cx="2387600" cy="838200"/>
          </a:xfrm>
          <a:prstGeom prst="rect">
            <a:avLst/>
          </a:prstGeom>
          <a:noFill/>
          <a:effectLst>
            <a:outerShdw blurRad="50800" dist="38100" dir="5400000" algn="br" rotWithShape="0">
              <a:prstClr val="black">
                <a:alpha val="59000"/>
              </a:prstClr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072955-FFFF-4AB7-6A4D-5CB991560F3F}"/>
              </a:ext>
            </a:extLst>
          </p:cNvPr>
          <p:cNvSpPr txBox="1"/>
          <p:nvPr/>
        </p:nvSpPr>
        <p:spPr>
          <a:xfrm>
            <a:off x="1338913" y="4436211"/>
            <a:ext cx="1317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Gogono Cocoa Mochi Cyrillic" panose="020B0600000000000000" pitchFamily="34" charset="0"/>
              </a:rPr>
              <a:t>FeEFy</a:t>
            </a:r>
            <a:endParaRPr lang="ru-RU" sz="3200" b="1" dirty="0">
              <a:latin typeface="Gogono Cocoa Mochi Cyrillic" panose="020B06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6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F79A3-5896-FD03-B81C-EE67480BC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cture background">
            <a:extLst>
              <a:ext uri="{FF2B5EF4-FFF2-40B4-BE49-F238E27FC236}">
                <a16:creationId xmlns:a16="http://schemas.microsoft.com/office/drawing/2014/main" id="{835BD9C5-509D-D588-BE60-EDA58B3E3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FC2FD48-C5A9-8D35-4355-16901EE28B96}"/>
              </a:ext>
            </a:extLst>
          </p:cNvPr>
          <p:cNvSpPr/>
          <p:nvPr/>
        </p:nvSpPr>
        <p:spPr>
          <a:xfrm>
            <a:off x="3263900" y="1528262"/>
            <a:ext cx="5511800" cy="287850"/>
          </a:xfrm>
          <a:prstGeom prst="roundRect">
            <a:avLst/>
          </a:prstGeom>
          <a:solidFill>
            <a:srgbClr val="92D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595AA7-39D9-228C-3AD2-1707A8075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760" r="42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396"/>
          <a:stretch>
            <a:fillRect/>
          </a:stretch>
        </p:blipFill>
        <p:spPr>
          <a:xfrm>
            <a:off x="3086100" y="1384336"/>
            <a:ext cx="570040" cy="575701"/>
          </a:xfrm>
          <a:prstGeom prst="rect">
            <a:avLst/>
          </a:prstGeom>
          <a:effectLst>
            <a:outerShdw blurRad="444500" dist="50800" dir="12600000" algn="r" rotWithShape="0">
              <a:prstClr val="black">
                <a:alpha val="68000"/>
              </a:prstClr>
            </a:outerShdw>
          </a:effec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2A5ABB1-D635-EB3D-D8A0-C57FB68BDE1D}"/>
              </a:ext>
            </a:extLst>
          </p:cNvPr>
          <p:cNvSpPr/>
          <p:nvPr/>
        </p:nvSpPr>
        <p:spPr>
          <a:xfrm>
            <a:off x="3263900" y="2353762"/>
            <a:ext cx="5511800" cy="287850"/>
          </a:xfrm>
          <a:prstGeom prst="roundRect">
            <a:avLst/>
          </a:prstGeom>
          <a:solidFill>
            <a:srgbClr val="92D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1FEE3C-4639-AD51-1B47-7BBA8094F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760" r="42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396"/>
          <a:stretch>
            <a:fillRect/>
          </a:stretch>
        </p:blipFill>
        <p:spPr>
          <a:xfrm>
            <a:off x="3086100" y="2209836"/>
            <a:ext cx="570040" cy="575701"/>
          </a:xfrm>
          <a:prstGeom prst="rect">
            <a:avLst/>
          </a:prstGeom>
          <a:effectLst>
            <a:outerShdw blurRad="444500" dist="50800" dir="12600000" algn="r" rotWithShape="0">
              <a:prstClr val="black">
                <a:alpha val="68000"/>
              </a:prst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EF69AA-7404-AC9E-5C59-062F031D7168}"/>
              </a:ext>
            </a:extLst>
          </p:cNvPr>
          <p:cNvSpPr/>
          <p:nvPr/>
        </p:nvSpPr>
        <p:spPr>
          <a:xfrm>
            <a:off x="5740400" y="5816623"/>
            <a:ext cx="177800" cy="143926"/>
          </a:xfrm>
          <a:prstGeom prst="rect">
            <a:avLst/>
          </a:prstGeom>
          <a:solidFill>
            <a:srgbClr val="2427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C4371E8-9E13-D616-6754-9CA67AFCCE76}"/>
              </a:ext>
            </a:extLst>
          </p:cNvPr>
          <p:cNvSpPr/>
          <p:nvPr/>
        </p:nvSpPr>
        <p:spPr>
          <a:xfrm>
            <a:off x="3263900" y="5744662"/>
            <a:ext cx="5511800" cy="287850"/>
          </a:xfrm>
          <a:prstGeom prst="roundRect">
            <a:avLst/>
          </a:prstGeom>
          <a:solidFill>
            <a:srgbClr val="C0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E8902F-2321-1587-B96F-97358ED44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760" r="42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396"/>
          <a:stretch>
            <a:fillRect/>
          </a:stretch>
        </p:blipFill>
        <p:spPr>
          <a:xfrm>
            <a:off x="3086100" y="5600736"/>
            <a:ext cx="570040" cy="575701"/>
          </a:xfrm>
          <a:prstGeom prst="rect">
            <a:avLst/>
          </a:prstGeom>
          <a:effectLst>
            <a:outerShdw blurRad="444500" dist="50800" dir="12600000" algn="r" rotWithShape="0">
              <a:prstClr val="black">
                <a:alpha val="68000"/>
              </a:prstClr>
            </a:outerShdw>
          </a:effectLst>
        </p:spPr>
      </p:pic>
      <p:pic>
        <p:nvPicPr>
          <p:cNvPr id="6150" name="Picture 6" descr="Picture background">
            <a:extLst>
              <a:ext uri="{FF2B5EF4-FFF2-40B4-BE49-F238E27FC236}">
                <a16:creationId xmlns:a16="http://schemas.microsoft.com/office/drawing/2014/main" id="{6D0755EB-72AD-06D7-9A54-B70C10B94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3"/>
          <a:stretch>
            <a:fillRect/>
          </a:stretch>
        </p:blipFill>
        <p:spPr bwMode="auto">
          <a:xfrm>
            <a:off x="9697268" y="1816112"/>
            <a:ext cx="2239075" cy="46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3D6A6C-89ED-7EB5-7882-815BA1A87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760" r="42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396"/>
          <a:stretch>
            <a:fillRect/>
          </a:stretch>
        </p:blipFill>
        <p:spPr>
          <a:xfrm flipH="1">
            <a:off x="9882059" y="872083"/>
            <a:ext cx="1869492" cy="1888058"/>
          </a:xfrm>
          <a:prstGeom prst="rect">
            <a:avLst/>
          </a:prstGeom>
          <a:effectLst>
            <a:outerShdw blurRad="444500" dist="50800" dir="12600000" algn="r" rotWithShape="0">
              <a:prstClr val="black">
                <a:alpha val="68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F62B07-7116-232F-BB15-2B8314475FC2}"/>
              </a:ext>
            </a:extLst>
          </p:cNvPr>
          <p:cNvSpPr txBox="1"/>
          <p:nvPr/>
        </p:nvSpPr>
        <p:spPr>
          <a:xfrm>
            <a:off x="9763528" y="2497686"/>
            <a:ext cx="21065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Haettenschweiler" panose="020B0706040902060204" pitchFamily="34" charset="0"/>
                <a:ea typeface="Inter" panose="02000503000000020004" pitchFamily="50" charset="0"/>
                <a:cs typeface="Arial" panose="020B0604020202020204" pitchFamily="34" charset="0"/>
              </a:rPr>
              <a:t>Как понимаю, человек вводит математические операции</a:t>
            </a:r>
          </a:p>
          <a:p>
            <a:pPr algn="ctr"/>
            <a:endParaRPr lang="ru-RU" sz="2000" dirty="0">
              <a:latin typeface="Haettenschweiler" panose="020B0706040902060204" pitchFamily="34" charset="0"/>
              <a:ea typeface="Inter" panose="02000503000000020004" pitchFamily="50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Haettenschweiler" panose="020B0706040902060204" pitchFamily="34" charset="0"/>
                <a:ea typeface="Inter" panose="02000503000000020004" pitchFamily="50" charset="0"/>
                <a:cs typeface="Arial" panose="020B0604020202020204" pitchFamily="34" charset="0"/>
              </a:rPr>
              <a:t>…</a:t>
            </a:r>
          </a:p>
          <a:p>
            <a:pPr algn="ctr"/>
            <a:endParaRPr lang="ru-RU" sz="2000" dirty="0">
              <a:latin typeface="Haettenschweiler" panose="020B0706040902060204" pitchFamily="34" charset="0"/>
              <a:ea typeface="Inter" panose="02000503000000020004" pitchFamily="50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Haettenschweiler" panose="020B0706040902060204" pitchFamily="34" charset="0"/>
                <a:ea typeface="Inter" panose="02000503000000020004" pitchFamily="50" charset="0"/>
                <a:cs typeface="Arial" panose="020B0604020202020204" pitchFamily="34" charset="0"/>
              </a:rPr>
              <a:t>На строке 20 синтаксическая ошибка – не хватает еще одного </a:t>
            </a:r>
            <a:r>
              <a:rPr lang="ru-RU" sz="2000" b="1" dirty="0">
                <a:latin typeface="Haettenschweiler" panose="020B0706040902060204" pitchFamily="34" charset="0"/>
                <a:ea typeface="Inter" panose="02000503000000020004" pitchFamily="50" charset="0"/>
                <a:cs typeface="Arial" panose="020B0604020202020204" pitchFamily="34" charset="0"/>
              </a:rPr>
              <a:t>«=»</a:t>
            </a:r>
          </a:p>
        </p:txBody>
      </p:sp>
      <p:pic>
        <p:nvPicPr>
          <p:cNvPr id="14" name="Picture 6" descr="Picture background">
            <a:extLst>
              <a:ext uri="{FF2B5EF4-FFF2-40B4-BE49-F238E27FC236}">
                <a16:creationId xmlns:a16="http://schemas.microsoft.com/office/drawing/2014/main" id="{E4C8CC0D-DCB7-EAE4-7CC5-6074545CB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3"/>
          <a:stretch>
            <a:fillRect/>
          </a:stretch>
        </p:blipFill>
        <p:spPr bwMode="auto">
          <a:xfrm>
            <a:off x="6978650" y="3210392"/>
            <a:ext cx="2349500" cy="211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BF0893C-9AB9-62D8-DB68-705B41C69259}"/>
              </a:ext>
            </a:extLst>
          </p:cNvPr>
          <p:cNvSpPr/>
          <p:nvPr/>
        </p:nvSpPr>
        <p:spPr>
          <a:xfrm>
            <a:off x="8003755" y="3429000"/>
            <a:ext cx="482600" cy="287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араллелограмм 15">
            <a:extLst>
              <a:ext uri="{FF2B5EF4-FFF2-40B4-BE49-F238E27FC236}">
                <a16:creationId xmlns:a16="http://schemas.microsoft.com/office/drawing/2014/main" id="{A2914A12-C738-0748-2FE0-6D48B0976043}"/>
              </a:ext>
            </a:extLst>
          </p:cNvPr>
          <p:cNvSpPr/>
          <p:nvPr/>
        </p:nvSpPr>
        <p:spPr>
          <a:xfrm>
            <a:off x="7670800" y="3876686"/>
            <a:ext cx="482600" cy="287850"/>
          </a:xfrm>
          <a:prstGeom prst="parallelogram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5EF49F19-60E5-F587-ADDF-AB38467220D0}"/>
              </a:ext>
            </a:extLst>
          </p:cNvPr>
          <p:cNvSpPr/>
          <p:nvPr/>
        </p:nvSpPr>
        <p:spPr>
          <a:xfrm>
            <a:off x="8293100" y="3860776"/>
            <a:ext cx="482600" cy="287850"/>
          </a:xfrm>
          <a:prstGeom prst="parallelogram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6B5D069-8925-325F-94EB-D2E539566C54}"/>
              </a:ext>
            </a:extLst>
          </p:cNvPr>
          <p:cNvSpPr/>
          <p:nvPr/>
        </p:nvSpPr>
        <p:spPr>
          <a:xfrm>
            <a:off x="7226300" y="4412107"/>
            <a:ext cx="482600" cy="28784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30B3E272-E17F-9F90-0583-5FCFDF2D1342}"/>
              </a:ext>
            </a:extLst>
          </p:cNvPr>
          <p:cNvSpPr/>
          <p:nvPr/>
        </p:nvSpPr>
        <p:spPr>
          <a:xfrm>
            <a:off x="7521155" y="4803602"/>
            <a:ext cx="482600" cy="28784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B7085F85-0EC6-EB6B-93AF-03E2A8BAC83C}"/>
              </a:ext>
            </a:extLst>
          </p:cNvPr>
          <p:cNvSpPr/>
          <p:nvPr/>
        </p:nvSpPr>
        <p:spPr>
          <a:xfrm>
            <a:off x="8389168" y="4424865"/>
            <a:ext cx="482600" cy="28784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2468765-33DB-8FC0-7676-8143681D2B8B}"/>
              </a:ext>
            </a:extLst>
          </p:cNvPr>
          <p:cNvCxnSpPr>
            <a:cxnSpLocks/>
            <a:stCxn id="15" idx="2"/>
            <a:endCxn id="16" idx="1"/>
          </p:cNvCxnSpPr>
          <p:nvPr/>
        </p:nvCxnSpPr>
        <p:spPr>
          <a:xfrm flipH="1">
            <a:off x="7948081" y="3716850"/>
            <a:ext cx="296974" cy="1598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D23C586-096C-D633-2047-61F03C86400B}"/>
              </a:ext>
            </a:extLst>
          </p:cNvPr>
          <p:cNvCxnSpPr>
            <a:endCxn id="17" idx="1"/>
          </p:cNvCxnSpPr>
          <p:nvPr/>
        </p:nvCxnSpPr>
        <p:spPr>
          <a:xfrm>
            <a:off x="8293100" y="3716850"/>
            <a:ext cx="277281" cy="1439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99093C2-A045-1834-592B-904B1CF39CA6}"/>
              </a:ext>
            </a:extLst>
          </p:cNvPr>
          <p:cNvCxnSpPr>
            <a:cxnSpLocks/>
            <a:stCxn id="16" idx="3"/>
          </p:cNvCxnSpPr>
          <p:nvPr/>
        </p:nvCxnSpPr>
        <p:spPr>
          <a:xfrm flipH="1">
            <a:off x="7467600" y="4164536"/>
            <a:ext cx="408519" cy="2475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0D9BE18E-3803-E2C1-F6BE-23683254650A}"/>
              </a:ext>
            </a:extLst>
          </p:cNvPr>
          <p:cNvCxnSpPr>
            <a:cxnSpLocks/>
            <a:stCxn id="16" idx="4"/>
            <a:endCxn id="19" idx="0"/>
          </p:cNvCxnSpPr>
          <p:nvPr/>
        </p:nvCxnSpPr>
        <p:spPr>
          <a:xfrm flipH="1">
            <a:off x="7762455" y="4164536"/>
            <a:ext cx="149645" cy="6390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6BAA2F74-3317-0ADF-07FB-1983AE259D49}"/>
              </a:ext>
            </a:extLst>
          </p:cNvPr>
          <p:cNvCxnSpPr>
            <a:stCxn id="17" idx="3"/>
            <a:endCxn id="20" idx="0"/>
          </p:cNvCxnSpPr>
          <p:nvPr/>
        </p:nvCxnSpPr>
        <p:spPr>
          <a:xfrm>
            <a:off x="8498419" y="4148626"/>
            <a:ext cx="132049" cy="2762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048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D4A51-6632-6BA3-C7CC-32EBA4A9F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54EFF5-EFC7-B20B-D84E-10EFCFB0D927}"/>
              </a:ext>
            </a:extLst>
          </p:cNvPr>
          <p:cNvSpPr txBox="1"/>
          <p:nvPr/>
        </p:nvSpPr>
        <p:spPr>
          <a:xfrm>
            <a:off x="1584579" y="1566952"/>
            <a:ext cx="902284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ru-RU" sz="2800" b="1" dirty="0">
                <a:solidFill>
                  <a:srgbClr val="0F1115"/>
                </a:solidFill>
                <a:effectLst/>
                <a:latin typeface="Gogono Cocoa Mochi Cyrillic" panose="020B0600000000000000" pitchFamily="34" charset="0"/>
                <a:ea typeface="Inter" panose="02000503000000020004" pitchFamily="50" charset="0"/>
                <a:cs typeface="Inter" panose="02000503000000020004" pitchFamily="50" charset="0"/>
              </a:rPr>
              <a:t>Слайд 7. Технологическое ядро проекта</a:t>
            </a:r>
          </a:p>
          <a:p>
            <a:pPr algn="ctr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b="1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Технология:</a:t>
            </a:r>
            <a:r>
              <a:rPr lang="ru-RU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 Динамическая трассировка кода без модификации исходников (на базе </a:t>
            </a:r>
            <a:r>
              <a:rPr lang="ru-RU" b="0" i="0" dirty="0" err="1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sys.settrace</a:t>
            </a:r>
            <a:r>
              <a:rPr lang="ru-RU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 в Python / JDI в Java) + алгоритмы построения графов (</a:t>
            </a:r>
            <a:r>
              <a:rPr lang="ru-RU" b="0" i="0" dirty="0" err="1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Graphviz</a:t>
            </a:r>
            <a:r>
              <a:rPr lang="ru-RU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/D3.js).</a:t>
            </a:r>
          </a:p>
          <a:p>
            <a:pPr algn="ctr">
              <a:spcBef>
                <a:spcPts val="450"/>
              </a:spcBef>
              <a:spcAft>
                <a:spcPts val="1200"/>
              </a:spcAft>
            </a:pPr>
            <a:r>
              <a:rPr lang="ru-RU" b="1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Критическая технология:</a:t>
            </a:r>
            <a:r>
              <a:rPr lang="ru-RU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 Технологии </a:t>
            </a:r>
            <a:r>
              <a:rPr lang="ru-RU" b="1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анализа и визуализации данных в реальном времени</a:t>
            </a:r>
            <a:r>
              <a:rPr lang="ru-RU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.</a:t>
            </a:r>
          </a:p>
          <a:p>
            <a:pPr algn="ctr">
              <a:spcBef>
                <a:spcPts val="450"/>
              </a:spcBef>
              <a:spcAft>
                <a:spcPts val="1200"/>
              </a:spcAft>
            </a:pPr>
            <a:r>
              <a:rPr lang="ru-RU" b="1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УТП (Уникальное преимущество):</a:t>
            </a:r>
            <a:r>
              <a:rPr lang="ru-RU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 В отличие от классических отладчиков (GDB, </a:t>
            </a:r>
            <a:r>
              <a:rPr lang="ru-RU" b="0" i="0" dirty="0" err="1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pdb</a:t>
            </a:r>
            <a:r>
              <a:rPr lang="ru-RU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), которые показывают </a:t>
            </a:r>
            <a:r>
              <a:rPr lang="ru-RU" b="1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срез</a:t>
            </a:r>
            <a:r>
              <a:rPr lang="ru-RU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 в одной точке, RecursEYE показывает </a:t>
            </a:r>
            <a:r>
              <a:rPr lang="ru-RU" b="1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процесс во времени</a:t>
            </a:r>
            <a:r>
              <a:rPr lang="ru-RU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. В отличие от конкурентов (Python </a:t>
            </a:r>
            <a:r>
              <a:rPr lang="ru-RU" b="0" i="0" dirty="0" err="1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Tutor</a:t>
            </a:r>
            <a:r>
              <a:rPr lang="ru-RU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), работает </a:t>
            </a:r>
            <a:r>
              <a:rPr lang="ru-RU" b="1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внутри</a:t>
            </a:r>
            <a:r>
              <a:rPr lang="ru-RU" b="0" i="0" dirty="0">
                <a:solidFill>
                  <a:srgbClr val="0F1115"/>
                </a:solidFill>
                <a:effectLst/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rPr>
              <a:t> профессиональной IDE, а не только в веб-версии для «игрушечных» примеров.</a:t>
            </a: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46D38A37-8E21-14EF-1A36-53A0A7D5DE84}"/>
              </a:ext>
            </a:extLst>
          </p:cNvPr>
          <p:cNvSpPr/>
          <p:nvPr/>
        </p:nvSpPr>
        <p:spPr>
          <a:xfrm>
            <a:off x="742374" y="-419100"/>
            <a:ext cx="10707251" cy="6523434"/>
          </a:xfrm>
          <a:custGeom>
            <a:avLst/>
            <a:gdLst>
              <a:gd name="csX0" fmla="*/ 5003876 w 10707251"/>
              <a:gd name="csY0" fmla="*/ 0 h 6523434"/>
              <a:gd name="csX1" fmla="*/ 4838776 w 10707251"/>
              <a:gd name="csY1" fmla="*/ 1231900 h 6523434"/>
              <a:gd name="csX2" fmla="*/ 1689176 w 10707251"/>
              <a:gd name="csY2" fmla="*/ 1181100 h 6523434"/>
              <a:gd name="csX3" fmla="*/ 254076 w 10707251"/>
              <a:gd name="csY3" fmla="*/ 3632200 h 6523434"/>
              <a:gd name="csX4" fmla="*/ 1574876 w 10707251"/>
              <a:gd name="csY4" fmla="*/ 5981700 h 6523434"/>
              <a:gd name="csX5" fmla="*/ 4292676 w 10707251"/>
              <a:gd name="csY5" fmla="*/ 6210300 h 6523434"/>
              <a:gd name="csX6" fmla="*/ 7366076 w 10707251"/>
              <a:gd name="csY6" fmla="*/ 6502400 h 6523434"/>
              <a:gd name="csX7" fmla="*/ 8826576 w 10707251"/>
              <a:gd name="csY7" fmla="*/ 5588000 h 6523434"/>
              <a:gd name="csX8" fmla="*/ 10388676 w 10707251"/>
              <a:gd name="csY8" fmla="*/ 5181600 h 6523434"/>
              <a:gd name="csX9" fmla="*/ 10172776 w 10707251"/>
              <a:gd name="csY9" fmla="*/ 3098800 h 6523434"/>
              <a:gd name="csX10" fmla="*/ 9969576 w 10707251"/>
              <a:gd name="csY10" fmla="*/ 1549400 h 6523434"/>
              <a:gd name="csX11" fmla="*/ 7658176 w 10707251"/>
              <a:gd name="csY11" fmla="*/ 1244600 h 6523434"/>
              <a:gd name="csX12" fmla="*/ 4737176 w 10707251"/>
              <a:gd name="csY12" fmla="*/ 1536700 h 6523434"/>
              <a:gd name="csX13" fmla="*/ 2298776 w 10707251"/>
              <a:gd name="csY13" fmla="*/ 889000 h 6523434"/>
              <a:gd name="csX14" fmla="*/ 812876 w 10707251"/>
              <a:gd name="csY14" fmla="*/ 1371600 h 6523434"/>
              <a:gd name="csX15" fmla="*/ 952576 w 10707251"/>
              <a:gd name="csY15" fmla="*/ 2336800 h 6523434"/>
              <a:gd name="csX16" fmla="*/ 76 w 10707251"/>
              <a:gd name="csY16" fmla="*/ 3860800 h 6523434"/>
              <a:gd name="csX17" fmla="*/ 901776 w 10707251"/>
              <a:gd name="csY17" fmla="*/ 5118100 h 6523434"/>
              <a:gd name="csX18" fmla="*/ 1270076 w 10707251"/>
              <a:gd name="csY18" fmla="*/ 6146800 h 6523434"/>
              <a:gd name="csX19" fmla="*/ 3873576 w 10707251"/>
              <a:gd name="csY19" fmla="*/ 6007100 h 6523434"/>
              <a:gd name="csX20" fmla="*/ 5257876 w 10707251"/>
              <a:gd name="csY20" fmla="*/ 6489700 h 6523434"/>
              <a:gd name="csX21" fmla="*/ 6946976 w 10707251"/>
              <a:gd name="csY21" fmla="*/ 6108700 h 6523434"/>
              <a:gd name="csX22" fmla="*/ 8610676 w 10707251"/>
              <a:gd name="csY22" fmla="*/ 6413500 h 6523434"/>
              <a:gd name="csX23" fmla="*/ 9715576 w 10707251"/>
              <a:gd name="csY23" fmla="*/ 5245100 h 6523434"/>
              <a:gd name="csX24" fmla="*/ 10706176 w 10707251"/>
              <a:gd name="csY24" fmla="*/ 4368800 h 6523434"/>
              <a:gd name="csX25" fmla="*/ 9918776 w 10707251"/>
              <a:gd name="csY25" fmla="*/ 3429000 h 6523434"/>
              <a:gd name="csX26" fmla="*/ 10439476 w 10707251"/>
              <a:gd name="csY26" fmla="*/ 2070100 h 6523434"/>
              <a:gd name="csX27" fmla="*/ 9207576 w 10707251"/>
              <a:gd name="csY27" fmla="*/ 1625600 h 6523434"/>
              <a:gd name="csX28" fmla="*/ 7950276 w 10707251"/>
              <a:gd name="csY28" fmla="*/ 1028700 h 6523434"/>
              <a:gd name="csX29" fmla="*/ 6413576 w 10707251"/>
              <a:gd name="csY29" fmla="*/ 1562100 h 6523434"/>
              <a:gd name="csX30" fmla="*/ 5588076 w 10707251"/>
              <a:gd name="csY30" fmla="*/ 1117600 h 6523434"/>
              <a:gd name="csX31" fmla="*/ 4318076 w 10707251"/>
              <a:gd name="csY31" fmla="*/ 1473200 h 652343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</a:cxnLst>
            <a:rect l="l" t="t" r="r" b="b"/>
            <a:pathLst>
              <a:path w="10707251" h="6523434">
                <a:moveTo>
                  <a:pt x="5003876" y="0"/>
                </a:moveTo>
                <a:cubicBezTo>
                  <a:pt x="5197551" y="517525"/>
                  <a:pt x="5391226" y="1035050"/>
                  <a:pt x="4838776" y="1231900"/>
                </a:cubicBezTo>
                <a:cubicBezTo>
                  <a:pt x="4286326" y="1428750"/>
                  <a:pt x="2453293" y="781050"/>
                  <a:pt x="1689176" y="1181100"/>
                </a:cubicBezTo>
                <a:cubicBezTo>
                  <a:pt x="925059" y="1581150"/>
                  <a:pt x="273126" y="2832100"/>
                  <a:pt x="254076" y="3632200"/>
                </a:cubicBezTo>
                <a:cubicBezTo>
                  <a:pt x="235026" y="4432300"/>
                  <a:pt x="901776" y="5552017"/>
                  <a:pt x="1574876" y="5981700"/>
                </a:cubicBezTo>
                <a:cubicBezTo>
                  <a:pt x="2247976" y="6411383"/>
                  <a:pt x="4292676" y="6210300"/>
                  <a:pt x="4292676" y="6210300"/>
                </a:cubicBezTo>
                <a:cubicBezTo>
                  <a:pt x="5257876" y="6297083"/>
                  <a:pt x="6610426" y="6606117"/>
                  <a:pt x="7366076" y="6502400"/>
                </a:cubicBezTo>
                <a:cubicBezTo>
                  <a:pt x="8121726" y="6398683"/>
                  <a:pt x="8322809" y="5808133"/>
                  <a:pt x="8826576" y="5588000"/>
                </a:cubicBezTo>
                <a:cubicBezTo>
                  <a:pt x="9330343" y="5367867"/>
                  <a:pt x="10164309" y="5596467"/>
                  <a:pt x="10388676" y="5181600"/>
                </a:cubicBezTo>
                <a:cubicBezTo>
                  <a:pt x="10613043" y="4766733"/>
                  <a:pt x="10242626" y="3704167"/>
                  <a:pt x="10172776" y="3098800"/>
                </a:cubicBezTo>
                <a:cubicBezTo>
                  <a:pt x="10102926" y="2493433"/>
                  <a:pt x="10388676" y="1858433"/>
                  <a:pt x="9969576" y="1549400"/>
                </a:cubicBezTo>
                <a:cubicBezTo>
                  <a:pt x="9550476" y="1240367"/>
                  <a:pt x="8530243" y="1246717"/>
                  <a:pt x="7658176" y="1244600"/>
                </a:cubicBezTo>
                <a:cubicBezTo>
                  <a:pt x="6786109" y="1242483"/>
                  <a:pt x="5630409" y="1595967"/>
                  <a:pt x="4737176" y="1536700"/>
                </a:cubicBezTo>
                <a:cubicBezTo>
                  <a:pt x="3843943" y="1477433"/>
                  <a:pt x="2952826" y="916517"/>
                  <a:pt x="2298776" y="889000"/>
                </a:cubicBezTo>
                <a:cubicBezTo>
                  <a:pt x="1644726" y="861483"/>
                  <a:pt x="1037243" y="1130300"/>
                  <a:pt x="812876" y="1371600"/>
                </a:cubicBezTo>
                <a:cubicBezTo>
                  <a:pt x="588509" y="1612900"/>
                  <a:pt x="1088043" y="1921933"/>
                  <a:pt x="952576" y="2336800"/>
                </a:cubicBezTo>
                <a:cubicBezTo>
                  <a:pt x="817109" y="2751667"/>
                  <a:pt x="8543" y="3397250"/>
                  <a:pt x="76" y="3860800"/>
                </a:cubicBezTo>
                <a:cubicBezTo>
                  <a:pt x="-8391" y="4324350"/>
                  <a:pt x="690109" y="4737100"/>
                  <a:pt x="901776" y="5118100"/>
                </a:cubicBezTo>
                <a:cubicBezTo>
                  <a:pt x="1113443" y="5499100"/>
                  <a:pt x="774776" y="5998633"/>
                  <a:pt x="1270076" y="6146800"/>
                </a:cubicBezTo>
                <a:cubicBezTo>
                  <a:pt x="1765376" y="6294967"/>
                  <a:pt x="3208943" y="5949950"/>
                  <a:pt x="3873576" y="6007100"/>
                </a:cubicBezTo>
                <a:cubicBezTo>
                  <a:pt x="4538209" y="6064250"/>
                  <a:pt x="4745643" y="6472767"/>
                  <a:pt x="5257876" y="6489700"/>
                </a:cubicBezTo>
                <a:cubicBezTo>
                  <a:pt x="5770109" y="6506633"/>
                  <a:pt x="6388176" y="6121400"/>
                  <a:pt x="6946976" y="6108700"/>
                </a:cubicBezTo>
                <a:cubicBezTo>
                  <a:pt x="7505776" y="6096000"/>
                  <a:pt x="8149243" y="6557433"/>
                  <a:pt x="8610676" y="6413500"/>
                </a:cubicBezTo>
                <a:cubicBezTo>
                  <a:pt x="9072109" y="6269567"/>
                  <a:pt x="9366326" y="5585883"/>
                  <a:pt x="9715576" y="5245100"/>
                </a:cubicBezTo>
                <a:cubicBezTo>
                  <a:pt x="10064826" y="4904317"/>
                  <a:pt x="10672309" y="4671483"/>
                  <a:pt x="10706176" y="4368800"/>
                </a:cubicBezTo>
                <a:cubicBezTo>
                  <a:pt x="10740043" y="4066117"/>
                  <a:pt x="9963226" y="3812117"/>
                  <a:pt x="9918776" y="3429000"/>
                </a:cubicBezTo>
                <a:cubicBezTo>
                  <a:pt x="9874326" y="3045883"/>
                  <a:pt x="10558009" y="2370667"/>
                  <a:pt x="10439476" y="2070100"/>
                </a:cubicBezTo>
                <a:cubicBezTo>
                  <a:pt x="10320943" y="1769533"/>
                  <a:pt x="9622443" y="1799167"/>
                  <a:pt x="9207576" y="1625600"/>
                </a:cubicBezTo>
                <a:cubicBezTo>
                  <a:pt x="8792709" y="1452033"/>
                  <a:pt x="8415943" y="1039283"/>
                  <a:pt x="7950276" y="1028700"/>
                </a:cubicBezTo>
                <a:cubicBezTo>
                  <a:pt x="7484609" y="1018117"/>
                  <a:pt x="6807276" y="1547283"/>
                  <a:pt x="6413576" y="1562100"/>
                </a:cubicBezTo>
                <a:cubicBezTo>
                  <a:pt x="6019876" y="1576917"/>
                  <a:pt x="5937326" y="1132417"/>
                  <a:pt x="5588076" y="1117600"/>
                </a:cubicBezTo>
                <a:cubicBezTo>
                  <a:pt x="5238826" y="1102783"/>
                  <a:pt x="4778451" y="1287991"/>
                  <a:pt x="4318076" y="14732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007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ECEF9-DC6B-2245-B3FE-AC0EFB335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22B846-5024-54DA-E846-96F93A43032F}"/>
              </a:ext>
            </a:extLst>
          </p:cNvPr>
          <p:cNvSpPr txBox="1"/>
          <p:nvPr/>
        </p:nvSpPr>
        <p:spPr>
          <a:xfrm>
            <a:off x="0" y="0"/>
            <a:ext cx="8163306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ru-RU" b="1" dirty="0">
                <a:solidFill>
                  <a:srgbClr val="0F1115"/>
                </a:solidFill>
                <a:effectLst/>
                <a:latin typeface="quote-cjk-patch"/>
              </a:rPr>
              <a:t>Слайд 8. Решение (Производство и локализация)</a:t>
            </a:r>
          </a:p>
        </p:txBody>
      </p:sp>
    </p:spTree>
    <p:extLst>
      <p:ext uri="{BB962C8B-B14F-4D97-AF65-F5344CB8AC3E}">
        <p14:creationId xmlns:p14="http://schemas.microsoft.com/office/powerpoint/2010/main" val="12122927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1334</Words>
  <Application>Microsoft Office PowerPoint</Application>
  <PresentationFormat>Широкоэкранный</PresentationFormat>
  <Paragraphs>182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Arial</vt:lpstr>
      <vt:lpstr>Calibri</vt:lpstr>
      <vt:lpstr>Calibri Light</vt:lpstr>
      <vt:lpstr>Gogono Cocoa Mochi Cyrillic</vt:lpstr>
      <vt:lpstr>Haettenschweiler</vt:lpstr>
      <vt:lpstr>Inter</vt:lpstr>
      <vt:lpstr>Inter Thin</vt:lpstr>
      <vt:lpstr>Inter V Black</vt:lpstr>
      <vt:lpstr>OpenLukyanov</vt:lpstr>
      <vt:lpstr>quote-cjk-patch</vt:lpstr>
      <vt:lpstr>Raleway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22</cp:revision>
  <dcterms:created xsi:type="dcterms:W3CDTF">2026-04-20T19:48:56Z</dcterms:created>
  <dcterms:modified xsi:type="dcterms:W3CDTF">2026-04-21T20:14:49Z</dcterms:modified>
</cp:coreProperties>
</file>