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5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84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BDC2678-914F-B185-4BDB-FEC17E8E0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6831"/>
            <a:ext cx="20104100" cy="1166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8865488" cy="3171782"/>
          </a:xfrm>
        </p:spPr>
        <p:txBody>
          <a:bodyPr>
            <a:normAutofit/>
          </a:bodyPr>
          <a:lstStyle/>
          <a:p>
            <a:r>
              <a:rPr lang="ru-RU" dirty="0"/>
              <a:t>Цифровая платформа для клиентов В2В с онлайн-консультантом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329133"/>
            <a:ext cx="7400004" cy="2488447"/>
          </a:xfrm>
        </p:spPr>
        <p:txBody>
          <a:bodyPr/>
          <a:lstStyle/>
          <a:p>
            <a:r>
              <a:rPr lang="ru-RU" dirty="0"/>
              <a:t>Власенко Анастасия</a:t>
            </a:r>
          </a:p>
          <a:p>
            <a:r>
              <a:rPr lang="ru-RU" dirty="0"/>
              <a:t>Воробьева Марина</a:t>
            </a:r>
          </a:p>
          <a:p>
            <a:r>
              <a:rPr lang="ru-RU" dirty="0"/>
              <a:t>Коноплева Мария</a:t>
            </a:r>
          </a:p>
          <a:p>
            <a:r>
              <a:rPr lang="ru-RU" dirty="0" err="1"/>
              <a:t>Нищакова</a:t>
            </a:r>
            <a:r>
              <a:rPr lang="ru-RU" dirty="0"/>
              <a:t> Виктория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73152E-D4AA-AD1E-3523-EA870235F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588" y="6545942"/>
            <a:ext cx="7121512" cy="476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2086284"/>
            <a:ext cx="9741217" cy="1135824"/>
          </a:xfrm>
        </p:spPr>
        <p:txBody>
          <a:bodyPr/>
          <a:lstStyle/>
          <a:p>
            <a:r>
              <a:rPr lang="ru-RU" sz="3600" b="1" dirty="0"/>
              <a:t>Аннотация проекта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882729"/>
            <a:ext cx="12371469" cy="2485943"/>
          </a:xfrm>
        </p:spPr>
        <p:txBody>
          <a:bodyPr/>
          <a:lstStyle/>
          <a:p>
            <a:r>
              <a:rPr lang="ru-RU" sz="2800" dirty="0"/>
              <a:t>Для повышения удовлетворенности клиентов сотрудничеством с фармацевтическими компаниями и повышения общей суммы заказов от юридических лиц будет предложено создание платформы, которая поможет текущим и новым клиентам легче ориентироваться в ассортименте продукции предприятия, поможет им в процессе выбора закупаемой продукции. Специально разработанный бот будет способен ответить на большинство вопросов данного сегмента клиентов, тем самым повышая производительность и оптимизируя работу компании.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5143" y="6857675"/>
            <a:ext cx="11862671" cy="3124571"/>
          </a:xfrm>
        </p:spPr>
        <p:txBody>
          <a:bodyPr/>
          <a:lstStyle/>
          <a:p>
            <a:r>
              <a:rPr lang="ru-RU" sz="2800" dirty="0"/>
              <a:t>Сочетание технологий веб-маркетинга и платформ B2B позволяет решить проблему обработки больших данных, при этом предоставляя их в удобном для заказчика формате и предоставляя возможность поиска через поисковые системы. Преимуществом также является наличие на площадке только товаров заказчика, в отличие от торговых площадок, на которых также выставляются товары конкурентов. Разработка под конкретного клиента дает возможность индивидуализации платформы (дизайн в корпоративных цветах, удобный формат предоставления отчетности и др.) Использование ИИ – отличительная особенность создаваемой платформы и конкурентное преимущество проекта.</a:t>
            </a:r>
          </a:p>
        </p:txBody>
      </p:sp>
      <p:sp>
        <p:nvSpPr>
          <p:cNvPr id="2" name="Текст 18">
            <a:extLst>
              <a:ext uri="{FF2B5EF4-FFF2-40B4-BE49-F238E27FC236}">
                <a16:creationId xmlns:a16="http://schemas.microsoft.com/office/drawing/2014/main" id="{F0CB4809-DFA8-74B0-75BD-C75747194B96}"/>
              </a:ext>
            </a:extLst>
          </p:cNvPr>
          <p:cNvSpPr txBox="1">
            <a:spLocks/>
          </p:cNvSpPr>
          <p:nvPr/>
        </p:nvSpPr>
        <p:spPr>
          <a:xfrm>
            <a:off x="7765143" y="6165117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3600" b="1" dirty="0"/>
              <a:t>Ценностное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72" y="416843"/>
            <a:ext cx="9741217" cy="911089"/>
          </a:xfrm>
        </p:spPr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972" y="1327932"/>
            <a:ext cx="12731714" cy="412943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/>
              <a:t>Большие производственные фармацевтические компании обладают большим ассортиментом продукции, который определяется не только большим количеством различных лекарственных препаратов, но и формой их выпуска, объемом. В таких условиях потребителям очень сложно ориентироваться в большом ассортименте и выбрать подходящие товары. Долгое общение с менеджерами по продажам, выяснение интересующих вопросов касательно товаров, понижает уровень удовлетворенности клиентов и затягивает процесс покупки.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17029" y="6745142"/>
            <a:ext cx="13683922" cy="38648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/>
              <a:t>Существующие варианты решения не способны решить данную проблему, так как не используют такие технические решения, как: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Искусственный интеллект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Хранение данных и обработка информации в облаке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Использование </a:t>
            </a:r>
            <a:r>
              <a:rPr lang="de-DE" sz="3200" dirty="0"/>
              <a:t>CRM</a:t>
            </a:r>
            <a:endParaRPr lang="ru-RU" sz="32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Безопасность данных (шифрование)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Аналитика и отчетность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DEE87-D54D-6890-9BAA-0004B3F3A9C8}"/>
              </a:ext>
            </a:extLst>
          </p:cNvPr>
          <p:cNvSpPr txBox="1"/>
          <p:nvPr/>
        </p:nvSpPr>
        <p:spPr>
          <a:xfrm>
            <a:off x="3526972" y="1426464"/>
            <a:ext cx="13556342" cy="94487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/>
              <a:t>Стартап-проект позволяет полностью решить описанную проблему.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Удобная платформа, возможность настройки фильтров позволяет легче разобраться в ассортименте продукции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Онлайн-консультант очень быстро обрабатывает вопросы клиентов и помогает в выборе продукции, тем самым упрощая процесс коммуникации между компаниями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Наличие на площадке только товаров заказчика, в отличие от торговых площадок, на которых также выставляются товары конкурентов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Разработка под конкретного клиента дает возможность индивидуализации платформы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Возможность масштабирования платформы в зависимости от роста числа пользователей и объема данных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Использование CRM для эффективного управления связями с клиентами, отслеживания заказов и предоставления персонализированных предложений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/>
              <a:t>Обработка больших объемов данных для выявления тенденций, предоставления аналитики и улучшения работы цифровой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28290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683658"/>
            <a:ext cx="18432491" cy="5704114"/>
          </a:xfrm>
        </p:spPr>
        <p:txBody>
          <a:bodyPr/>
          <a:lstStyle/>
          <a:p>
            <a:r>
              <a:rPr lang="ru-RU" sz="3200" dirty="0"/>
              <a:t>Объем рынка производства лекарственных препаратов в 2022 году составил 94.62 млрд руб. и его рост продолжается. В настоящий момент в РФ работают более 500 предприятий фармацевтической промышленности. То есть количество потенциальных потребителей является довольно высоким и продолжает расти.</a:t>
            </a:r>
          </a:p>
          <a:p>
            <a:endParaRPr lang="ru-RU" sz="3200" dirty="0"/>
          </a:p>
          <a:p>
            <a:r>
              <a:rPr lang="ru-RU" sz="3200" dirty="0"/>
              <a:t>Уровень конкуренции на рынке: средний. </a:t>
            </a:r>
            <a:br>
              <a:rPr lang="ru-RU" sz="3200" dirty="0"/>
            </a:br>
            <a:r>
              <a:rPr lang="ru-RU" sz="3200" dirty="0"/>
              <a:t>Среди конкурентов можно выделить: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«Цифровые Технологии и Платформы» — российская ИТ-компания, разработчик цифровых решений и продуктов для промышленности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ГК "Цифра" - российский разработчик программных продуктов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ООО «Цифровые платформы» специализируется на разработке и обслуживании программного обеспечения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ООО "АБИ БИЗНЕС" - занимаются созданием интернет-сервисов, онлайн школ и цифровых платформ по индивидуальным требованиям заказчиков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3200" dirty="0"/>
              <a:t>ООО «</a:t>
            </a:r>
            <a:r>
              <a:rPr lang="ru-RU" sz="3200" dirty="0" err="1"/>
              <a:t>Нетрика</a:t>
            </a:r>
            <a:r>
              <a:rPr lang="ru-RU" sz="3200" dirty="0"/>
              <a:t>» – это многопрофильная компания, специализирующаяся на создании цифровых платформ и ИТ-решений для государственных структур федерального и регионального уровней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A18718E-E426-CC0C-22A7-17FE35B7A8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256313"/>
              </p:ext>
            </p:extLst>
          </p:nvPr>
        </p:nvGraphicFramePr>
        <p:xfrm>
          <a:off x="754742" y="1426464"/>
          <a:ext cx="18825029" cy="9166356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3715658">
                  <a:extLst>
                    <a:ext uri="{9D8B030D-6E8A-4147-A177-3AD203B41FA5}">
                      <a16:colId xmlns:a16="http://schemas.microsoft.com/office/drawing/2014/main" val="1990345404"/>
                    </a:ext>
                  </a:extLst>
                </a:gridCol>
                <a:gridCol w="3018971">
                  <a:extLst>
                    <a:ext uri="{9D8B030D-6E8A-4147-A177-3AD203B41FA5}">
                      <a16:colId xmlns:a16="http://schemas.microsoft.com/office/drawing/2014/main" val="1404191179"/>
                    </a:ext>
                  </a:extLst>
                </a:gridCol>
                <a:gridCol w="2808332">
                  <a:extLst>
                    <a:ext uri="{9D8B030D-6E8A-4147-A177-3AD203B41FA5}">
                      <a16:colId xmlns:a16="http://schemas.microsoft.com/office/drawing/2014/main" val="1658644415"/>
                    </a:ext>
                  </a:extLst>
                </a:gridCol>
                <a:gridCol w="1836467">
                  <a:extLst>
                    <a:ext uri="{9D8B030D-6E8A-4147-A177-3AD203B41FA5}">
                      <a16:colId xmlns:a16="http://schemas.microsoft.com/office/drawing/2014/main" val="166268341"/>
                    </a:ext>
                  </a:extLst>
                </a:gridCol>
                <a:gridCol w="4629830">
                  <a:extLst>
                    <a:ext uri="{9D8B030D-6E8A-4147-A177-3AD203B41FA5}">
                      <a16:colId xmlns:a16="http://schemas.microsoft.com/office/drawing/2014/main" val="431226819"/>
                    </a:ext>
                  </a:extLst>
                </a:gridCol>
                <a:gridCol w="2815771">
                  <a:extLst>
                    <a:ext uri="{9D8B030D-6E8A-4147-A177-3AD203B41FA5}">
                      <a16:colId xmlns:a16="http://schemas.microsoft.com/office/drawing/2014/main" val="3009453012"/>
                    </a:ext>
                  </a:extLst>
                </a:gridCol>
              </a:tblGrid>
              <a:tr h="388116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Партнеры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Процессы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 gridSpan="2"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Уникальное ценностное предложение</a:t>
                      </a:r>
                      <a:endParaRPr lang="ru-RU" sz="1800"/>
                    </a:p>
                  </a:txBody>
                  <a:tcPr marL="26462" marR="276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Отношения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Потребители</a:t>
                      </a:r>
                      <a:r>
                        <a:rPr lang="en-US" sz="1800" dirty="0">
                          <a:effectLst/>
                        </a:rPr>
                        <a:t>/</a:t>
                      </a:r>
                      <a:r>
                        <a:rPr lang="ru-RU" sz="1800" dirty="0">
                          <a:effectLst/>
                        </a:rPr>
                        <a:t>клиенты</a:t>
                      </a:r>
                      <a:endParaRPr lang="ru-RU" sz="1800" dirty="0"/>
                    </a:p>
                  </a:txBody>
                  <a:tcPr marL="26462" marR="27688" marT="0" marB="0"/>
                </a:tc>
                <a:extLst>
                  <a:ext uri="{0D108BD9-81ED-4DB2-BD59-A6C34878D82A}">
                    <a16:rowId xmlns:a16="http://schemas.microsoft.com/office/drawing/2014/main" val="1426123041"/>
                  </a:ext>
                </a:extLst>
              </a:tr>
              <a:tr h="3645938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1) Крупные фармацевтические компании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2) Компании-разработчики цифровых платформ</a:t>
                      </a:r>
                    </a:p>
                  </a:txBody>
                  <a:tcPr marL="26462" marR="27688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1) Сбор требований и пожеланий от компании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2) Составление ТЗ на цифровую платформу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3) Поиск исполнителей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4) Анализ имеющихся предложений на рынке, заключение договора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5) Подготовка контента для </a:t>
                      </a:r>
                      <a:r>
                        <a:rPr lang="ru-RU" sz="1800" dirty="0">
                          <a:effectLst/>
                          <a:latin typeface="+mj-lt"/>
                        </a:rPr>
                        <a:t>платформы и ее прототипа</a:t>
                      </a:r>
                      <a:r>
                        <a:rPr lang="ru-RU" sz="18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18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6) Тестирование работы платформы и ее доработка</a:t>
                      </a:r>
                    </a:p>
                    <a:p>
                      <a:r>
                        <a:rPr lang="ru-RU" sz="18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7) Запуск платформы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26462" marR="27688" marT="0" marB="0"/>
                </a:tc>
                <a:tc rowSpan="3" gridSpan="2"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1) Удобная платформа, возможность настройки фильтров позволяет легче разобраться в ассортименте продукции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2) Онлайн-консультант очень быстро обрабатывает вопросы клиентов и помогает в выборе продукции, тем самым упрощая процесс коммуникации между компаниями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3) Наличие на площадке только товаров заказчика, в отличие от торговых площадок, на которых также выставляются товары конкурентов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4) Разработка под конкретного клиента дает возможность индивидуализации платформы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5) Возможность масштабирования платформы в зависимости от роста числа пользователей и объема данных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6) Использование CRM для эффективного управления связями с клиентами, отслеживания заказов и предоставления персонализированных предложений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7) Обработка больших объемов данных для выявления тенденций, предоставления аналитики и улучшения работы цифровой платформы</a:t>
                      </a:r>
                    </a:p>
                  </a:txBody>
                  <a:tcPr marL="26462" marR="27688" marT="0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1) Взаимодействие с клиентами путем личного общения и интернет-связи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2) Постоянная обратная связь и поддержка для пользователей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3) Организация событий и мероприятий для клиентов</a:t>
                      </a:r>
                      <a:endParaRPr lang="ru-RU" sz="1800" dirty="0"/>
                    </a:p>
                  </a:txBody>
                  <a:tcPr marL="26462" marR="27688" marT="0" marB="0"/>
                </a:tc>
                <a:tc rowSpan="3"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800" dirty="0">
                          <a:effectLst/>
                        </a:rPr>
                        <a:t>Производственные компании отрасли фармацевтики, работающие на B2B рынках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800" dirty="0">
                          <a:effectLst/>
                        </a:rPr>
                        <a:t>Производственные компании смежных отраслей, работающие с B2B клиентами</a:t>
                      </a:r>
                      <a:endParaRPr lang="ru-RU" sz="1800" dirty="0"/>
                    </a:p>
                  </a:txBody>
                  <a:tcPr marL="26462" marR="27688" marT="0" marB="0"/>
                </a:tc>
                <a:extLst>
                  <a:ext uri="{0D108BD9-81ED-4DB2-BD59-A6C34878D82A}">
                    <a16:rowId xmlns:a16="http://schemas.microsoft.com/office/drawing/2014/main" val="1600668006"/>
                  </a:ext>
                </a:extLst>
              </a:tr>
              <a:tr h="129372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Ресурсы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Каналы</a:t>
                      </a:r>
                      <a:endParaRPr lang="ru-RU" sz="1800"/>
                    </a:p>
                  </a:txBody>
                  <a:tcPr marL="26462" marR="27688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462" marR="27688" marT="0" marB="0"/>
                </a:tc>
                <a:extLst>
                  <a:ext uri="{0D108BD9-81ED-4DB2-BD59-A6C34878D82A}">
                    <a16:rowId xmlns:a16="http://schemas.microsoft.com/office/drawing/2014/main" val="2086036035"/>
                  </a:ext>
                </a:extLst>
              </a:tr>
              <a:tr h="2116996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1) Разработчики и </a:t>
                      </a:r>
                      <a:r>
                        <a:rPr lang="en-GB" sz="1800" dirty="0">
                          <a:effectLst/>
                        </a:rPr>
                        <a:t>IT</a:t>
                      </a:r>
                      <a:r>
                        <a:rPr lang="ru-RU" sz="1800" dirty="0">
                          <a:effectLst/>
                        </a:rPr>
                        <a:t>-инфраструктура для платформы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2) Партнеры в сфере фармацевтики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3) Фармацевтические мероприятия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800" dirty="0">
                          <a:effectLst/>
                        </a:rPr>
                        <a:t>Работа напрямую с участниками фармацевтической индустрии – отправка концепции и предложения лицу, принимающему решение предприятий.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800" dirty="0">
                          <a:effectLst/>
                        </a:rPr>
                        <a:t>Продвижение платформы на выставках отрасли фармацевтики и разработчиков цифровых платформ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800" dirty="0"/>
                        <a:t>Участие в тендерах и закупках через специальные торговые площадки</a:t>
                      </a:r>
                    </a:p>
                  </a:txBody>
                  <a:tcPr marL="26462" marR="27688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462" marR="27688" marT="0" marB="0"/>
                </a:tc>
                <a:extLst>
                  <a:ext uri="{0D108BD9-81ED-4DB2-BD59-A6C34878D82A}">
                    <a16:rowId xmlns:a16="http://schemas.microsoft.com/office/drawing/2014/main" val="41795536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Расходы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Финансирование</a:t>
                      </a:r>
                      <a:r>
                        <a:rPr lang="en-US" sz="1800">
                          <a:effectLst/>
                        </a:rPr>
                        <a:t>/</a:t>
                      </a:r>
                      <a:r>
                        <a:rPr lang="ru-RU" sz="1800">
                          <a:effectLst/>
                        </a:rPr>
                        <a:t>доход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74412"/>
                  </a:ext>
                </a:extLst>
              </a:tr>
              <a:tr h="653476">
                <a:tc gridSpan="3"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1) Заработная плата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2) Начисления на заработную плату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3) Получение сертификатов, лицензий, оформление патента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4) Аренда помещения</a:t>
                      </a:r>
                    </a:p>
                  </a:txBody>
                  <a:tcPr marL="26462" marR="27688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800" dirty="0">
                          <a:effectLst/>
                        </a:rPr>
                        <a:t>Данный проект разрабатывается для конкретного потребителя, АО «Фирма «</a:t>
                      </a:r>
                      <a:r>
                        <a:rPr lang="ru-RU" sz="1800" dirty="0" err="1">
                          <a:effectLst/>
                        </a:rPr>
                        <a:t>Медполимер</a:t>
                      </a:r>
                      <a:r>
                        <a:rPr lang="ru-RU" sz="1800" dirty="0">
                          <a:effectLst/>
                        </a:rPr>
                        <a:t>», поэтому разработка и внедрение проекта проводятся за счет собственных средств компании-заказчика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800" dirty="0">
                          <a:effectLst/>
                        </a:rPr>
                        <a:t>Дополнительные источники дохода, такие как государственные гранты или субсидии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462" marR="276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40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9A06169D-B61B-4C4D-63B4-BFE64E2E0F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C785D55-086A-B6F1-5B67-0986A0C99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522248-735F-41E4-EF53-C51F0C238F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E505AB-8EB5-0E8A-7942-0AC8EF0BD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42" y="1586121"/>
            <a:ext cx="19382415" cy="863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0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dirty="0"/>
              <a:t>Ключевые члены команды, 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734908"/>
            <a:ext cx="4134612" cy="3055579"/>
          </a:xfrm>
        </p:spPr>
        <p:txBody>
          <a:bodyPr/>
          <a:lstStyle/>
          <a:p>
            <a:r>
              <a:rPr lang="ru-RU" sz="2400" dirty="0"/>
              <a:t>Высшее образование по направлению «Менеджмент»</a:t>
            </a:r>
          </a:p>
          <a:p>
            <a:r>
              <a:rPr lang="ru-RU" sz="2400" dirty="0"/>
              <a:t>Опыт работы: </a:t>
            </a:r>
          </a:p>
          <a:p>
            <a:r>
              <a:rPr lang="ru-RU" sz="2400" dirty="0"/>
              <a:t>2 года, ведущий специалист по ВЭД  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sz="3200" dirty="0"/>
              <a:t>Власенко Анастасия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51918" y="7812156"/>
            <a:ext cx="4134612" cy="2103120"/>
          </a:xfrm>
        </p:spPr>
        <p:txBody>
          <a:bodyPr/>
          <a:lstStyle/>
          <a:p>
            <a:r>
              <a:rPr lang="ru-RU" sz="2400" dirty="0"/>
              <a:t>Высшее образование по направлению «Логистика»</a:t>
            </a:r>
          </a:p>
          <a:p>
            <a:r>
              <a:rPr lang="ru-RU" sz="2400" dirty="0"/>
              <a:t>Опыт работы: </a:t>
            </a:r>
          </a:p>
          <a:p>
            <a:r>
              <a:rPr lang="ru-RU" sz="2400" dirty="0"/>
              <a:t>более 7 лет, в поддержке продаж различных компаний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sz="3200" dirty="0" err="1"/>
              <a:t>Нищакова</a:t>
            </a:r>
            <a:r>
              <a:rPr lang="ru-RU" sz="3200" dirty="0"/>
              <a:t> Виктория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261819"/>
            <a:ext cx="4134612" cy="3055578"/>
          </a:xfrm>
        </p:spPr>
        <p:txBody>
          <a:bodyPr/>
          <a:lstStyle/>
          <a:p>
            <a:r>
              <a:rPr lang="ru-RU" sz="2400" dirty="0"/>
              <a:t>Высшее образование по направлению «Менеджмент», профиль «Маркетинг»</a:t>
            </a:r>
          </a:p>
          <a:p>
            <a:r>
              <a:rPr lang="ru-RU" sz="2400" dirty="0"/>
              <a:t>Опыт работы: </a:t>
            </a:r>
          </a:p>
          <a:p>
            <a:r>
              <a:rPr lang="ru-RU" sz="2400" dirty="0"/>
              <a:t>1 год, ведущий специалист группы обучения и развития в Корпоративном университете,</a:t>
            </a:r>
          </a:p>
          <a:p>
            <a:r>
              <a:rPr lang="ru-RU" sz="2400" dirty="0"/>
              <a:t>1 год, специалист отдела маркетинга</a:t>
            </a:r>
          </a:p>
          <a:p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8E224B-BA3D-E2C9-531A-8764E6F6D49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16642" b="16642"/>
          <a:stretch>
            <a:fillRect/>
          </a:stretch>
        </p:blipFill>
        <p:spPr>
          <a:xfrm>
            <a:off x="10743017" y="3125105"/>
            <a:ext cx="3293023" cy="3295466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sz="3200" dirty="0"/>
              <a:t>Коноплева Мария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216632" y="7892529"/>
            <a:ext cx="4134612" cy="2103120"/>
          </a:xfrm>
        </p:spPr>
        <p:txBody>
          <a:bodyPr/>
          <a:lstStyle/>
          <a:p>
            <a:r>
              <a:rPr lang="ru-RU" sz="2400" dirty="0"/>
              <a:t>Высшее образование по направлению «Экономика» </a:t>
            </a:r>
          </a:p>
          <a:p>
            <a:r>
              <a:rPr lang="ru-RU" sz="2400" dirty="0"/>
              <a:t>Опыт работы: </a:t>
            </a:r>
          </a:p>
          <a:p>
            <a:r>
              <a:rPr lang="ru-RU" sz="2400" dirty="0"/>
              <a:t>4 года, экономист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sz="3200" dirty="0"/>
              <a:t>Воробьева Марина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891C63-2EC6-B37B-A048-880FF828BD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065"/>
          <a:stretch/>
        </p:blipFill>
        <p:spPr>
          <a:xfrm>
            <a:off x="1358039" y="3125105"/>
            <a:ext cx="2982060" cy="329546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8B3A591-E4A1-F2C6-931E-CA529558E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 t="-724" r="14253" b="32969"/>
          <a:stretch/>
        </p:blipFill>
        <p:spPr bwMode="auto">
          <a:xfrm>
            <a:off x="6155763" y="3125105"/>
            <a:ext cx="2992063" cy="329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508CB6-CA74-20E9-0220-EEB6115B0C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7395"/>
          <a:stretch/>
        </p:blipFill>
        <p:spPr>
          <a:xfrm>
            <a:off x="15623302" y="3125105"/>
            <a:ext cx="2992063" cy="329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FF0FE567-1706-426D-7385-724314D53989}"/>
              </a:ext>
            </a:extLst>
          </p:cNvPr>
          <p:cNvSpPr txBox="1">
            <a:spLocks/>
          </p:cNvSpPr>
          <p:nvPr/>
        </p:nvSpPr>
        <p:spPr>
          <a:xfrm>
            <a:off x="894588" y="2942401"/>
            <a:ext cx="9741217" cy="30084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800" dirty="0"/>
              <a:t>Планируем работать над продвижением платформы в максимально возможное количество предприятий, в том числе в другие отрасли. </a:t>
            </a:r>
          </a:p>
          <a:p>
            <a:pPr>
              <a:buClrTx/>
            </a:pPr>
            <a:r>
              <a:rPr lang="ru-RU" sz="2800" dirty="0"/>
              <a:t>Доработка более сложного функционала платформы, например, интеграция работы бота с внутренними системами компаний. Что позволит боту взять на себя больший функционал в обслуживании </a:t>
            </a:r>
            <a:r>
              <a:rPr lang="en-US" sz="2800" dirty="0"/>
              <a:t>B2B</a:t>
            </a:r>
            <a:r>
              <a:rPr lang="ru-RU" sz="2800" dirty="0"/>
              <a:t> клиентов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32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3200" dirty="0"/>
              <a:t>email</a:t>
            </a:r>
            <a:endParaRPr lang="ru-RU" sz="32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3200" dirty="0"/>
              <a:t>+7 (</a:t>
            </a:r>
            <a:r>
              <a:rPr lang="ru-RU" sz="3200" dirty="0"/>
              <a:t>950) 004-19-87</a:t>
            </a:r>
          </a:p>
          <a:p>
            <a:pPr>
              <a:lnSpc>
                <a:spcPts val="4360"/>
              </a:lnSpc>
              <a:buClrTx/>
            </a:pPr>
            <a:r>
              <a:rPr lang="en-US" sz="3200" dirty="0"/>
              <a:t>zoloto05@yandex.ru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4893</TotalTime>
  <Words>1041</Words>
  <Application>Microsoft Office PowerPoint</Application>
  <PresentationFormat>Произвольный</PresentationFormat>
  <Paragraphs>108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ОБЛОЖКИ</vt:lpstr>
      <vt:lpstr>РАЗДЕЛИТЕЛИ</vt:lpstr>
      <vt:lpstr>Цифровая платформа для клиентов В2В с онлайн-консультантом</vt:lpstr>
      <vt:lpstr>Актуальность проекта</vt:lpstr>
      <vt:lpstr>Проблема</vt:lpstr>
      <vt:lpstr>Решение</vt:lpstr>
      <vt:lpstr>Рынок</vt:lpstr>
      <vt:lpstr>Бизнес-модель</vt:lpstr>
      <vt:lpstr>Презентация PowerPoint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Anastasia</cp:lastModifiedBy>
  <cp:revision>227</cp:revision>
  <dcterms:created xsi:type="dcterms:W3CDTF">2021-03-01T12:07:13Z</dcterms:created>
  <dcterms:modified xsi:type="dcterms:W3CDTF">2023-11-24T10:50:41Z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