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2" r:id="rId4"/>
    <p:sldId id="283" r:id="rId5"/>
    <p:sldId id="284" r:id="rId6"/>
    <p:sldId id="285" r:id="rId7"/>
    <p:sldId id="286" r:id="rId8"/>
    <p:sldId id="290" r:id="rId9"/>
    <p:sldId id="291" r:id="rId10"/>
    <p:sldId id="287" r:id="rId11"/>
    <p:sldId id="288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D493D"/>
    <a:srgbClr val="9F00FF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9" d="100"/>
          <a:sy n="69" d="100"/>
        </p:scale>
        <p:origin x="552" y="7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253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797965" y="1441652"/>
            <a:ext cx="7320799" cy="1079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200" dirty="0" err="1"/>
              <a:t>Электростартерная</a:t>
            </a:r>
            <a:r>
              <a:rPr lang="ru-RU" sz="3200" dirty="0"/>
              <a:t> система пуска двигателей внутреннего сгорания</a:t>
            </a:r>
            <a:endParaRPr sz="6600"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965" y="2911980"/>
            <a:ext cx="2020940" cy="20424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97965" y="5177019"/>
            <a:ext cx="48253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ФИО </a:t>
            </a:r>
            <a:r>
              <a:rPr lang="ru-RU" sz="2400" dirty="0" smtClean="0"/>
              <a:t>докладчика</a:t>
            </a:r>
            <a:r>
              <a:rPr lang="en-US" sz="2400" dirty="0" smtClean="0"/>
              <a:t>: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err="1" smtClean="0">
                <a:solidFill>
                  <a:schemeClr val="tx1"/>
                </a:solidFill>
                <a:ea typeface="Gilroy-ExtraBold"/>
                <a:cs typeface="Gilroy-ExtraBold"/>
                <a:sym typeface="Gilroy-ExtraBold"/>
              </a:rPr>
              <a:t>Переляев</a:t>
            </a:r>
            <a:r>
              <a:rPr lang="ru-RU" sz="2400" dirty="0" smtClean="0">
                <a:solidFill>
                  <a:schemeClr val="tx1"/>
                </a:solidFill>
                <a:ea typeface="Gilroy-ExtraBold"/>
                <a:cs typeface="Gilroy-ExtraBold"/>
                <a:sym typeface="Gilroy-ExtraBold"/>
              </a:rPr>
              <a:t> Александр Сергеевич</a:t>
            </a:r>
            <a:endParaRPr lang="ru-RU" sz="2400" dirty="0">
              <a:solidFill>
                <a:schemeClr val="tx1"/>
              </a:solidFill>
              <a:ea typeface="Gilroy-ExtraBold"/>
              <a:cs typeface="Gilroy-ExtraBold"/>
              <a:sym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204364" y="1316182"/>
            <a:ext cx="3693172" cy="2646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29B143D9-0975-B055-96DB-63C5F58D1A99}"/>
              </a:ext>
            </a:extLst>
          </p:cNvPr>
          <p:cNvSpPr txBox="1">
            <a:spLocks/>
          </p:cNvSpPr>
          <p:nvPr/>
        </p:nvSpPr>
        <p:spPr>
          <a:xfrm>
            <a:off x="523740" y="1112863"/>
            <a:ext cx="11086369" cy="5225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Autofit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just" hangingPunct="1"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Проблемой наших клиентов является осложненный запуск двигателей внутреннего сгорания в условиях низких температур. Охлаждение аккумуляторных батарей приводит к тому, что их емкость снижется. Во время запуска двигателя эта емкость быстро разряжается, что негативно сказывается на сроке службы аккумулятора. В крайнем случае двигатель может не завестись совсем, что приводит к перебоям в работе. Чтобы избежать такого исхода, в настоящее время, двигатели могут не глушить совсем, что в свою очередь, приводит к большим расходам топлива.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1">
              <a:lnSpc>
                <a:spcPct val="100000"/>
              </a:lnSpc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1">
              <a:lnSpc>
                <a:spcPct val="100000"/>
              </a:lnSpc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Так, на данный момент, на территории России используется 10000 тепловозов и более 60 миллионов автомобилей, чей холостой ход, в эксплуатации обходится довольно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дорого. Если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брать в расчет сокращение затрат на восстановление и ремонт аккумуляторных батарей, уменьшение затрат на приобретение новых аккумуляторных батарей и сокращение расхода топлива, то годовой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эффект от внедрения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предлагаемого устройства будет более 1 млн рублей.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47231" y="914409"/>
            <a:ext cx="1024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устройства, состоящего из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суперконденсатора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аккумуляторной батареи, которые позволят легко запускать двигатели тепловозов и автомобилей.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25D7BA73-277E-FF33-5B43-05D1FB996531}"/>
              </a:ext>
            </a:extLst>
          </p:cNvPr>
          <p:cNvSpPr txBox="1">
            <a:spLocks/>
          </p:cNvSpPr>
          <p:nvPr/>
        </p:nvSpPr>
        <p:spPr>
          <a:xfrm>
            <a:off x="647231" y="2239569"/>
            <a:ext cx="7407421" cy="262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fontScale="92500" lnSpcReduction="20000"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l" hangingPunct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приведет 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hangingPunct="1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срока службы аккумуляторных батарей в 2 раза</a:t>
            </a:r>
          </a:p>
          <a:p>
            <a:pPr marL="342900" indent="-342900" algn="l" hangingPunct="1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Уменьшению трат на покупку новых аккумуляторных батарей</a:t>
            </a:r>
          </a:p>
          <a:p>
            <a:pPr marL="342900" indent="-342900" algn="l" hangingPunct="1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Сокращению расходов на топливо</a:t>
            </a:r>
          </a:p>
          <a:p>
            <a:pPr marL="342900" indent="-342900" algn="l" hangingPunct="1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Снижению изнашивания частей двигателя за счет снижения времени холостой работы двигателя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213" y="2352657"/>
            <a:ext cx="2623554" cy="2621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3166" y="4727294"/>
            <a:ext cx="8248047" cy="17851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момент запуска двигателя конденсатор выполняет основную функцию, принимая на себя пусковой ток, не нагружая основную батарею. После успешного запуска двигателя конденсатор разряжается, а аккумуляторная батарея принимает активное участие в электроснабжении.</a:t>
            </a:r>
            <a:endParaRPr kumimoji="0" lang="ru-RU" sz="2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4</a:t>
              </a:r>
              <a:endParaRPr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36583" y="1122217"/>
            <a:ext cx="9375453" cy="54168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ввести в продажу устройство, состоящее из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суперконденсатора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управляющей платы, которая будет запускать устройство. Само устройство будет подключаться к аккумуляторной батареи. В продажу поступит опытный образец, который будет проходить тестирование в условиях, на которые он нацелен. В планах ввести в продажу три формы устройства в зависимости от целей его использования. Также планируется оказывать услугу по установке этого устройства для тепловозов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kumimoji="0" lang="ru-RU" sz="2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Потенциальными клиентами данного устройства могут быть организации и предприятия, которые эксплуатируют двигатели внутреннего сгорания (ДВС) большой мощности, в том числе ДВС железнодорожной техники, например, тепловозы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эксплуатирующиеся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условиях низких температур. Например, ОАО «РЖД», АО «СУЭК»,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Норникель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Также клиентами могут быть частные лица и компании занимающиеся грузоперевозками, а также обычный автомобилисты в независимости от температурных условий.</a:t>
            </a:r>
          </a:p>
          <a:p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26" name="Picture 2" descr="https://event.interfax.ru/uploads/partner/logo/177/1636084610_1-papik-pro-p-rzhd-logotip-foto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130" y="1366340"/>
            <a:ext cx="1576243" cy="11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.vashgorod.ru/uploads/images/tag/f9/80/f980222d5b6b666c5763a78d24eca5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543" y="2790920"/>
            <a:ext cx="2233418" cy="175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novayagazeta-ug.ru/wp-content/uploads/2023/07/cropped-suek-colou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130" y="4821381"/>
            <a:ext cx="1579841" cy="88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89053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Блок-схема: узел 25">
            <a:extLst>
              <a:ext uri="{FF2B5EF4-FFF2-40B4-BE49-F238E27FC236}">
                <a16:creationId xmlns:a16="http://schemas.microsoft.com/office/drawing/2014/main" id="{E4D1C23F-E005-0422-D691-0FEDED54C0D9}"/>
              </a:ext>
            </a:extLst>
          </p:cNvPr>
          <p:cNvSpPr/>
          <p:nvPr/>
        </p:nvSpPr>
        <p:spPr>
          <a:xfrm>
            <a:off x="4031670" y="1851851"/>
            <a:ext cx="3847606" cy="3755778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Блок-схема: узел 26">
            <a:extLst>
              <a:ext uri="{FF2B5EF4-FFF2-40B4-BE49-F238E27FC236}">
                <a16:creationId xmlns:a16="http://schemas.microsoft.com/office/drawing/2014/main" id="{421523EC-5E7A-601C-51AA-F637B650C665}"/>
              </a:ext>
            </a:extLst>
          </p:cNvPr>
          <p:cNvSpPr/>
          <p:nvPr/>
        </p:nvSpPr>
        <p:spPr>
          <a:xfrm>
            <a:off x="4423556" y="2707080"/>
            <a:ext cx="3063833" cy="2861954"/>
          </a:xfrm>
          <a:prstGeom prst="flowChartConnector">
            <a:avLst/>
          </a:prstGeom>
          <a:solidFill>
            <a:srgbClr val="F26E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Блок-схема: узел 27">
            <a:extLst>
              <a:ext uri="{FF2B5EF4-FFF2-40B4-BE49-F238E27FC236}">
                <a16:creationId xmlns:a16="http://schemas.microsoft.com/office/drawing/2014/main" id="{44842FA3-92F8-2CEC-F750-7304350D1ECB}"/>
              </a:ext>
            </a:extLst>
          </p:cNvPr>
          <p:cNvSpPr/>
          <p:nvPr/>
        </p:nvSpPr>
        <p:spPr>
          <a:xfrm>
            <a:off x="5005446" y="3692732"/>
            <a:ext cx="1900052" cy="1876302"/>
          </a:xfrm>
          <a:prstGeom prst="flowChartConnector">
            <a:avLst/>
          </a:prstGeom>
          <a:solidFill>
            <a:srgbClr val="AD5B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Выноска 2 40"/>
          <p:cNvSpPr/>
          <p:nvPr/>
        </p:nvSpPr>
        <p:spPr>
          <a:xfrm>
            <a:off x="437304" y="4395414"/>
            <a:ext cx="3202479" cy="1856865"/>
          </a:xfrm>
          <a:prstGeom prst="borderCallout2">
            <a:avLst>
              <a:gd name="adj1" fmla="val 67057"/>
              <a:gd name="adj2" fmla="val 99822"/>
              <a:gd name="adj3" fmla="val 60426"/>
              <a:gd name="adj4" fmla="val 119608"/>
              <a:gd name="adj5" fmla="val 30093"/>
              <a:gd name="adj6" fmla="val 143253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Выноска 2 38"/>
          <p:cNvSpPr/>
          <p:nvPr/>
        </p:nvSpPr>
        <p:spPr>
          <a:xfrm>
            <a:off x="8256914" y="1129882"/>
            <a:ext cx="2720906" cy="2711402"/>
          </a:xfrm>
          <a:prstGeom prst="borderCallout2">
            <a:avLst>
              <a:gd name="adj1" fmla="val 32000"/>
              <a:gd name="adj2" fmla="val -445"/>
              <a:gd name="adj3" fmla="val 34709"/>
              <a:gd name="adj4" fmla="val -22296"/>
              <a:gd name="adj5" fmla="val 51701"/>
              <a:gd name="adj6" fmla="val -30213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0" name="Выноска 2 39"/>
          <p:cNvSpPr/>
          <p:nvPr/>
        </p:nvSpPr>
        <p:spPr>
          <a:xfrm>
            <a:off x="472337" y="1032889"/>
            <a:ext cx="3202479" cy="2166043"/>
          </a:xfrm>
          <a:prstGeom prst="borderCallout2">
            <a:avLst>
              <a:gd name="adj1" fmla="val 30081"/>
              <a:gd name="adj2" fmla="val 99953"/>
              <a:gd name="adj3" fmla="val 35977"/>
              <a:gd name="adj4" fmla="val 130870"/>
              <a:gd name="adj5" fmla="val 88141"/>
              <a:gd name="adj6" fmla="val 146294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37196" y="1252887"/>
                <a:ext cx="2640623" cy="25883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ru-RU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</m:ctrlPr>
                      </m:sSupPr>
                      <m:e>
                        <m:r>
                          <a:rPr kumimoji="0" lang="ru-RU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  <m:t>4,8 ∗10</m:t>
                        </m:r>
                      </m:e>
                      <m:sup>
                        <m:r>
                          <a:rPr kumimoji="0" lang="ru-RU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  <m:t>5</m:t>
                        </m:r>
                      </m:sup>
                    </m:sSup>
                  </m:oMath>
                </a14:m>
                <a:r>
                  <a:rPr kumimoji="0" lang="ru-RU" sz="18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"/>
                  </a:rPr>
                  <a:t>млн рублей </a:t>
                </a:r>
              </a:p>
              <a:p>
                <a:r>
                  <a:rPr lang="ru-RU" dirty="0" smtClean="0"/>
                  <a:t>(</a:t>
                </a:r>
                <a:r>
                  <a:rPr lang="ru-RU" dirty="0"/>
                  <a:t>общий объем рынка, на котором можно продать </a:t>
                </a:r>
                <a:r>
                  <a:rPr lang="ru-RU" dirty="0" smtClean="0"/>
                  <a:t>наш товар, включающий в себя автомобилистов и компании эксплуатирующие тепловозы).</a:t>
                </a:r>
                <a:endParaRPr kumimoji="0" lang="ru-RU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7196" y="1252887"/>
                <a:ext cx="2640623" cy="2588397"/>
              </a:xfrm>
              <a:prstGeom prst="rect">
                <a:avLst/>
              </a:prstGeom>
              <a:blipFill>
                <a:blip r:embed="rId4"/>
                <a:stretch>
                  <a:fillRect l="-3695" t="-1179" b="-306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38139" y="1252887"/>
                <a:ext cx="2458979" cy="17574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ru-RU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</m:ctrlPr>
                      </m:sSupPr>
                      <m:e>
                        <m:r>
                          <a:rPr kumimoji="0" lang="ru-RU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  <m:t> </m:t>
                        </m:r>
                        <m:r>
                          <a:rPr kumimoji="0" lang="en-US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  <m:t>1,44</m:t>
                        </m:r>
                        <m:r>
                          <a:rPr kumimoji="0" lang="ru-RU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  <m:t> ∗10</m:t>
                        </m:r>
                      </m:e>
                      <m:sup>
                        <m:r>
                          <a:rPr kumimoji="0" lang="en-US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  <m:t>5</m:t>
                        </m:r>
                      </m:sup>
                    </m:sSup>
                  </m:oMath>
                </a14:m>
                <a:r>
                  <a:rPr kumimoji="0" lang="ru-RU" sz="18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"/>
                  </a:rPr>
                  <a:t>млн рублей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ru-RU" dirty="0" smtClean="0"/>
                  <a:t>(если 30% автомобилистов и компаний посчитают полезными свойства нашего устройства).</a:t>
                </a:r>
                <a:endParaRPr kumimoji="0" lang="ru-RU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139" y="1252887"/>
                <a:ext cx="2458979" cy="1757400"/>
              </a:xfrm>
              <a:prstGeom prst="rect">
                <a:avLst/>
              </a:prstGeom>
              <a:blipFill>
                <a:blip r:embed="rId5"/>
                <a:stretch>
                  <a:fillRect l="-3970" t="-1736" r="-3226" b="-4861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5044" y="4446685"/>
                <a:ext cx="3078988" cy="17543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ru-RU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</m:ctrlPr>
                      </m:sSupPr>
                      <m:e>
                        <m:r>
                          <a:rPr kumimoji="0" lang="ru-RU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  <m:t> 1</m:t>
                        </m:r>
                        <m:r>
                          <a:rPr kumimoji="0" lang="en-US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  <m:t>,4</m:t>
                        </m:r>
                        <m:r>
                          <a:rPr kumimoji="0" lang="ru-RU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  <m:t>4 ∗10</m:t>
                        </m:r>
                      </m:e>
                      <m:sup>
                        <m:r>
                          <a:rPr kumimoji="0" lang="en-US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Helvetica"/>
                          </a:rPr>
                          <m:t>4</m:t>
                        </m:r>
                      </m:sup>
                    </m:sSup>
                  </m:oMath>
                </a14:m>
                <a:r>
                  <a:rPr kumimoji="0" lang="ru-RU" sz="18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"/>
                  </a:rPr>
                  <a:t>млн рублей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ru-RU" dirty="0" smtClean="0"/>
                  <a:t>(будем считать, что только РЖД и  10% автомобилистов решат воспользоваться нашим устройством).</a:t>
                </a:r>
                <a:endParaRPr kumimoji="0" lang="ru-RU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44" y="4446685"/>
                <a:ext cx="3078988" cy="1754322"/>
              </a:xfrm>
              <a:prstGeom prst="rect">
                <a:avLst/>
              </a:prstGeom>
              <a:blipFill>
                <a:blip r:embed="rId6"/>
                <a:stretch>
                  <a:fillRect l="-3168" t="-1736" r="-1386" b="-451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EE94304-3791-2B4E-53C5-7791A19CBA94}"/>
              </a:ext>
            </a:extLst>
          </p:cNvPr>
          <p:cNvSpPr/>
          <p:nvPr/>
        </p:nvSpPr>
        <p:spPr>
          <a:xfrm>
            <a:off x="5434937" y="2083713"/>
            <a:ext cx="1041070" cy="4155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TAM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1DCE64A5-6044-FCF6-D659-708D0CDD16FD}"/>
              </a:ext>
            </a:extLst>
          </p:cNvPr>
          <p:cNvSpPr/>
          <p:nvPr/>
        </p:nvSpPr>
        <p:spPr>
          <a:xfrm>
            <a:off x="5434937" y="2977034"/>
            <a:ext cx="1041071" cy="44379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SAM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F357D73D-FC57-EE2E-0020-8090E43C0926}"/>
              </a:ext>
            </a:extLst>
          </p:cNvPr>
          <p:cNvSpPr/>
          <p:nvPr/>
        </p:nvSpPr>
        <p:spPr>
          <a:xfrm>
            <a:off x="5434937" y="4054161"/>
            <a:ext cx="1041071" cy="44379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SOM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1790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Конкурентный анализ</a:t>
            </a:r>
            <a:endParaRPr sz="1600" cap="all" dirty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6164902-E50D-43C9-A3A2-D53EA385D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545748"/>
              </p:ext>
            </p:extLst>
          </p:nvPr>
        </p:nvGraphicFramePr>
        <p:xfrm>
          <a:off x="273377" y="1207140"/>
          <a:ext cx="11733895" cy="432170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604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5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5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25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6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Параметр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Основные конкуренты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2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Наименование 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err="1" smtClean="0">
                          <a:solidFill>
                            <a:srgbClr val="00B050"/>
                          </a:solidFill>
                          <a:latin typeface="+mn-lt"/>
                          <a:cs typeface="+mn-cs"/>
                        </a:rPr>
                        <a:t>Ионнисторная</a:t>
                      </a:r>
                      <a:r>
                        <a:rPr lang="ru-RU" sz="1400" b="1" baseline="0" dirty="0" smtClean="0">
                          <a:solidFill>
                            <a:srgbClr val="00B050"/>
                          </a:solidFill>
                          <a:latin typeface="+mn-lt"/>
                          <a:cs typeface="+mn-cs"/>
                        </a:rPr>
                        <a:t> аккумуляторная батарея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n-NO" sz="12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VARTA D52 Silver Dynamic AGM</a:t>
                      </a:r>
                      <a:endParaRPr lang="nn-NO" sz="12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Bosch AGM S5 A05</a:t>
                      </a:r>
                      <a:endParaRPr lang="en-US" sz="12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cap="none" spc="0" baseline="0" dirty="0" err="1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Solite</a:t>
                      </a:r>
                      <a:r>
                        <a:rPr lang="en-US" sz="12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65B24L</a:t>
                      </a:r>
                      <a:endParaRPr lang="en-US" sz="12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Емкость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А*ч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А*ч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А*ч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 smtClean="0">
                          <a:solidFill>
                            <a:srgbClr val="FF000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50 А*ч</a:t>
                      </a:r>
                      <a:endParaRPr lang="ru-RU" sz="14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4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Пусковой ток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 А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680 А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680 А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 smtClean="0">
                          <a:solidFill>
                            <a:srgbClr val="FF000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470 А</a:t>
                      </a:r>
                      <a:endParaRPr lang="ru-RU" sz="14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1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Напряжение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В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В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В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smtClean="0">
                          <a:solidFill>
                            <a:srgbClr val="FF000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12 В</a:t>
                      </a:r>
                      <a:endParaRPr lang="ru-RU" sz="14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9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Вес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кг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кг 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17,5 кг   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кг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0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Срок службы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лет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лет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– 6 лет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– 5 лет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3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84B4"/>
                          </a:solidFill>
                        </a:rPr>
                        <a:t> Стоимость </a:t>
                      </a: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(ср.)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13000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13000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Страна-производитель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Германия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Германия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Южная Корея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463" y="852881"/>
            <a:ext cx="9302934" cy="577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752001"/>
              </p:ext>
            </p:extLst>
          </p:nvPr>
        </p:nvGraphicFramePr>
        <p:xfrm>
          <a:off x="486684" y="1005530"/>
          <a:ext cx="11095716" cy="5199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7858">
                  <a:extLst>
                    <a:ext uri="{9D8B030D-6E8A-4147-A177-3AD203B41FA5}">
                      <a16:colId xmlns:a16="http://schemas.microsoft.com/office/drawing/2014/main" val="1352067008"/>
                    </a:ext>
                  </a:extLst>
                </a:gridCol>
                <a:gridCol w="5547858">
                  <a:extLst>
                    <a:ext uri="{9D8B030D-6E8A-4147-A177-3AD203B41FA5}">
                      <a16:colId xmlns:a16="http://schemas.microsoft.com/office/drawing/2014/main" val="1094999895"/>
                    </a:ext>
                  </a:extLst>
                </a:gridCol>
              </a:tblGrid>
              <a:tr h="196734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Штат сотрудников.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первый год штат сотрудников будет состоять из 10 человек, для создания первых партий продукции с последующей ее реализацией. Далее штат будет увеличиваться в зависимости от необходимости трудовых ресурсов.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Стоимость внедрения.</a:t>
                      </a:r>
                    </a:p>
                    <a:p>
                      <a:pPr marL="0" marR="0" indent="0" algn="just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Для частных</a:t>
                      </a:r>
                      <a:r>
                        <a:rPr kumimoji="0" lang="ru-RU" sz="2000" b="0" i="0" u="none" strike="noStrike" cap="none" spc="0" normalizeH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Helvetica"/>
                        </a:rPr>
                        <a:t> лиц стоимость устройства будет составлять 8 тыс. рублей.</a:t>
                      </a:r>
                    </a:p>
                    <a:p>
                      <a:pPr marL="0" marR="0" indent="0" algn="just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установки данного устройства на тепловозы сумма затрат будет составлять 81 тыс. рублей.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720775"/>
                  </a:ext>
                </a:extLst>
              </a:tr>
              <a:tr h="169784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оборудования.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Необходимо будет приобрести оборудование для создания аккумуляторных батарей и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суперконденсаторов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примерная стоимость которых будет примерно равна 400 тыс. рублей.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Экономический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эффект.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экономический эффект от внедрения предлагаемой системы пуска дизеля тепловоза будет составлять 1180000 тыс. рублей.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166494"/>
                  </a:ext>
                </a:extLst>
              </a:tr>
              <a:tr h="153392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материалов.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Также будет необходимо закупить материалы, стоимость которых, для первой партии, будет составлять 100 тыс. рублей.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Окупаемость.</a:t>
                      </a:r>
                    </a:p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 будет равен 4,2 года.</a:t>
                      </a:r>
                      <a:endParaRPr kumimoji="0" lang="ru-RU" sz="2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Helvetic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7588"/>
                  </a:ext>
                </a:extLst>
              </a:tr>
            </a:tbl>
          </a:graphicData>
        </a:graphic>
      </p:graphicFrame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Экономика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16401978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grpSp>
        <p:nvGrpSpPr>
          <p:cNvPr id="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9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486684" y="107730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  <a:latin typeface="+mj-lt"/>
              </a:rPr>
              <a:t>Экономический эффект от внедрения устройства в парк тепловозов эксплуатационного депо Красноярска</a:t>
            </a:r>
            <a:endParaRPr sz="1600" cap="all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952427"/>
              </p:ext>
            </p:extLst>
          </p:nvPr>
        </p:nvGraphicFramePr>
        <p:xfrm>
          <a:off x="993857" y="1068986"/>
          <a:ext cx="9903680" cy="5166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51840">
                  <a:extLst>
                    <a:ext uri="{9D8B030D-6E8A-4147-A177-3AD203B41FA5}">
                      <a16:colId xmlns:a16="http://schemas.microsoft.com/office/drawing/2014/main" val="3298563324"/>
                    </a:ext>
                  </a:extLst>
                </a:gridCol>
                <a:gridCol w="4951840">
                  <a:extLst>
                    <a:ext uri="{9D8B030D-6E8A-4147-A177-3AD203B41FA5}">
                      <a16:colId xmlns:a16="http://schemas.microsoft.com/office/drawing/2014/main" val="2607371763"/>
                    </a:ext>
                  </a:extLst>
                </a:gridCol>
              </a:tblGrid>
              <a:tr h="44381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Экономия, руб.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213791"/>
                  </a:ext>
                </a:extLst>
              </a:tr>
              <a:tr h="1025267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затрат на приобретение новых аккумуляторных батарей тепловозам.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1260000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16851"/>
                  </a:ext>
                </a:extLst>
              </a:tr>
              <a:tr h="1025267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затрат связанных с уменьшением расхода топлива тепловозами на горячий простой.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114450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280479"/>
                  </a:ext>
                </a:extLst>
              </a:tr>
              <a:tr h="1335954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общих эксплуатационных затрат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ΔЭобщ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после внедрения аккумуляторно-конденсаторной системы пуска тепловозов.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1587765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31746"/>
                  </a:ext>
                </a:extLst>
              </a:tr>
              <a:tr h="1335954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экономический эффект от внедрения предлагаемой системы пуска дизеля тепловоза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/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1183626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63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127050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40" y="1293918"/>
            <a:ext cx="11086955" cy="4785869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План развития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</a:t>
              </a:r>
              <a:r>
                <a:rPr lang="ru-RU" dirty="0"/>
                <a:t>1</a:t>
              </a:r>
              <a:endParaRPr lang="en-US" dirty="0" smtClean="0"/>
            </a:p>
          </p:txBody>
        </p:sp>
      </p:grpSp>
      <p:pic>
        <p:nvPicPr>
          <p:cNvPr id="1026" name="Picture 2" descr="https://sun9-70.userapi.com/impg/x7PlUdZo-ISg6B8KYVqJz9cBNxAkscgV55ftyQ/jT2Lxf93O-g.jpg?size=810x1080&amp;quality=95&amp;sign=18078bd9cb89981a41f62ae31020d2e9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631" y="1239800"/>
            <a:ext cx="2892262" cy="385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9.userapi.com/impg/BMburXXblUpCO4IT8eXC4BHa3yJWtoHHK1KtlA/38DDjjJgFS4.jpg?size=810x1080&amp;quality=96&amp;sign=12e47940dd497c22bc19609e5124e1ff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69" y="1239801"/>
            <a:ext cx="2892425" cy="385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63.userapi.com/impg/lU-fzT14GuRN9fTvptQIeJcMiKcpgBx1P4jooQ/vKOiVewbbWs.jpg?size=810x1080&amp;quality=95&amp;sign=4b8186f24295a50a57036085a8caa9a5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631" y="1239800"/>
            <a:ext cx="2892425" cy="385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93416" y="5111549"/>
            <a:ext cx="3934691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Переляев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Александр Сергеевич,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ru-RU" dirty="0"/>
              <a:t>р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уководитель проекта, студент,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гр. </a:t>
            </a:r>
            <a:r>
              <a:rPr kumimoji="0" lang="ru-RU" sz="18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ЭТТп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4-20-1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4395" y="5111549"/>
            <a:ext cx="3184571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Бажан Илья Александрович,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инженер, студент,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гр. </a:t>
            </a:r>
            <a:r>
              <a:rPr lang="ru-RU" dirty="0" err="1" smtClean="0"/>
              <a:t>ЭТТп</a:t>
            </a:r>
            <a:r>
              <a:rPr lang="ru-RU" dirty="0" smtClean="0"/>
              <a:t> 4-20-1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75934" y="5123080"/>
            <a:ext cx="4017818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 smtClean="0"/>
              <a:t>Черенков Дмитрий Александрович,</a:t>
            </a:r>
            <a:endParaRPr lang="ru-RU" dirty="0"/>
          </a:p>
          <a:p>
            <a:r>
              <a:rPr lang="ru-RU" dirty="0"/>
              <a:t>инженер, студент,</a:t>
            </a:r>
          </a:p>
          <a:p>
            <a:r>
              <a:rPr lang="ru-RU" dirty="0"/>
              <a:t>гр. </a:t>
            </a:r>
            <a:r>
              <a:rPr lang="ru-RU" dirty="0" err="1"/>
              <a:t>ЭТТп</a:t>
            </a:r>
            <a:r>
              <a:rPr lang="ru-RU" dirty="0"/>
              <a:t> </a:t>
            </a:r>
            <a:r>
              <a:rPr lang="ru-RU" dirty="0" smtClean="0"/>
              <a:t>4-20-1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30314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3817</TotalTime>
  <Words>750</Words>
  <Application>Microsoft Office PowerPoint</Application>
  <PresentationFormat>Широкоэкранный</PresentationFormat>
  <Paragraphs>124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Gilroy-Bold</vt:lpstr>
      <vt:lpstr>Gilroy-ExtraBold</vt:lpstr>
      <vt:lpstr>Gilroy-Light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Sasha</cp:lastModifiedBy>
  <cp:revision>64</cp:revision>
  <dcterms:modified xsi:type="dcterms:W3CDTF">2023-11-28T06:51:53Z</dcterms:modified>
</cp:coreProperties>
</file>