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58" r:id="rId4"/>
    <p:sldId id="259" r:id="rId5"/>
    <p:sldId id="260" r:id="rId6"/>
    <p:sldId id="261" r:id="rId7"/>
    <p:sldId id="270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3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576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F3AC-C009-4FC7-BB33-5A93A90198E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8DB2E-D6AF-414C-AB99-64093E562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DB2E-D6AF-414C-AB99-64093E5629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2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098020" y="3175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752209" y="2771008"/>
            <a:ext cx="10891563" cy="5925783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600" b="1" spc="-10" dirty="0">
                <a:solidFill>
                  <a:srgbClr val="8F00FF"/>
                </a:solidFill>
                <a:latin typeface="Trebuchet MS"/>
                <a:cs typeface="Trebuchet MS"/>
              </a:rPr>
              <a:t>Название </a:t>
            </a:r>
            <a:r>
              <a:rPr lang="ru-RU" sz="5600" b="1" spc="-10" dirty="0" smtClean="0">
                <a:solidFill>
                  <a:srgbClr val="8F00FF"/>
                </a:solidFill>
                <a:latin typeface="Trebuchet MS"/>
                <a:cs typeface="Trebuchet MS"/>
              </a:rPr>
              <a:t>проекта: </a:t>
            </a:r>
            <a:r>
              <a:rPr lang="ru-RU" sz="5600" b="1" spc="-10" dirty="0">
                <a:solidFill>
                  <a:srgbClr val="8F00FF"/>
                </a:solidFill>
                <a:latin typeface="Trebuchet MS"/>
                <a:cs typeface="Trebuchet MS"/>
              </a:rPr>
              <a:t>Разработка </a:t>
            </a:r>
            <a:r>
              <a:rPr lang="ru-RU" sz="5600" b="1" spc="-10" dirty="0" smtClean="0">
                <a:solidFill>
                  <a:srgbClr val="8F00FF"/>
                </a:solidFill>
                <a:latin typeface="Trebuchet MS"/>
                <a:cs typeface="Trebuchet MS"/>
              </a:rPr>
              <a:t>жидкостного энергосберегающего </a:t>
            </a:r>
            <a:r>
              <a:rPr lang="ru-RU" sz="5600" b="1" spc="-10" dirty="0" err="1" smtClean="0">
                <a:solidFill>
                  <a:srgbClr val="8F00FF"/>
                </a:solidFill>
                <a:latin typeface="Trebuchet MS"/>
                <a:cs typeface="Trebuchet MS"/>
              </a:rPr>
              <a:t>фитооблучателя</a:t>
            </a:r>
            <a:r>
              <a:rPr lang="ru-RU" sz="5600" b="1" spc="-10" dirty="0" smtClean="0">
                <a:solidFill>
                  <a:srgbClr val="8F00FF"/>
                </a:solidFill>
                <a:latin typeface="Trebuchet MS"/>
                <a:cs typeface="Trebuchet MS"/>
              </a:rPr>
              <a:t> с возможностью рекуперации тепла для технологических нужд.</a:t>
            </a:r>
            <a:endParaRPr sz="5600" b="1" spc="-10" dirty="0">
              <a:solidFill>
                <a:srgbClr val="8F00FF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751967" y="8696791"/>
            <a:ext cx="8698618" cy="2524853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4000" b="1" spc="-10" dirty="0">
                <a:solidFill>
                  <a:schemeClr val="tx1"/>
                </a:solidFill>
                <a:latin typeface="Trebuchet MS"/>
                <a:cs typeface="Trebuchet MS"/>
              </a:rPr>
              <a:t>Руководитель проекта: Ситников Дмитрий Евгеньевич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4000" b="1" spc="-10" dirty="0">
                <a:solidFill>
                  <a:schemeClr val="tx1"/>
                </a:solidFill>
                <a:latin typeface="Trebuchet MS"/>
                <a:cs typeface="Trebuchet MS"/>
              </a:rPr>
              <a:t>Наставник: </a:t>
            </a:r>
            <a:r>
              <a:rPr lang="ru-RU" sz="4000" b="1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Феклистов Андрей Сергеевич</a:t>
            </a:r>
            <a:endParaRPr sz="4000" b="1" spc="-1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/>
          <a:stretch/>
        </p:blipFill>
        <p:spPr bwMode="auto">
          <a:xfrm>
            <a:off x="8554167" y="314168"/>
            <a:ext cx="2095668" cy="174327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4"/>
          <a:stretch/>
        </p:blipFill>
        <p:spPr bwMode="auto">
          <a:xfrm>
            <a:off x="145814" y="326141"/>
            <a:ext cx="1550143" cy="17312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96732" y="502210"/>
            <a:ext cx="3569493" cy="13671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06" y="0"/>
            <a:ext cx="1428309" cy="21278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66" y="861161"/>
            <a:ext cx="2121765" cy="6492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99" y="316006"/>
            <a:ext cx="3623764" cy="1811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 smtClean="0">
                <a:solidFill>
                  <a:srgbClr val="8F00FF"/>
                </a:solidFill>
                <a:latin typeface="Trebuchet MS"/>
                <a:cs typeface="Trebuchet MS"/>
              </a:rPr>
              <a:t>ПАРТНЕРЫ</a:t>
            </a:r>
            <a:endParaRPr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94850" y="4968875"/>
            <a:ext cx="10692406" cy="7559055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32360"/>
              </p:ext>
            </p:extLst>
          </p:nvPr>
        </p:nvGraphicFramePr>
        <p:xfrm>
          <a:off x="2651557" y="2459328"/>
          <a:ext cx="13402734" cy="63957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67578">
                  <a:extLst>
                    <a:ext uri="{9D8B030D-6E8A-4147-A177-3AD203B41FA5}">
                      <a16:colId xmlns:a16="http://schemas.microsoft.com/office/drawing/2014/main" val="2022239054"/>
                    </a:ext>
                  </a:extLst>
                </a:gridCol>
                <a:gridCol w="4467578">
                  <a:extLst>
                    <a:ext uri="{9D8B030D-6E8A-4147-A177-3AD203B41FA5}">
                      <a16:colId xmlns:a16="http://schemas.microsoft.com/office/drawing/2014/main" val="3355165453"/>
                    </a:ext>
                  </a:extLst>
                </a:gridCol>
                <a:gridCol w="4467578">
                  <a:extLst>
                    <a:ext uri="{9D8B030D-6E8A-4147-A177-3AD203B41FA5}">
                      <a16:colId xmlns:a16="http://schemas.microsoft.com/office/drawing/2014/main" val="4133513654"/>
                    </a:ext>
                  </a:extLst>
                </a:gridCol>
              </a:tblGrid>
              <a:tr h="755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Партнёр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Роль в проекте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Вклад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3011683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ВолГАУ</a:t>
                      </a: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 (кафедра </a:t>
                      </a:r>
                      <a:r>
                        <a:rPr lang="ru-RU" sz="2800" b="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агротехнологий</a:t>
                      </a: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Научная база, лабораторные испытания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Помещения, оборудование, экспертиза агрономов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4446068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2800" b="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АгроТеплица</a:t>
                      </a: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-Юг»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Пилотная площадка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Теплица 0,5 га для тестирования, сбор метрик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5643178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ФГБНУ «ВНИИОЗ»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Научная </a:t>
                      </a:r>
                      <a:r>
                        <a:rPr lang="ru-RU" sz="2800" b="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валидация</a:t>
                      </a:r>
                      <a:endParaRPr lang="ru-RU" sz="2800" b="0" dirty="0">
                        <a:solidFill>
                          <a:schemeClr val="dk1"/>
                        </a:solidFill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Протоколы испытаний, публикации, рекомендации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8330424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Производитель теплообменников (РФ)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Поставка ключевого компонента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Локализация, снижение себестоимости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8867164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Лизинговая компания «АгроЛизинг»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Финансовый партнёр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Схема рассрочки для клиентов, снижение барьера входа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2878700"/>
                  </a:ext>
                </a:extLst>
              </a:tr>
              <a:tr h="94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Интегратор теплиц «Теплица-Сервис»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Канал продаж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Включение модуля в типовые проекты «под ключ»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336023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 dirty="0"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87448" y="2987675"/>
            <a:ext cx="1139093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Уровень готовности технологии оцениваем на </a:t>
            </a:r>
            <a:r>
              <a:rPr lang="ru-RU" sz="32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6.</a:t>
            </a:r>
            <a:endParaRPr lang="ru-RU" sz="32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ru-RU" sz="28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Полномасштабный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прототип создан и функционирует в штатном режиме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.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Экспериментальная эксплуатация: проведено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несколько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циклов исследований с разными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культурами.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ru-RU" sz="28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Подтверждённые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показатели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: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снижение энергопотребления на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60-70 %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 сравнению с традиционными </a:t>
            </a:r>
            <a:r>
              <a:rPr lang="ru-RU" sz="28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фитотронными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установками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;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рекуперация до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75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% выделяемого тепла для технологических нужд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;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стабильная работа системы контроля микроклимата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.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ru-RU" sz="28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Результаты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: данные экспериментов подтвердили надёжность и </a:t>
            </a:r>
            <a:r>
              <a:rPr lang="ru-RU" sz="28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энергоэффективность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решения.</a:t>
            </a:r>
            <a:endParaRPr lang="ru-RU" sz="28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850" y="2970212"/>
            <a:ext cx="7239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  <a:endParaRPr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958699"/>
              </p:ext>
            </p:extLst>
          </p:nvPr>
        </p:nvGraphicFramePr>
        <p:xfrm>
          <a:off x="524468" y="3063875"/>
          <a:ext cx="19065802" cy="75173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68802">
                  <a:extLst>
                    <a:ext uri="{9D8B030D-6E8A-4147-A177-3AD203B41FA5}">
                      <a16:colId xmlns:a16="http://schemas.microsoft.com/office/drawing/2014/main" val="1050953603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310336656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910403979"/>
                    </a:ext>
                  </a:extLst>
                </a:gridCol>
              </a:tblGrid>
              <a:tr h="578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Направление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До участия в акселерации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После участия в акселерации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758758"/>
                  </a:ext>
                </a:extLst>
              </a:tr>
              <a:tr h="578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Уровень готовности технологии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Концепция + расчёты (TRL 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Рабочий прототип, лабораторные протоколы (TRL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928101"/>
                  </a:ext>
                </a:extLst>
              </a:tr>
              <a:tr h="1156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Производственная готовность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Чертежи, спецификации компонентов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Готовая сборочная документация, договорённости с поставщиками теплообменников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1307346"/>
                  </a:ext>
                </a:extLst>
              </a:tr>
              <a:tr h="1156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Рыночная готовность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Гипотезы о ЦА, нет подтверждённого спроса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Проведён CustDev с 5 компаниями, получены 2 письма заинтересованности, уточнены требования к продукту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2972572"/>
                  </a:ext>
                </a:extLst>
              </a:tr>
              <a:tr h="1156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Партнёрства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 неформальная договорённость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 официальных партнёра: ВолГАУ, «АгроТеплица-Юг», «АгроЛизинг»; в работе — 2 интегратора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385833"/>
                  </a:ext>
                </a:extLst>
              </a:tr>
              <a:tr h="1156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Бизнес-составляющая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Черновик </a:t>
                      </a:r>
                      <a:r>
                        <a:rPr lang="ru-RU" sz="280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финмодели</a:t>
                      </a:r>
                      <a:endParaRPr lang="ru-RU" sz="2800" dirty="0">
                        <a:solidFill>
                          <a:schemeClr val="dk1"/>
                        </a:solidFill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Детализированная юнит-экономика, расчёт TAM/SAM/SOM, дорожная карта коммерциализации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1693005"/>
                  </a:ext>
                </a:extLst>
              </a:tr>
              <a:tr h="1734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Интеллектуальная собственность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Идея, без защиты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Подана заявка на полезную модель «Жидкостный </a:t>
                      </a:r>
                      <a:r>
                        <a:rPr lang="ru-RU" sz="280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фитооблучатель</a:t>
                      </a: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 с рекуперацией», подготовлен код ПО для регистрации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04007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1453" y="1024291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  <a:endParaRPr dirty="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87448" y="1913263"/>
            <a:ext cx="1531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НАШИ ПЛАНЫ: ОТ ПРОТОТИПА К РЫНКУ</a:t>
            </a:r>
          </a:p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R&amp;D: доработка и масштабирование технологии (2025–2026).</a:t>
            </a:r>
          </a:p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IP: патент на рекуперацию тепла (2025), защита ноу‑хау.</a:t>
            </a:r>
          </a:p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Пилоты: внедрение в 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нескольких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 тепличных хозяйствах ЮФО (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2025-2026 г.).</a:t>
            </a:r>
            <a:endParaRPr lang="ru-RU" sz="24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Продвижение: выставки, сайт, кейсы, 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партнёрства.</a:t>
            </a:r>
            <a:endParaRPr lang="ru-RU" sz="24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Финансы: привлечение 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капитала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 через гранты и частных инвесторов (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2025-2026 г.).</a:t>
            </a:r>
            <a:endParaRPr lang="ru-RU" sz="24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315210" y="139620"/>
            <a:ext cx="7559055" cy="10692406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99576"/>
              </p:ext>
            </p:extLst>
          </p:nvPr>
        </p:nvGraphicFramePr>
        <p:xfrm>
          <a:off x="304287" y="4248219"/>
          <a:ext cx="14097001" cy="64334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6599">
                  <a:extLst>
                    <a:ext uri="{9D8B030D-6E8A-4147-A177-3AD203B41FA5}">
                      <a16:colId xmlns:a16="http://schemas.microsoft.com/office/drawing/2014/main" val="37246913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50927089"/>
                    </a:ext>
                  </a:extLst>
                </a:gridCol>
                <a:gridCol w="7162802">
                  <a:extLst>
                    <a:ext uri="{9D8B030D-6E8A-4147-A177-3AD203B41FA5}">
                      <a16:colId xmlns:a16="http://schemas.microsoft.com/office/drawing/2014/main" val="3175725685"/>
                    </a:ext>
                  </a:extLst>
                </a:gridCol>
              </a:tblGrid>
              <a:tr h="433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Период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Этап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Конкретные действия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6207567"/>
                  </a:ext>
                </a:extLst>
              </a:tr>
              <a:tr h="923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Q2 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Прототип v2.0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Доработка контура жидкости, выбор диэлектрика, прошивка v2, лабораторные испытания на КПД и спектр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5863887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Q3 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Сертификация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Получение ТР ТС, пожарный сертификат, протоколы испытаний, подготовка ТУ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8804248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Q4 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Пилоты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Установка в 3 теплицах (Волгоград/Краснодар), сбор данных по экономии энергии и урожайности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6577707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Q1 2027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Малая серия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Запуск партии 50 шт, настройка конвейерной сборки, обучение монтажных бригад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8413469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Q2 2027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Коммерческий релиз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Запуск продаж, подключение к CRM/ERP интеграторов, публикация 3 кейсов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578596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Q3 2027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Масштабирование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Выход на ЮФО/ЦФО, 300 шт/год, запуск дилерской сети (5 регионов)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9734971"/>
                  </a:ext>
                </a:extLst>
              </a:tr>
              <a:tr h="923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Q4 2027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Продукт+ПО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Выпуск облачной панели управления спектром/теплом (подписка), интеграция с Modbus/BACnet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0029625"/>
                  </a:ext>
                </a:extLst>
              </a:tr>
              <a:tr h="608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Экспорт/Локализация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Поставки в СНГ, локализация 70% компонентов, подготовка к серии 1000+ </a:t>
                      </a:r>
                      <a:r>
                        <a:rPr lang="ru-RU" sz="220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22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/год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617662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77472" y="1311275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  <a:endParaRPr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338050" y="1997918"/>
            <a:ext cx="8419080" cy="7524619"/>
          </a:xfrm>
          <a:prstGeom prst="rect">
            <a:avLst/>
          </a:prstGeo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09892"/>
              </p:ext>
            </p:extLst>
          </p:nvPr>
        </p:nvGraphicFramePr>
        <p:xfrm>
          <a:off x="450850" y="2287027"/>
          <a:ext cx="13627767" cy="83851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42589">
                  <a:extLst>
                    <a:ext uri="{9D8B030D-6E8A-4147-A177-3AD203B41FA5}">
                      <a16:colId xmlns:a16="http://schemas.microsoft.com/office/drawing/2014/main" val="3519538984"/>
                    </a:ext>
                  </a:extLst>
                </a:gridCol>
                <a:gridCol w="4542589">
                  <a:extLst>
                    <a:ext uri="{9D8B030D-6E8A-4147-A177-3AD203B41FA5}">
                      <a16:colId xmlns:a16="http://schemas.microsoft.com/office/drawing/2014/main" val="2361780749"/>
                    </a:ext>
                  </a:extLst>
                </a:gridCol>
                <a:gridCol w="4542589">
                  <a:extLst>
                    <a:ext uri="{9D8B030D-6E8A-4147-A177-3AD203B41FA5}">
                      <a16:colId xmlns:a16="http://schemas.microsoft.com/office/drawing/2014/main" val="2597722865"/>
                    </a:ext>
                  </a:extLst>
                </a:gridCol>
              </a:tblGrid>
              <a:tr h="1080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Категория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Конкретный запрос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Обоснование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559595"/>
                  </a:ext>
                </a:extLst>
              </a:tr>
              <a:tr h="1747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Финансирование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12–15 млн руб. на 12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Запуск малой серии (50 шт.), сертификация (ТР ТС, пожарная), проведение 3 пилотных испытаний, найм 2 ключевых специалистов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4806635"/>
                  </a:ext>
                </a:extLst>
              </a:tr>
              <a:tr h="1747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Компетенции и экспертиза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Привлечение инженера-теплотехника с опытом в жидкостных системах и юриста по патентному праву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Ускорение доработки контура, минимизация рисков протечек, защита ИС до выхода на рынок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4341528"/>
                  </a:ext>
                </a:extLst>
              </a:tr>
              <a:tr h="1302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Продвижение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Доступ к отраслевым медиа и выставкам (бесплатные/льготные стенды)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Формирование узнаваемости, привлечение первых 10 клиентов без высоких маркетинговых затрат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4998635"/>
                  </a:ext>
                </a:extLst>
              </a:tr>
              <a:tr h="1302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Нетворкинг и партнёрства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Знакомство с интеграторами теплиц и агрохолдингами на федеральном уровне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Ускорение выхода на крупные заказы, включение продукта в типовые проекты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775506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ЭКСПЕРТНОЕ ЗАКЛЮЧЕНИЕ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94153" y="2789093"/>
            <a:ext cx="894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/>
              <a:t>В ПРОЦЕССЕ</a:t>
            </a:r>
            <a:endParaRPr dirty="0"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0" y="15875"/>
            <a:ext cx="5105090" cy="1450003"/>
          </a:xfrm>
        </p:spPr>
        <p:txBody>
          <a:bodyPr/>
          <a:lstStyle/>
          <a:p>
            <a:r>
              <a:rPr lang="ru-RU" sz="5900" spc="55" dirty="0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r>
              <a:rPr lang="ru-RU" sz="3200" dirty="0">
                <a:latin typeface="Trebuchet MS"/>
                <a:cs typeface="Trebuchet MS"/>
              </a:rPr>
              <a:t/>
            </a:r>
            <a:br>
              <a:rPr lang="ru-RU" sz="3200" dirty="0">
                <a:latin typeface="Trebuchet MS"/>
                <a:cs typeface="Trebuchet M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63716" y="2134472"/>
            <a:ext cx="12880976" cy="934478"/>
          </a:xfrm>
        </p:spPr>
        <p:txBody>
          <a:bodyPr/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1. Высокая </a:t>
            </a:r>
            <a:r>
              <a:rPr lang="ru-RU" sz="2800" dirty="0" err="1">
                <a:latin typeface="Franklin Gothic Demi Cond" panose="020B0706030402020204" pitchFamily="34" charset="0"/>
              </a:rPr>
              <a:t>энергозатратность</a:t>
            </a:r>
            <a:r>
              <a:rPr lang="ru-RU" sz="2800" dirty="0">
                <a:latin typeface="Franklin Gothic Demi Cond" panose="020B0706030402020204" pitchFamily="34" charset="0"/>
              </a:rPr>
              <a:t> </a:t>
            </a:r>
            <a:r>
              <a:rPr lang="ru-RU" sz="2800" dirty="0" smtClean="0">
                <a:latin typeface="Franklin Gothic Demi Cond" panose="020B0706030402020204" pitchFamily="34" charset="0"/>
              </a:rPr>
              <a:t>теплиц. Отопление </a:t>
            </a:r>
            <a:r>
              <a:rPr lang="ru-RU" sz="2800" dirty="0">
                <a:latin typeface="Franklin Gothic Demi Cond" panose="020B0706030402020204" pitchFamily="34" charset="0"/>
              </a:rPr>
              <a:t>и поддержание температуры в теплицах в холодное время года требует больших </a:t>
            </a:r>
            <a:r>
              <a:rPr lang="ru-RU" sz="2800" dirty="0" err="1">
                <a:latin typeface="Franklin Gothic Demi Cond" panose="020B0706030402020204" pitchFamily="34" charset="0"/>
              </a:rPr>
              <a:t>энергозатрат</a:t>
            </a:r>
            <a:r>
              <a:rPr lang="ru-RU" sz="28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162" y="3242468"/>
            <a:ext cx="1296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2. Неоптимальный световой режим для растений. </a:t>
            </a:r>
            <a:r>
              <a:rPr lang="ru-RU" sz="2800" dirty="0">
                <a:latin typeface="Franklin Gothic Demi Cond" panose="020B0706030402020204" pitchFamily="34" charset="0"/>
              </a:rPr>
              <a:t>Н</a:t>
            </a:r>
            <a:r>
              <a:rPr lang="ru-RU" sz="2800" dirty="0" smtClean="0">
                <a:latin typeface="Franklin Gothic Demi Cond" panose="020B0706030402020204" pitchFamily="34" charset="0"/>
              </a:rPr>
              <a:t>едостаток или неправильное распределение света в теплицах ведёт к снижению урожайности и качества продукции.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716" y="4370093"/>
            <a:ext cx="1296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3. Перегрев и тепловое воздействие на растения. Традиционные 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фитолампы</a:t>
            </a:r>
            <a:r>
              <a:rPr lang="ru-RU" sz="2800" dirty="0" smtClean="0">
                <a:latin typeface="Franklin Gothic Demi Cond" panose="020B0706030402020204" pitchFamily="34" charset="0"/>
              </a:rPr>
              <a:t> сильно нагреваются, что может привести к ожогам листьев и стрессу у растений.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511" y="5496111"/>
            <a:ext cx="1296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4. Низкая 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энергоэффективность</a:t>
            </a:r>
            <a:r>
              <a:rPr lang="ru-RU" sz="2800" dirty="0" smtClean="0">
                <a:latin typeface="Franklin Gothic Demi Cond" panose="020B0706030402020204" pitchFamily="34" charset="0"/>
              </a:rPr>
              <a:t> комбинированных систем. Отдельные системы освещения и отопления работают независимо, что снижает общую 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энергоэффективность</a:t>
            </a:r>
            <a:r>
              <a:rPr lang="ru-RU" sz="2800" dirty="0" smtClean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" y="6629399"/>
            <a:ext cx="12880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5. Сложности в поддержании микроклимата. Поддержание оптимального баланса температуры, влажности и CO₂ в теплицах требует сложных и дорогих систем автоматизации.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162" y="8190544"/>
            <a:ext cx="12880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6. Ограниченность технологических решений для обогрева корневой зоны. </a:t>
            </a:r>
            <a:r>
              <a:rPr lang="ru-RU" sz="2800" dirty="0">
                <a:latin typeface="Franklin Gothic Demi Cond" panose="020B0706030402020204" pitchFamily="34" charset="0"/>
              </a:rPr>
              <a:t>Т</a:t>
            </a:r>
            <a:r>
              <a:rPr lang="ru-RU" sz="2800" dirty="0" smtClean="0">
                <a:latin typeface="Franklin Gothic Demi Cond" panose="020B0706030402020204" pitchFamily="34" charset="0"/>
              </a:rPr>
              <a:t>радиционные системы не позволяют эффективно обогревать корневую систему растений без дополнительных затрат.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220" y="9754603"/>
            <a:ext cx="1296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7. Высокая стоимость импортных аналогов. </a:t>
            </a:r>
            <a:r>
              <a:rPr lang="ru-RU" sz="2800" dirty="0">
                <a:latin typeface="Franklin Gothic Demi Cond" panose="020B0706030402020204" pitchFamily="34" charset="0"/>
              </a:rPr>
              <a:t>З</a:t>
            </a:r>
            <a:r>
              <a:rPr lang="ru-RU" sz="2800" dirty="0" smtClean="0">
                <a:latin typeface="Franklin Gothic Demi Cond" panose="020B0706030402020204" pitchFamily="34" charset="0"/>
              </a:rPr>
              <a:t>арубежные решения (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фитооблучатели</a:t>
            </a:r>
            <a:r>
              <a:rPr lang="ru-RU" sz="2800" dirty="0" smtClean="0">
                <a:latin typeface="Franklin Gothic Demi Cond" panose="020B0706030402020204" pitchFamily="34" charset="0"/>
              </a:rPr>
              <a:t>, системы рекуперации) стоят дорого и зависят от валютных курсов и логистики.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371" y="1158088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Franklin Gothic Demi Cond" panose="020B0706030402020204" pitchFamily="34" charset="0"/>
              </a:rPr>
              <a:t>Проблемы современных агрохолдингов, которые способен решать наш </a:t>
            </a:r>
            <a:r>
              <a:rPr lang="ru-RU" sz="2400" dirty="0" err="1" smtClean="0">
                <a:latin typeface="Franklin Gothic Demi Cond" panose="020B0706030402020204" pitchFamily="34" charset="0"/>
              </a:rPr>
              <a:t>фитооблучатель</a:t>
            </a:r>
            <a:r>
              <a:rPr lang="ru-RU" sz="2400" dirty="0" smtClean="0">
                <a:latin typeface="Franklin Gothic Demi Cond" panose="020B0706030402020204" pitchFamily="34" charset="0"/>
              </a:rPr>
              <a:t> с возможностью рекуперации тепла:</a:t>
            </a:r>
          </a:p>
          <a:p>
            <a:endParaRPr lang="ru-RU" dirty="0"/>
          </a:p>
        </p:txBody>
      </p:sp>
      <p:sp>
        <p:nvSpPr>
          <p:cNvPr id="14" name="AutoShape 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 descr="Picture background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450" y="1920875"/>
            <a:ext cx="25939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704" y="3149770"/>
            <a:ext cx="2459346" cy="18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450" y="4359275"/>
            <a:ext cx="25939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693" y="5669154"/>
            <a:ext cx="2421246" cy="18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450" y="6646862"/>
            <a:ext cx="2593975" cy="17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993" y="8016875"/>
            <a:ext cx="2375995" cy="17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449" y="8952948"/>
            <a:ext cx="2593975" cy="16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6851650" y="549275"/>
            <a:ext cx="4478020" cy="937436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ЕШЕНИЕ</a:t>
            </a:r>
            <a:endParaRPr sz="5900" dirty="0">
              <a:latin typeface="Trebuchet MS"/>
              <a:cs typeface="Trebuchet M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007609" y="2987675"/>
            <a:ext cx="6048785" cy="6797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4153977" y="3673475"/>
            <a:ext cx="3801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pc="65">
                <a:latin typeface="Microsoft Sans Serif"/>
                <a:cs typeface="Microsoft Sans Serif"/>
              </a:rPr>
              <a:t>Изображение вашего решения</a:t>
            </a:r>
            <a:r>
              <a:rPr lang="ru-RU" sz="1800" spc="65">
                <a:latin typeface="Microsoft Sans Serif"/>
                <a:cs typeface="Microsoft Sans Serif"/>
              </a:rPr>
              <a:t> 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4650" y="1529592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1. 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Энергозатратность</a:t>
            </a:r>
            <a:r>
              <a:rPr lang="ru-RU" sz="2800" dirty="0" smtClean="0">
                <a:latin typeface="Franklin Gothic Demi Cond" panose="020B0706030402020204" pitchFamily="34" charset="0"/>
              </a:rPr>
              <a:t> теплиц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6549" y="149566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2. Неоптимальный световой режим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650" y="3858141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3. Перегрев растений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6549" y="5069861"/>
            <a:ext cx="588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4. Низкая </a:t>
            </a:r>
            <a:r>
              <a:rPr lang="ru-RU" sz="2800" dirty="0" err="1" smtClean="0">
                <a:latin typeface="Franklin Gothic Demi Cond" panose="020B0706030402020204" pitchFamily="34" charset="0"/>
              </a:rPr>
              <a:t>энергоэффективность</a:t>
            </a:r>
            <a:r>
              <a:rPr lang="ru-RU" sz="2800" dirty="0" smtClean="0">
                <a:latin typeface="Franklin Gothic Demi Cond" panose="020B0706030402020204" pitchFamily="34" charset="0"/>
              </a:rPr>
              <a:t> систем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635" y="6547617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5. Сложности с микроклиматом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9020" y="7455239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6. Обогрев корневой зоны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040" y="9944979"/>
            <a:ext cx="649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7. Высокая стоимость импортных аналогов 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049" y="1999507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Franklin Gothic Demi Cond" panose="020B0706030402020204" pitchFamily="34" charset="0"/>
              </a:rPr>
              <a:t>Мы </a:t>
            </a:r>
            <a:r>
              <a:rPr lang="ru-RU" sz="2200" dirty="0">
                <a:latin typeface="Franklin Gothic Demi Cond" panose="020B0706030402020204" pitchFamily="34" charset="0"/>
              </a:rPr>
              <a:t>предлагаем:</a:t>
            </a:r>
          </a:p>
          <a:p>
            <a:r>
              <a:rPr lang="ru-RU" sz="2200" dirty="0" smtClean="0">
                <a:latin typeface="Franklin Gothic Demi Cond" panose="020B0706030402020204" pitchFamily="34" charset="0"/>
              </a:rPr>
              <a:t>- рекуперация тепла — используем вторичное тепло от </a:t>
            </a:r>
            <a:r>
              <a:rPr lang="ru-RU" sz="2200" dirty="0" err="1" smtClean="0">
                <a:latin typeface="Franklin Gothic Demi Cond" panose="020B0706030402020204" pitchFamily="34" charset="0"/>
              </a:rPr>
              <a:t>фитооблучателя</a:t>
            </a:r>
            <a:r>
              <a:rPr lang="ru-RU" sz="2200" dirty="0" smtClean="0">
                <a:latin typeface="Franklin Gothic Demi Cond" panose="020B0706030402020204" pitchFamily="34" charset="0"/>
              </a:rPr>
              <a:t> для обогрева поступающего воздуха.</a:t>
            </a:r>
          </a:p>
          <a:p>
            <a:r>
              <a:rPr lang="ru-RU" sz="2200" dirty="0">
                <a:latin typeface="Franklin Gothic Demi Cond" panose="020B0706030402020204" pitchFamily="34" charset="0"/>
              </a:rPr>
              <a:t>- </a:t>
            </a:r>
            <a:r>
              <a:rPr lang="ru-RU" sz="2200" dirty="0" smtClean="0">
                <a:latin typeface="Franklin Gothic Demi Cond" panose="020B0706030402020204" pitchFamily="34" charset="0"/>
              </a:rPr>
              <a:t>КПД — 75%, существенная экономия на отоплении.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94450" y="1986103"/>
            <a:ext cx="61690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Franklin Gothic Demi Cond" panose="020B0706030402020204" pitchFamily="34" charset="0"/>
              </a:rPr>
              <a:t>Наше решение:</a:t>
            </a:r>
          </a:p>
          <a:p>
            <a:r>
              <a:rPr lang="ru-RU" sz="2200" dirty="0" smtClean="0">
                <a:latin typeface="Franklin Gothic Demi Cond" panose="020B0706030402020204" pitchFamily="34" charset="0"/>
              </a:rPr>
              <a:t>- жидкостной </a:t>
            </a:r>
            <a:r>
              <a:rPr lang="ru-RU" sz="2200" dirty="0" err="1" smtClean="0">
                <a:latin typeface="Franklin Gothic Demi Cond" panose="020B0706030402020204" pitchFamily="34" charset="0"/>
              </a:rPr>
              <a:t>фитооблучатель</a:t>
            </a:r>
            <a:r>
              <a:rPr lang="ru-RU" sz="2200" dirty="0" smtClean="0">
                <a:latin typeface="Franklin Gothic Demi Cond" panose="020B0706030402020204" pitchFamily="34" charset="0"/>
              </a:rPr>
              <a:t> с регулируемым спектром света: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спектр подстроен под каждую стадию роста (цветение, плодоношение);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- освещение на 360° — нет теневых зон;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- светоотдача выше на 15% благодаря теплопроводящей жидкости.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07" y="4319806"/>
            <a:ext cx="60295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Franklin Gothic Demi Cond" panose="020B0706030402020204" pitchFamily="34" charset="0"/>
              </a:rPr>
              <a:t>Наша разработка:</a:t>
            </a:r>
          </a:p>
          <a:p>
            <a:r>
              <a:rPr lang="ru-RU" sz="2200" dirty="0" smtClean="0">
                <a:latin typeface="Franklin Gothic Demi Cond" panose="020B0706030402020204" pitchFamily="34" charset="0"/>
              </a:rPr>
              <a:t>- теплопроводящая диэлектрическая жидкость отводит тепло от светодиодов. Температура жидкости — всего 8–15°C, безопасно для растений.</a:t>
            </a:r>
            <a:endParaRPr lang="ru-RU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89558" y="5494841"/>
            <a:ext cx="61690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Franklin Gothic Demi Cond" panose="020B0706030402020204" pitchFamily="34" charset="0"/>
              </a:rPr>
              <a:t>Мы объединили освещение и рекуперацию тепла в одном устройстве: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- тепло утилизируется для обогрева воздуха и корней;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- автоматизация управления светом и температурой;</a:t>
            </a:r>
          </a:p>
          <a:p>
            <a:pPr lvl="1"/>
            <a:r>
              <a:rPr lang="ru-RU" sz="2200" dirty="0" smtClean="0">
                <a:latin typeface="Franklin Gothic Demi Cond" panose="020B0706030402020204" pitchFamily="34" charset="0"/>
              </a:rPr>
              <a:t>- снижение капитальных и эксплуатационных затрат.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807" y="7009282"/>
            <a:ext cx="62484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Franklin Gothic Demi Cond" panose="020B0706030402020204" pitchFamily="34" charset="0"/>
              </a:rPr>
              <a:t>Наше решение:</a:t>
            </a:r>
          </a:p>
          <a:p>
            <a:r>
              <a:rPr lang="ru-RU" sz="2100" dirty="0" smtClean="0">
                <a:latin typeface="Franklin Gothic Demi Cond" panose="020B0706030402020204" pitchFamily="34" charset="0"/>
              </a:rPr>
              <a:t> комплексная система «освещение + отопление»:</a:t>
            </a:r>
          </a:p>
          <a:p>
            <a:pPr lvl="1"/>
            <a:r>
              <a:rPr lang="ru-RU" sz="2100" dirty="0" smtClean="0">
                <a:latin typeface="Franklin Gothic Demi Cond" panose="020B0706030402020204" pitchFamily="34" charset="0"/>
              </a:rPr>
              <a:t>- автоматическое регулирование температуры и света по стадиям роста;</a:t>
            </a:r>
          </a:p>
          <a:p>
            <a:pPr lvl="1"/>
            <a:r>
              <a:rPr lang="ru-RU" sz="2100" dirty="0" smtClean="0">
                <a:latin typeface="Franklin Gothic Demi Cond" panose="020B0706030402020204" pitchFamily="34" charset="0"/>
              </a:rPr>
              <a:t>- снижение влажности через эффективный теплообмен;</a:t>
            </a:r>
          </a:p>
          <a:p>
            <a:pPr lvl="1"/>
            <a:r>
              <a:rPr lang="ru-RU" sz="2100" dirty="0" smtClean="0">
                <a:latin typeface="Franklin Gothic Demi Cond" panose="020B0706030402020204" pitchFamily="34" charset="0"/>
              </a:rPr>
              <a:t>- рост урожайности за счёт оптимального микроклимата.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3939" y="7875705"/>
            <a:ext cx="608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Franklin Gothic Demi Cond" panose="020B0706030402020204" pitchFamily="34" charset="0"/>
              </a:rPr>
              <a:t>Наша идея: </a:t>
            </a:r>
          </a:p>
          <a:p>
            <a:r>
              <a:rPr lang="ru-RU" sz="2200" dirty="0" smtClean="0">
                <a:latin typeface="Franklin Gothic Demi Cond" panose="020B0706030402020204" pitchFamily="34" charset="0"/>
              </a:rPr>
              <a:t>обогрев корней за счёт утилизированного тепла от </a:t>
            </a:r>
            <a:r>
              <a:rPr lang="ru-RU" sz="2200" dirty="0" err="1" smtClean="0">
                <a:latin typeface="Franklin Gothic Demi Cond" panose="020B0706030402020204" pitchFamily="34" charset="0"/>
              </a:rPr>
              <a:t>фитооблучателя</a:t>
            </a:r>
            <a:r>
              <a:rPr lang="ru-RU" sz="2200" dirty="0" smtClean="0">
                <a:latin typeface="Franklin Gothic Demi Cond" panose="020B0706030402020204" pitchFamily="34" charset="0"/>
              </a:rPr>
              <a:t> — без дополнительных затрат, тепло идёт прямо к корням.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1650" y="966813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Franklin Gothic Demi Cond" panose="020B0706030402020204" pitchFamily="34" charset="0"/>
              </a:rPr>
              <a:t>Мы предлагаем: </a:t>
            </a:r>
          </a:p>
          <a:p>
            <a:r>
              <a:rPr lang="ru-RU" sz="2200" dirty="0" smtClean="0">
                <a:latin typeface="Franklin Gothic Demi Cond" panose="020B0706030402020204" pitchFamily="34" charset="0"/>
              </a:rPr>
              <a:t>отечественная разработка с локальными компонентами — снижение стоимости на 30–50% без потери в качестве.</a:t>
            </a:r>
          </a:p>
          <a:p>
            <a:endParaRPr lang="ru-RU" sz="22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73" y="3216275"/>
            <a:ext cx="6631059" cy="6017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 dirty="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450850" y="2422978"/>
            <a:ext cx="10058400" cy="818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Franklin Gothic Demi Cond" panose="020B0706030402020204" pitchFamily="34" charset="0"/>
              </a:rPr>
              <a:t>Технологическое ядро проекта: сочетание жидкостного охлаждения светодиодов и системы рекуперации тепла для повышения </a:t>
            </a:r>
            <a:r>
              <a:rPr lang="ru-RU" sz="2400" dirty="0" err="1" smtClean="0">
                <a:latin typeface="Franklin Gothic Demi Cond" panose="020B0706030402020204" pitchFamily="34" charset="0"/>
              </a:rPr>
              <a:t>энергоэффективности</a:t>
            </a:r>
            <a:r>
              <a:rPr lang="ru-RU" sz="2400" dirty="0" smtClean="0">
                <a:latin typeface="Franklin Gothic Demi Cond" panose="020B0706030402020204" pitchFamily="34" charset="0"/>
              </a:rPr>
              <a:t>, продления срока службы устройства и использования тепла в технологических целях.</a:t>
            </a:r>
          </a:p>
          <a:p>
            <a:endParaRPr lang="ru-RU" sz="2000" dirty="0" smtClean="0">
              <a:latin typeface="Franklin Gothic Demi Cond" panose="020B0706030402020204" pitchFamily="34" charset="0"/>
            </a:endParaRPr>
          </a:p>
          <a:p>
            <a:pPr algn="ctr"/>
            <a:r>
              <a:rPr lang="ru-RU" sz="2800" dirty="0" smtClean="0">
                <a:latin typeface="Franklin Gothic Demi Cond" panose="020B0706030402020204" pitchFamily="34" charset="0"/>
              </a:rPr>
              <a:t>Ключевые технологии:</a:t>
            </a:r>
          </a:p>
          <a:p>
            <a:r>
              <a:rPr lang="ru-RU" sz="2000" dirty="0" smtClean="0">
                <a:latin typeface="Franklin Gothic Demi Cond" panose="020B0706030402020204" pitchFamily="34" charset="0"/>
              </a:rPr>
              <a:t>              </a:t>
            </a:r>
          </a:p>
          <a:p>
            <a:r>
              <a:rPr lang="ru-RU" sz="2000" dirty="0" smtClean="0">
                <a:latin typeface="Franklin Gothic Demi Cond" panose="020B0706030402020204" pitchFamily="34" charset="0"/>
              </a:rPr>
              <a:t>    </a:t>
            </a:r>
            <a:r>
              <a:rPr lang="ru-RU" sz="2200" dirty="0" smtClean="0">
                <a:latin typeface="Franklin Gothic Demi Cond" panose="020B0706030402020204" pitchFamily="34" charset="0"/>
              </a:rPr>
              <a:t>1. Жидкостное охлаждение светодиодов.                           2. Рекуперация тепла.</a:t>
            </a:r>
          </a:p>
          <a:p>
            <a:endParaRPr lang="ru-RU" sz="2000" dirty="0" smtClean="0">
              <a:latin typeface="Franklin Gothic Demi Cond" panose="020B0706030402020204" pitchFamily="34" charset="0"/>
            </a:endParaRPr>
          </a:p>
          <a:p>
            <a:endParaRPr lang="ru-RU" sz="2000" dirty="0" smtClean="0">
              <a:latin typeface="Franklin Gothic Demi Cond" panose="020B0706030402020204" pitchFamily="34" charset="0"/>
            </a:endParaRPr>
          </a:p>
          <a:p>
            <a:endParaRPr lang="ru-RU" sz="2000" dirty="0">
              <a:latin typeface="Franklin Gothic Demi Cond" panose="020B0706030402020204" pitchFamily="34" charset="0"/>
            </a:endParaRPr>
          </a:p>
          <a:p>
            <a:endParaRPr lang="ru-RU" sz="2000" dirty="0">
              <a:latin typeface="Franklin Gothic Demi Cond" panose="020B0706030402020204" pitchFamily="34" charset="0"/>
            </a:endParaRPr>
          </a:p>
          <a:p>
            <a:endParaRPr lang="ru-RU" sz="2000" dirty="0" smtClean="0">
              <a:latin typeface="Franklin Gothic Demi Cond" panose="020B0706030402020204" pitchFamily="34" charset="0"/>
            </a:endParaRPr>
          </a:p>
          <a:p>
            <a:endParaRPr lang="ru-RU" sz="2000" dirty="0" smtClean="0">
              <a:latin typeface="Franklin Gothic Demi Cond" panose="020B0706030402020204" pitchFamily="34" charset="0"/>
            </a:endParaRPr>
          </a:p>
          <a:p>
            <a:endParaRPr lang="ru-RU" sz="2400" dirty="0" smtClean="0">
              <a:latin typeface="Franklin Gothic Demi Cond" panose="020B0706030402020204" pitchFamily="34" charset="0"/>
            </a:endParaRPr>
          </a:p>
          <a:p>
            <a:r>
              <a:rPr lang="ru-RU" sz="2800" dirty="0" smtClean="0">
                <a:latin typeface="Franklin Gothic Demi Cond" panose="020B0706030402020204" pitchFamily="34" charset="0"/>
              </a:rPr>
              <a:t>Критические технологии, к которым относится проект:</a:t>
            </a:r>
          </a:p>
          <a:p>
            <a:r>
              <a:rPr lang="ru-RU" sz="2400" dirty="0" err="1" smtClean="0">
                <a:latin typeface="Franklin Gothic Demi Cond" panose="020B0706030402020204" pitchFamily="34" charset="0"/>
              </a:rPr>
              <a:t>Фотоника</a:t>
            </a:r>
            <a:r>
              <a:rPr lang="ru-RU" sz="2400" dirty="0" smtClean="0">
                <a:latin typeface="Franklin Gothic Demi Cond" panose="020B0706030402020204" pitchFamily="34" charset="0"/>
              </a:rPr>
              <a:t> — спектральное облучение растений светодиодами с настройкой под конкретную культуру.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Технологии управления биологическими объектами — адаптация освещения и микроклимата для растений.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Энергосберегающие технологии — жидкостное охлаждение и рекуперация тепла для снижения энергопотребления.</a:t>
            </a:r>
          </a:p>
          <a:p>
            <a:r>
              <a:rPr lang="ru-RU" sz="2400" dirty="0" smtClean="0">
                <a:latin typeface="Franklin Gothic Demi Cond" panose="020B0706030402020204" pitchFamily="34" charset="0"/>
              </a:rPr>
              <a:t>Зелёная энергетика — рациональное использование ресурсов, снижение </a:t>
            </a:r>
            <a:r>
              <a:rPr lang="ru-RU" sz="2400" dirty="0" err="1" smtClean="0">
                <a:latin typeface="Franklin Gothic Demi Cond" panose="020B0706030402020204" pitchFamily="34" charset="0"/>
              </a:rPr>
              <a:t>энергозатрат</a:t>
            </a:r>
            <a:r>
              <a:rPr lang="ru-RU" sz="2400" dirty="0" smtClean="0">
                <a:latin typeface="Franklin Gothic Demi Cond" panose="020B0706030402020204" pitchFamily="34" charset="0"/>
              </a:rPr>
              <a:t> в агрохозяйстве.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45138" y="2225675"/>
            <a:ext cx="11458962" cy="9083675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54" y="5056347"/>
            <a:ext cx="2943846" cy="18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44857" y="5056347"/>
            <a:ext cx="2868467" cy="1863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4489450" y="0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23372"/>
              </p:ext>
            </p:extLst>
          </p:nvPr>
        </p:nvGraphicFramePr>
        <p:xfrm>
          <a:off x="587448" y="2334924"/>
          <a:ext cx="19142000" cy="75500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28400">
                  <a:extLst>
                    <a:ext uri="{9D8B030D-6E8A-4147-A177-3AD203B41FA5}">
                      <a16:colId xmlns:a16="http://schemas.microsoft.com/office/drawing/2014/main" val="3223617275"/>
                    </a:ext>
                  </a:extLst>
                </a:gridCol>
                <a:gridCol w="3828400">
                  <a:extLst>
                    <a:ext uri="{9D8B030D-6E8A-4147-A177-3AD203B41FA5}">
                      <a16:colId xmlns:a16="http://schemas.microsoft.com/office/drawing/2014/main" val="1469489657"/>
                    </a:ext>
                  </a:extLst>
                </a:gridCol>
                <a:gridCol w="3828400">
                  <a:extLst>
                    <a:ext uri="{9D8B030D-6E8A-4147-A177-3AD203B41FA5}">
                      <a16:colId xmlns:a16="http://schemas.microsoft.com/office/drawing/2014/main" val="2045725423"/>
                    </a:ext>
                  </a:extLst>
                </a:gridCol>
                <a:gridCol w="3828400">
                  <a:extLst>
                    <a:ext uri="{9D8B030D-6E8A-4147-A177-3AD203B41FA5}">
                      <a16:colId xmlns:a16="http://schemas.microsoft.com/office/drawing/2014/main" val="804086643"/>
                    </a:ext>
                  </a:extLst>
                </a:gridCol>
                <a:gridCol w="3828400">
                  <a:extLst>
                    <a:ext uri="{9D8B030D-6E8A-4147-A177-3AD203B41FA5}">
                      <a16:colId xmlns:a16="http://schemas.microsoft.com/office/drawing/2014/main" val="2215591135"/>
                    </a:ext>
                  </a:extLst>
                </a:gridCol>
              </a:tblGrid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Характеристика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Наша разработка (Россия, </a:t>
                      </a:r>
                      <a:r>
                        <a:rPr lang="ru-RU" sz="2200" b="0" dirty="0" err="1">
                          <a:latin typeface="Franklin Gothic Demi Cond" panose="020B0706030402020204" pitchFamily="34" charset="0"/>
                        </a:rPr>
                        <a:t>ВолГАУ</a:t>
                      </a: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АЭРОМЕД Фитотрон ЛиА-1 (Россия)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 err="1">
                          <a:latin typeface="Franklin Gothic Demi Cond" panose="020B0706030402020204" pitchFamily="34" charset="0"/>
                        </a:rPr>
                        <a:t>Jiupo</a:t>
                      </a: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 BPC300H (Китай)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 err="1">
                          <a:latin typeface="Franklin Gothic Demi Cond" panose="020B0706030402020204" pitchFamily="34" charset="0"/>
                        </a:rPr>
                        <a:t>Aralab</a:t>
                      </a: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 </a:t>
                      </a:r>
                      <a:r>
                        <a:rPr lang="ru-RU" sz="2200" b="0" dirty="0" err="1">
                          <a:latin typeface="Franklin Gothic Demi Cond" panose="020B0706030402020204" pitchFamily="34" charset="0"/>
                        </a:rPr>
                        <a:t>FitoClima</a:t>
                      </a:r>
                      <a:r>
                        <a:rPr lang="ru-RU" sz="2200" b="0" dirty="0">
                          <a:latin typeface="Franklin Gothic Demi Cond" panose="020B0706030402020204" pitchFamily="34" charset="0"/>
                        </a:rPr>
                        <a:t> 600P (Португалия)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8427738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Тип продукта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Модуль жидкостного фитоосвещения с рекуперацией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Климатическая камера, 2 LED-панели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Камера для выращивания, 300 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Премиум-камера с климат-контролем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6196043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Электропитание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220 В, 50 Гц, 1 фаза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220 В, 50 Гц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220 В, 50 Гц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230 В, 50 Гц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354046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Макс. мощность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1,2 кВт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~0,8 кВт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2,7 кВт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~3,5 кВт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190394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Охлаждение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Жидкостное (диэлектрическая жидкость)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Воздушное (вентиляторы)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Воздушное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Климатическая система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5169069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Рекуперация тепла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Да, КПД ≥75%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Нет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Нет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Нет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62843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Управление спектром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Программируемый 400–780 </a:t>
                      </a:r>
                      <a:r>
                        <a:rPr lang="ru-RU" sz="2200" dirty="0" err="1">
                          <a:latin typeface="Franklin Gothic Demi Cond" panose="020B0706030402020204" pitchFamily="34" charset="0"/>
                        </a:rPr>
                        <a:t>нм</a:t>
                      </a: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, профили под фазы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Фиксированный спектр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Фиксированный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Настраиваемый, но без рекуперации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2165669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Температура LED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8–15°C (стабилизирована)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40–55°C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45–60°C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35–50°C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5074889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Срок службы LED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&gt;50 000 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~30 000 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~25 000 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~35 000 ч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2709199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Интеграция с климат-контролем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Единый контроллер, API/</a:t>
                      </a:r>
                      <a:r>
                        <a:rPr lang="ru-RU" sz="2200" dirty="0" err="1">
                          <a:latin typeface="Franklin Gothic Demi Cond" panose="020B0706030402020204" pitchFamily="34" charset="0"/>
                        </a:rPr>
                        <a:t>Modbus</a:t>
                      </a:r>
                      <a:endParaRPr lang="ru-RU" sz="2200" dirty="0">
                        <a:latin typeface="Franklin Gothic Demi Cond" panose="020B07060304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Отдельные системы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Отдельные системы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Интегрированная, но дорогая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1204993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Локализация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РФ (корпус, теплообменник, контроллер)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РФ (сборка), компоненты импорт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Китай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ЕС/Португалия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5631078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Цена (ориентир)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350 000–400 000 руб.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320 000–380 000 руб.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400 000–550 000 руб.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1,2–1,8 млн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986493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Гарантия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3 года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1–2 года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1 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2 года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1836148"/>
                  </a:ext>
                </a:extLst>
              </a:tr>
              <a:tr h="42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Сервис в РФ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Franklin Gothic Demi Cond" panose="020B0706030402020204" pitchFamily="34" charset="0"/>
                        </a:rPr>
                        <a:t>Полная поддержка, запчасти в наличии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Локальный сервис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Ограниченный, через дилеров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Franklin Gothic Demi Cond" panose="020B0706030402020204" pitchFamily="34" charset="0"/>
                        </a:rPr>
                        <a:t>Через официальных представителей, дорого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512019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317399" y="1028739"/>
            <a:ext cx="18784783" cy="183319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</a:rPr>
              <a:t>МОДЕЛЬ МОНЕТИЗАЦИИ, РЫНОК И ПОТРЕБИТЕЛИ</a:t>
            </a:r>
            <a:endParaRPr dirty="0"/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32326" y="2412799"/>
            <a:ext cx="19958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Потенциальные потребители: </a:t>
            </a:r>
            <a:endParaRPr lang="ru-RU" sz="3200" dirty="0" smtClean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>
              <a:defRPr/>
            </a:pPr>
            <a:endParaRPr sz="24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847" y="3292264"/>
            <a:ext cx="28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В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ладельцы 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тепличных комплексов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706673" y="3292264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Ф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ермеры 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и агрохозяйства, 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выращивающие 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овощи, зелень, рассаду в защищённом грунте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932222" y="3366906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Научно-исследовательские 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лаборатории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1328896" y="3286899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Компании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, специализирующиеся на вертикальном земледелии и городских фермах</a:t>
            </a:r>
            <a:endParaRPr lang="ru-RU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5452923" y="3366906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П</a:t>
            </a:r>
            <a:r>
              <a:rPr lang="ru-RU" sz="24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редприятия 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по выращиванию лекарственных растений и 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</a:rPr>
              <a:t>микрозелени</a:t>
            </a:r>
            <a:endParaRPr lang="ru-RU" sz="240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7" y="5215205"/>
            <a:ext cx="2785064" cy="26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673" y="5219882"/>
            <a:ext cx="3768447" cy="26270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863" y="5215205"/>
            <a:ext cx="3114118" cy="262709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9" y="5215205"/>
            <a:ext cx="3501227" cy="262709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7136" y="5239577"/>
            <a:ext cx="4235387" cy="26047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7399" y="8245475"/>
            <a:ext cx="194120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План продаж по сегментам: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тепличные комплексы (60% продаж): крупные заказы от 10–50 единиц для оснащения теплиц площадью 0,5–1 га.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фермерские хозяйства (25% продаж): мелкие партии (1–5 единиц) для локального использования.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научные и образовательные учреждения (10% продаж): специализированные заказы с дополнительными функциями мониторинга.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вертикальные фермы и городские проекты (5% продаж): компактные модели с высокой 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</a:rPr>
              <a:t>энергоэффективностью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.</a:t>
            </a:r>
          </a:p>
          <a:p>
            <a:endParaRPr lang="ru-RU" sz="2400" dirty="0">
              <a:solidFill>
                <a:schemeClr val="dk1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0" y="1387476"/>
            <a:ext cx="11201400" cy="1066799"/>
          </a:xfrm>
        </p:spPr>
        <p:txBody>
          <a:bodyPr/>
          <a:lstStyle/>
          <a:p>
            <a:r>
              <a:rPr lang="ru-RU" sz="5900" spc="125" dirty="0" smtClean="0">
                <a:solidFill>
                  <a:srgbClr val="8F00FF"/>
                </a:solidFill>
                <a:latin typeface="Trebuchet MS"/>
              </a:rPr>
              <a:t>ПУТЬ КОММЕРЦИАЛИЗАЦИИ </a:t>
            </a:r>
            <a:r>
              <a:rPr lang="ru-RU" sz="5900" spc="125" dirty="0">
                <a:solidFill>
                  <a:srgbClr val="8F00FF"/>
                </a:solidFill>
                <a:latin typeface="Trebuchet MS"/>
              </a:rPr>
              <a:t/>
            </a:r>
            <a:br>
              <a:rPr lang="ru-RU" sz="5900" spc="125" dirty="0">
                <a:solidFill>
                  <a:srgbClr val="8F00FF"/>
                </a:solidFill>
                <a:latin typeface="Trebuchet MS"/>
              </a:rPr>
            </a:br>
            <a:endParaRPr lang="ru-RU" sz="5900" spc="125" dirty="0">
              <a:solidFill>
                <a:srgbClr val="8F00FF"/>
              </a:solidFill>
              <a:latin typeface="Trebuchet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50" y="2606674"/>
            <a:ext cx="4815840" cy="777240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22939"/>
              </p:ext>
            </p:extLst>
          </p:nvPr>
        </p:nvGraphicFramePr>
        <p:xfrm>
          <a:off x="679450" y="2606675"/>
          <a:ext cx="13030200" cy="77724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15100">
                  <a:extLst>
                    <a:ext uri="{9D8B030D-6E8A-4147-A177-3AD203B41FA5}">
                      <a16:colId xmlns:a16="http://schemas.microsoft.com/office/drawing/2014/main" val="2596768275"/>
                    </a:ext>
                  </a:extLst>
                </a:gridCol>
                <a:gridCol w="6515100">
                  <a:extLst>
                    <a:ext uri="{9D8B030D-6E8A-4147-A177-3AD203B41FA5}">
                      <a16:colId xmlns:a16="http://schemas.microsoft.com/office/drawing/2014/main" val="642514939"/>
                    </a:ext>
                  </a:extLst>
                </a:gridCol>
              </a:tblGrid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Значение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2243528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Количественный объём продаж (прогноз)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800">
                        <a:solidFill>
                          <a:schemeClr val="dk1"/>
                        </a:solidFill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1442386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1 (пилот)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50–100 единиц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9112888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3 (масштабирование)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300–500 единиц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9099403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5 (лидерство в нише)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1 000+ единиц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8857413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Объём продаж в денежном выражении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800" dirty="0">
                        <a:solidFill>
                          <a:schemeClr val="dk1"/>
                        </a:solidFill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738207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Средняя цена единицы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350 000–400 000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4819070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7,5–30 млн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2684430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45–150 млн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2318684"/>
                  </a:ext>
                </a:extLst>
              </a:tr>
              <a:tr h="590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Год 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150–300 млн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0063296"/>
                  </a:ext>
                </a:extLst>
              </a:tr>
              <a:tr h="1862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Каналы продаж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Прямые продажи, дилерская сеть, онлайн-платформы, тендеры, партнёрство с производителями теплиц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048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4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0" y="1235075"/>
            <a:ext cx="11658600" cy="838200"/>
          </a:xfrm>
        </p:spPr>
        <p:txBody>
          <a:bodyPr/>
          <a:lstStyle/>
          <a:p>
            <a:r>
              <a:rPr lang="ru-RU" sz="5900" spc="125" dirty="0">
                <a:solidFill>
                  <a:srgbClr val="8F00FF"/>
                </a:solidFill>
                <a:latin typeface="Trebuchet MS"/>
              </a:rPr>
              <a:t>РАЗМЕР ЦЕЛЕВОГО РЫНКА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57715"/>
              </p:ext>
            </p:extLst>
          </p:nvPr>
        </p:nvGraphicFramePr>
        <p:xfrm>
          <a:off x="3272366" y="2606675"/>
          <a:ext cx="14016567" cy="59359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1013624287"/>
                    </a:ext>
                  </a:extLst>
                </a:gridCol>
                <a:gridCol w="4210756">
                  <a:extLst>
                    <a:ext uri="{9D8B030D-6E8A-4147-A177-3AD203B41FA5}">
                      <a16:colId xmlns:a16="http://schemas.microsoft.com/office/drawing/2014/main" val="1938724124"/>
                    </a:ext>
                  </a:extLst>
                </a:gridCol>
                <a:gridCol w="5081411">
                  <a:extLst>
                    <a:ext uri="{9D8B030D-6E8A-4147-A177-3AD203B41FA5}">
                      <a16:colId xmlns:a16="http://schemas.microsoft.com/office/drawing/2014/main" val="1993587851"/>
                    </a:ext>
                  </a:extLst>
                </a:gridCol>
              </a:tblGrid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Параметр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Значение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Обоснование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3330033245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Объём рынка РФ (теплицы)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250 млрд руб.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Данные Минсельхоза, 2024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2827412138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Число коммерческих теплиц (&gt;1 га)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1 200–1 500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Аналитика «Теплицы России»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2957907191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Доля </a:t>
                      </a:r>
                      <a:r>
                        <a:rPr lang="ru-RU" sz="2800" dirty="0" err="1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энергоэффективных</a:t>
                      </a:r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 проектов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30–40 %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Тренд на снижение затрат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268086208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Целевая аудитория (РФ)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360–600 хозяйств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30–40 % от общего числа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7238148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Средний спрос на объект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1–2 облучателя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Типовая схема освещения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302225081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Ёмкость рынка (РФ)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126–240 млн руб.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360–600 × 350–400 тыс. руб.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263995893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Локальный рынок (Волгоград)</a:t>
                      </a:r>
                    </a:p>
                  </a:txBody>
                  <a:tcPr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5,25–8 млн руб.</a:t>
                      </a:r>
                    </a:p>
                  </a:txBody>
                  <a:tcPr marL="228600" marR="228600" marT="76200" marB="76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dk1"/>
                          </a:solidFill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15–20 × 350–400 тыс. руб.</a:t>
                      </a:r>
                    </a:p>
                  </a:txBody>
                  <a:tcPr marL="228600" marR="228600" marT="76200" marB="76200" anchor="ctr"/>
                </a:tc>
                <a:extLst>
                  <a:ext uri="{0D108BD9-81ED-4DB2-BD59-A6C34878D82A}">
                    <a16:rowId xmlns:a16="http://schemas.microsoft.com/office/drawing/2014/main" val="257175315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36650" y="8702675"/>
            <a:ext cx="18288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Источники данных (для достоверности):</a:t>
            </a: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Минсельхоз РФ — статистика по тепличным комплексам.</a:t>
            </a: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Ассоциация «Теплицы России» — аналитика рынка.</a:t>
            </a: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Отчёты Росстата и ФТС — динамика АПК и 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энерготарифов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.</a:t>
            </a: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Исследования консалтинговых компаний (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Deloitte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, 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PwC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) по </a:t>
            </a:r>
            <a:r>
              <a:rPr lang="ru-RU" sz="24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энергоэффективности</a:t>
            </a:r>
            <a:r>
              <a:rPr lang="ru-RU" sz="24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 в АПК.</a:t>
            </a:r>
          </a:p>
          <a:p>
            <a:endParaRPr lang="ru-RU" sz="24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КОМАНДА И ПРОГРЕСС</a:t>
            </a:r>
            <a:endParaRPr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73544" y="4968875"/>
            <a:ext cx="10692406" cy="75590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4316" y="4143670"/>
            <a:ext cx="231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Ситников Д.Е.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448" y="3050569"/>
            <a:ext cx="344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Феклистов</a:t>
            </a:r>
            <a:r>
              <a:rPr lang="ru-RU" sz="2800" b="1" spc="-1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2800" b="1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А.С.</a:t>
            </a:r>
            <a:endParaRPr lang="ru-RU" sz="2800" b="1" spc="-1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491" y="5175315"/>
            <a:ext cx="254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Попов Д.А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94457" y="6175437"/>
            <a:ext cx="281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Назаров К.В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23540" y="7171427"/>
            <a:ext cx="335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Жакубалиев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Н.И.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645" y="8216268"/>
            <a:ext cx="285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Кузнецов Д.В.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27625" y="3039605"/>
            <a:ext cx="1532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Старший преподаватель. </a:t>
            </a:r>
            <a:r>
              <a:rPr lang="ru-RU" sz="2800" dirty="0" err="1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ВолГАУ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, электроэнергетический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факультет.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 Руководитель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проекта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27625" y="4129677"/>
            <a:ext cx="1593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Студент 2 курса. </a:t>
            </a:r>
            <a:r>
              <a:rPr lang="ru-RU" sz="2800" dirty="0" err="1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ВолГАУ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,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электроэнергетический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факультет.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Лидер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группы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проекта. Подготовил презентацию.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51733" y="5146832"/>
            <a:ext cx="1588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Студент 2 курса. </a:t>
            </a:r>
            <a:r>
              <a:rPr lang="ru-RU" sz="2800" dirty="0" err="1">
                <a:solidFill>
                  <a:schemeClr val="dk1"/>
                </a:solidFill>
                <a:latin typeface="Franklin Gothic Demi Cond" panose="020B0706030402020204" pitchFamily="34" charset="0"/>
              </a:rPr>
              <a:t>ВолГАУ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, 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электроэнергетический факультет. Помощь с презентацией, паспорт команды.</a:t>
            </a:r>
            <a:endParaRPr lang="ru-RU" sz="2800" dirty="0">
              <a:solidFill>
                <a:schemeClr val="dk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7625" y="6118876"/>
            <a:ext cx="1502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Студент 2 курса. </a:t>
            </a:r>
            <a:r>
              <a:rPr lang="ru-RU" sz="2800" dirty="0" err="1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ВолГАУ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, электроэнергетический факультет. Паспорт команды, паспорт проекта.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59375" y="7114557"/>
            <a:ext cx="1440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Студент 2 курса. </a:t>
            </a:r>
            <a:r>
              <a:rPr lang="ru-RU" sz="2800" dirty="0" err="1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ВолГАУ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, электроэнергетический факультет. Паспорт проекта.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51733" y="8157730"/>
            <a:ext cx="11587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Студент 2 курса. </a:t>
            </a:r>
            <a:r>
              <a:rPr lang="ru-RU" sz="2800" dirty="0" err="1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ВолГАУ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, электроэнергетический факультет. </a:t>
            </a:r>
            <a:r>
              <a:rPr lang="ru-RU" sz="2800" dirty="0">
                <a:solidFill>
                  <a:schemeClr val="dk1"/>
                </a:solidFill>
                <a:latin typeface="Franklin Gothic Demi Cond" panose="020B0706030402020204" pitchFamily="34" charset="0"/>
              </a:rPr>
              <a:t>Фотоматериалы, паспорт проекта.</a:t>
            </a:r>
            <a:r>
              <a:rPr lang="ru-RU" sz="2800" dirty="0" smtClean="0">
                <a:solidFill>
                  <a:schemeClr val="dk1"/>
                </a:solidFill>
                <a:latin typeface="Franklin Gothic Demi Cond" panose="020B0706030402020204" pitchFamily="34" charset="0"/>
              </a:rPr>
              <a:t> </a:t>
            </a:r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1475</Words>
  <Application>Microsoft Office PowerPoint</Application>
  <DocSecurity>0</DocSecurity>
  <PresentationFormat>Произвольный</PresentationFormat>
  <Paragraphs>318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Demi Cond</vt:lpstr>
      <vt:lpstr>Microsoft Sans Serif</vt:lpstr>
      <vt:lpstr>Trebuchet MS</vt:lpstr>
      <vt:lpstr>Office Theme</vt:lpstr>
      <vt:lpstr>Презентация PowerPoint</vt:lpstr>
      <vt:lpstr>ПРОБЛЕМА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ПУТЬ КОММЕРЦИАЛИЗАЦИИ  </vt:lpstr>
      <vt:lpstr>РАЗМЕР ЦЕЛЕВОГО РЫНКА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subject/>
  <dc:creator>home</dc:creator>
  <cp:keywords/>
  <dc:description/>
  <cp:lastModifiedBy>home</cp:lastModifiedBy>
  <cp:revision>80</cp:revision>
  <dcterms:created xsi:type="dcterms:W3CDTF">2026-02-16T12:08:47Z</dcterms:created>
  <dcterms:modified xsi:type="dcterms:W3CDTF">2026-04-27T19:09:35Z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