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omfortaa Light" pitchFamily="2" charset="0"/>
      <p:regular r:id="rId18"/>
    </p:embeddedFont>
    <p:embeddedFont>
      <p:font typeface="Comfortaa Light Bold" panose="020B0604020202020204" charset="0"/>
      <p:regular r:id="rId19"/>
    </p:embeddedFont>
    <p:embeddedFont>
      <p:font typeface="HK Grotesk Medium" panose="020B0604020202020204" charset="-52"/>
      <p:regular r:id="rId20"/>
    </p:embeddedFont>
    <p:embeddedFont>
      <p:font typeface="HK Grotesk Medium Bold" panose="020B0604020202020204" charset="-52"/>
      <p:regular r:id="rId21"/>
    </p:embeddedFont>
    <p:embeddedFont>
      <p:font typeface="Montserrat" panose="00000500000000000000" pitchFamily="2" charset="-52"/>
      <p:regular r:id="rId22"/>
    </p:embeddedFont>
    <p:embeddedFont>
      <p:font typeface="Montserrat Bold" panose="00000800000000000000" charset="-52"/>
      <p:regular r:id="rId23"/>
    </p:embeddedFont>
    <p:embeddedFont>
      <p:font typeface="Montserrat Semi-Bold" panose="020B0604020202020204" charset="-52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98" y="-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043104"/>
            <a:ext cx="7192957" cy="215196"/>
            <a:chOff x="0" y="0"/>
            <a:chExt cx="9590610" cy="286927"/>
          </a:xfrm>
        </p:grpSpPr>
        <p:sp>
          <p:nvSpPr>
            <p:cNvPr id="3" name="AutoShape 3"/>
            <p:cNvSpPr/>
            <p:nvPr/>
          </p:nvSpPr>
          <p:spPr>
            <a:xfrm>
              <a:off x="0" y="128647"/>
              <a:ext cx="9590610" cy="29633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4" name="AutoShape 4"/>
            <p:cNvSpPr/>
            <p:nvPr/>
          </p:nvSpPr>
          <p:spPr>
            <a:xfrm>
              <a:off x="0" y="0"/>
              <a:ext cx="613239" cy="286927"/>
            </a:xfrm>
            <a:prstGeom prst="rect">
              <a:avLst/>
            </a:prstGeom>
            <a:solidFill>
              <a:srgbClr val="F9D19A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3831142" y="3599182"/>
            <a:ext cx="10625716" cy="2974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95"/>
              </a:lnSpc>
            </a:pPr>
            <a:r>
              <a:rPr lang="en-US" sz="5925">
                <a:solidFill>
                  <a:srgbClr val="FFFFFF"/>
                </a:solidFill>
                <a:latin typeface="Comfortaa Light"/>
              </a:rPr>
              <a:t>PICA - стилизация изображений в один клик</a:t>
            </a:r>
          </a:p>
          <a:p>
            <a:pPr algn="ctr">
              <a:lnSpc>
                <a:spcPts val="7175"/>
              </a:lnSpc>
            </a:pPr>
            <a:endParaRPr lang="en-US" sz="5925">
              <a:solidFill>
                <a:srgbClr val="FFFFFF"/>
              </a:solidFill>
              <a:latin typeface="Comfortaa Ligh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537444" y="7758786"/>
            <a:ext cx="2954099" cy="1391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02"/>
              </a:lnSpc>
            </a:pPr>
            <a:r>
              <a:rPr lang="en-US" sz="2644">
                <a:solidFill>
                  <a:srgbClr val="FFFFFF"/>
                </a:solidFill>
                <a:latin typeface="Montserrat"/>
              </a:rPr>
              <a:t>Придумываем</a:t>
            </a:r>
          </a:p>
          <a:p>
            <a:pPr>
              <a:lnSpc>
                <a:spcPts val="3702"/>
              </a:lnSpc>
            </a:pPr>
            <a:r>
              <a:rPr lang="en-US" sz="2644">
                <a:solidFill>
                  <a:srgbClr val="FFFFFF"/>
                </a:solidFill>
                <a:latin typeface="Montserrat"/>
              </a:rPr>
              <a:t>Разрабатываем</a:t>
            </a:r>
          </a:p>
          <a:p>
            <a:pPr>
              <a:lnSpc>
                <a:spcPts val="3702"/>
              </a:lnSpc>
            </a:pPr>
            <a:r>
              <a:rPr lang="en-US" sz="2644">
                <a:solidFill>
                  <a:srgbClr val="FFFFFF"/>
                </a:solidFill>
                <a:latin typeface="Montserrat"/>
              </a:rPr>
              <a:t>Воплащаем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545221"/>
            <a:ext cx="32918" cy="966957"/>
          </a:xfrm>
          <a:prstGeom prst="rect">
            <a:avLst/>
          </a:prstGeom>
          <a:solidFill>
            <a:srgbClr val="9EFFF5"/>
          </a:solidFill>
        </p:spPr>
      </p:sp>
      <p:sp>
        <p:nvSpPr>
          <p:cNvPr id="3" name="TextBox 3"/>
          <p:cNvSpPr txBox="1"/>
          <p:nvPr/>
        </p:nvSpPr>
        <p:spPr>
          <a:xfrm>
            <a:off x="1310069" y="497596"/>
            <a:ext cx="2006115" cy="823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97"/>
              </a:lnSpc>
            </a:pPr>
            <a:r>
              <a:rPr lang="en-US" sz="2355">
                <a:solidFill>
                  <a:srgbClr val="FFFFFF"/>
                </a:solidFill>
                <a:latin typeface="Montserrat"/>
              </a:rPr>
              <a:t>Начинаем погружение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8863816"/>
            <a:ext cx="10226831" cy="115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800"/>
              </a:lnSpc>
            </a:pPr>
            <a:r>
              <a:rPr lang="en-US" sz="8000" u="none">
                <a:solidFill>
                  <a:srgbClr val="FFFFFF"/>
                </a:solidFill>
                <a:latin typeface="Comfortaa Light"/>
              </a:rPr>
              <a:t>Содержание</a:t>
            </a:r>
          </a:p>
        </p:txBody>
      </p:sp>
      <p:sp>
        <p:nvSpPr>
          <p:cNvPr id="5" name="AutoShape 5"/>
          <p:cNvSpPr/>
          <p:nvPr/>
        </p:nvSpPr>
        <p:spPr>
          <a:xfrm>
            <a:off x="9580900" y="1538931"/>
            <a:ext cx="6895026" cy="2897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" name="AutoShape 6"/>
          <p:cNvSpPr/>
          <p:nvPr/>
        </p:nvSpPr>
        <p:spPr>
          <a:xfrm>
            <a:off x="9580900" y="2288229"/>
            <a:ext cx="6895026" cy="2897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AutoShape 7"/>
          <p:cNvSpPr/>
          <p:nvPr/>
        </p:nvSpPr>
        <p:spPr>
          <a:xfrm>
            <a:off x="9580900" y="3037527"/>
            <a:ext cx="6895026" cy="2897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" name="AutoShape 8"/>
          <p:cNvSpPr/>
          <p:nvPr/>
        </p:nvSpPr>
        <p:spPr>
          <a:xfrm>
            <a:off x="9580900" y="3786825"/>
            <a:ext cx="6895026" cy="2897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9" name="AutoShape 9"/>
          <p:cNvSpPr/>
          <p:nvPr/>
        </p:nvSpPr>
        <p:spPr>
          <a:xfrm>
            <a:off x="9580900" y="4536124"/>
            <a:ext cx="6895026" cy="2897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0" name="AutoShape 10"/>
          <p:cNvSpPr/>
          <p:nvPr/>
        </p:nvSpPr>
        <p:spPr>
          <a:xfrm>
            <a:off x="9580900" y="5285422"/>
            <a:ext cx="6895026" cy="28979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1" name="Group 11"/>
          <p:cNvGrpSpPr/>
          <p:nvPr/>
        </p:nvGrpSpPr>
        <p:grpSpPr>
          <a:xfrm>
            <a:off x="3261324" y="1350908"/>
            <a:ext cx="5883755" cy="4055199"/>
            <a:chOff x="0" y="0"/>
            <a:chExt cx="7845007" cy="5406933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95250"/>
              <a:ext cx="7845007" cy="562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733"/>
                </a:lnSpc>
              </a:pPr>
              <a:r>
                <a:rPr lang="en-US" sz="2333">
                  <a:solidFill>
                    <a:srgbClr val="FFFFFF"/>
                  </a:solidFill>
                  <a:latin typeface="Montserrat"/>
                </a:rPr>
                <a:t>Описание проетка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897228"/>
              <a:ext cx="7845007" cy="562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733"/>
                </a:lnSpc>
              </a:pPr>
              <a:r>
                <a:rPr lang="en-US" sz="2333">
                  <a:solidFill>
                    <a:srgbClr val="FFFFFF"/>
                  </a:solidFill>
                  <a:latin typeface="Montserrat"/>
                </a:rPr>
                <a:t>Цель и основной функционал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889707"/>
              <a:ext cx="7845007" cy="562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733"/>
                </a:lnSpc>
              </a:pPr>
              <a:r>
                <a:rPr lang="en-US" sz="2333">
                  <a:solidFill>
                    <a:srgbClr val="FFFFFF"/>
                  </a:solidFill>
                  <a:latin typeface="Montserrat"/>
                </a:rPr>
                <a:t>Архитектура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2882185"/>
              <a:ext cx="7845007" cy="562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733"/>
                </a:lnSpc>
              </a:pPr>
              <a:r>
                <a:rPr lang="en-US" sz="2333">
                  <a:solidFill>
                    <a:srgbClr val="FFFFFF"/>
                  </a:solidFill>
                  <a:latin typeface="Montserrat"/>
                </a:rPr>
                <a:t>Описание функционала приложения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3866431"/>
              <a:ext cx="7845007" cy="562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733"/>
                </a:lnSpc>
              </a:pPr>
              <a:r>
                <a:rPr lang="en-US" sz="2333">
                  <a:solidFill>
                    <a:srgbClr val="FFFFFF"/>
                  </a:solidFill>
                  <a:latin typeface="Montserrat"/>
                </a:rPr>
                <a:t>Примеры стилизации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4858910"/>
              <a:ext cx="7845007" cy="562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733"/>
                </a:lnSpc>
              </a:pPr>
              <a:r>
                <a:rPr lang="en-US" sz="2333">
                  <a:solidFill>
                    <a:srgbClr val="FFFFFF"/>
                  </a:solidFill>
                  <a:latin typeface="Montserrat"/>
                </a:rPr>
                <a:t>Бизнес модель и Unit экономика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599692" y="1321272"/>
            <a:ext cx="863818" cy="4146577"/>
            <a:chOff x="0" y="0"/>
            <a:chExt cx="1151757" cy="5528769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57150"/>
              <a:ext cx="1151757" cy="610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811"/>
                </a:lnSpc>
              </a:pPr>
              <a:r>
                <a:rPr lang="en-US" sz="2722">
                  <a:solidFill>
                    <a:srgbClr val="FFFFFF"/>
                  </a:solidFill>
                  <a:latin typeface="Montserrat Bold"/>
                </a:rPr>
                <a:t>03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941914"/>
              <a:ext cx="1151757" cy="607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811"/>
                </a:lnSpc>
              </a:pPr>
              <a:r>
                <a:rPr lang="en-US" sz="2722">
                  <a:solidFill>
                    <a:srgbClr val="FFFFFF"/>
                  </a:solidFill>
                  <a:latin typeface="Montserrat Bold"/>
                </a:rPr>
                <a:t>04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937685"/>
              <a:ext cx="1151757" cy="607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811"/>
                </a:lnSpc>
              </a:pPr>
              <a:r>
                <a:rPr lang="en-US" sz="2722">
                  <a:solidFill>
                    <a:srgbClr val="FFFFFF"/>
                  </a:solidFill>
                  <a:latin typeface="Montserrat Bold"/>
                </a:rPr>
                <a:t>05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2933457"/>
              <a:ext cx="1151757" cy="607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3811"/>
                </a:lnSpc>
                <a:spcBef>
                  <a:spcPct val="0"/>
                </a:spcBef>
              </a:pPr>
              <a:r>
                <a:rPr lang="en-US" sz="2722">
                  <a:solidFill>
                    <a:srgbClr val="FFFFFF"/>
                  </a:solidFill>
                  <a:latin typeface="Montserrat Semi-Bold"/>
                </a:rPr>
                <a:t>06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3929228"/>
              <a:ext cx="1151757" cy="607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811"/>
                </a:lnSpc>
              </a:pPr>
              <a:r>
                <a:rPr lang="en-US" sz="2722">
                  <a:solidFill>
                    <a:srgbClr val="FFFFFF"/>
                  </a:solidFill>
                  <a:latin typeface="Montserrat Bold"/>
                </a:rPr>
                <a:t>07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4924999"/>
              <a:ext cx="1151757" cy="607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811"/>
                </a:lnSpc>
              </a:pPr>
              <a:r>
                <a:rPr lang="en-US" sz="2722">
                  <a:solidFill>
                    <a:srgbClr val="FFFFFF"/>
                  </a:solidFill>
                  <a:latin typeface="Montserrat"/>
                </a:rPr>
                <a:t>08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9580900" y="6000264"/>
            <a:ext cx="6895026" cy="2897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6" name="TextBox 26"/>
          <p:cNvSpPr txBox="1"/>
          <p:nvPr/>
        </p:nvSpPr>
        <p:spPr>
          <a:xfrm>
            <a:off x="3644219" y="5721558"/>
            <a:ext cx="5500861" cy="445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33"/>
              </a:lnSpc>
            </a:pPr>
            <a:r>
              <a:rPr lang="en-US" sz="2333">
                <a:solidFill>
                  <a:srgbClr val="FFFFFF"/>
                </a:solidFill>
                <a:latin typeface="Montserrat"/>
              </a:rPr>
              <a:t>Рынок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6599692" y="5722613"/>
            <a:ext cx="863818" cy="469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11"/>
              </a:lnSpc>
            </a:pPr>
            <a:r>
              <a:rPr lang="en-US" sz="2722">
                <a:solidFill>
                  <a:srgbClr val="FFFFFF"/>
                </a:solidFill>
                <a:latin typeface="Montserrat Bold"/>
              </a:rPr>
              <a:t>09</a:t>
            </a:r>
          </a:p>
        </p:txBody>
      </p:sp>
      <p:sp>
        <p:nvSpPr>
          <p:cNvPr id="28" name="AutoShape 28"/>
          <p:cNvSpPr/>
          <p:nvPr/>
        </p:nvSpPr>
        <p:spPr>
          <a:xfrm>
            <a:off x="9580900" y="6727024"/>
            <a:ext cx="6895026" cy="2897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9" name="TextBox 29"/>
          <p:cNvSpPr txBox="1"/>
          <p:nvPr/>
        </p:nvSpPr>
        <p:spPr>
          <a:xfrm>
            <a:off x="2694518" y="6448318"/>
            <a:ext cx="6450561" cy="445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33"/>
              </a:lnSpc>
            </a:pPr>
            <a:r>
              <a:rPr lang="en-US" sz="2333">
                <a:solidFill>
                  <a:srgbClr val="FFFFFF"/>
                </a:solidFill>
                <a:latin typeface="Montserrat"/>
              </a:rPr>
              <a:t>Конкуренты: достоинства и недостатки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599692" y="6449373"/>
            <a:ext cx="863818" cy="469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11"/>
              </a:lnSpc>
            </a:pPr>
            <a:r>
              <a:rPr lang="en-US" sz="2722">
                <a:solidFill>
                  <a:srgbClr val="FFFFFF"/>
                </a:solidFill>
                <a:latin typeface="Montserrat Bold"/>
              </a:rPr>
              <a:t>10</a:t>
            </a:r>
          </a:p>
        </p:txBody>
      </p:sp>
      <p:sp>
        <p:nvSpPr>
          <p:cNvPr id="31" name="AutoShape 31"/>
          <p:cNvSpPr/>
          <p:nvPr/>
        </p:nvSpPr>
        <p:spPr>
          <a:xfrm>
            <a:off x="9580900" y="7453784"/>
            <a:ext cx="6895026" cy="2897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2" name="TextBox 32"/>
          <p:cNvSpPr txBox="1"/>
          <p:nvPr/>
        </p:nvSpPr>
        <p:spPr>
          <a:xfrm>
            <a:off x="2694518" y="7175078"/>
            <a:ext cx="6450561" cy="445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33"/>
              </a:lnSpc>
            </a:pPr>
            <a:r>
              <a:rPr lang="en-US" sz="2333">
                <a:solidFill>
                  <a:srgbClr val="FFFFFF"/>
                </a:solidFill>
                <a:latin typeface="Montserrat"/>
              </a:rPr>
              <a:t>Состав команды и роли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6599692" y="7176133"/>
            <a:ext cx="863818" cy="469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11"/>
              </a:lnSpc>
            </a:pPr>
            <a:r>
              <a:rPr lang="en-US" sz="2722">
                <a:solidFill>
                  <a:srgbClr val="FFFFFF"/>
                </a:solidFill>
                <a:latin typeface="Montserrat Bold"/>
              </a:rPr>
              <a:t>11</a:t>
            </a:r>
          </a:p>
        </p:txBody>
      </p:sp>
      <p:sp>
        <p:nvSpPr>
          <p:cNvPr id="34" name="AutoShape 34"/>
          <p:cNvSpPr/>
          <p:nvPr/>
        </p:nvSpPr>
        <p:spPr>
          <a:xfrm>
            <a:off x="9580900" y="8180544"/>
            <a:ext cx="6895026" cy="2897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5" name="TextBox 35"/>
          <p:cNvSpPr txBox="1"/>
          <p:nvPr/>
        </p:nvSpPr>
        <p:spPr>
          <a:xfrm>
            <a:off x="2694518" y="7901838"/>
            <a:ext cx="6450561" cy="445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33"/>
              </a:lnSpc>
            </a:pPr>
            <a:r>
              <a:rPr lang="en-US" sz="2333">
                <a:solidFill>
                  <a:srgbClr val="FFFFFF"/>
                </a:solidFill>
                <a:latin typeface="Montserrat"/>
              </a:rPr>
              <a:t>Контактная информация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6599692" y="7902893"/>
            <a:ext cx="863818" cy="469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11"/>
              </a:lnSpc>
            </a:pPr>
            <a:r>
              <a:rPr lang="en-US" sz="2722">
                <a:solidFill>
                  <a:srgbClr val="FFFFFF"/>
                </a:solidFill>
                <a:latin typeface="Montserrat Bold"/>
              </a:rPr>
              <a:t>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043104"/>
            <a:ext cx="7192957" cy="215196"/>
            <a:chOff x="0" y="0"/>
            <a:chExt cx="9590610" cy="286927"/>
          </a:xfrm>
        </p:grpSpPr>
        <p:sp>
          <p:nvSpPr>
            <p:cNvPr id="3" name="AutoShape 3"/>
            <p:cNvSpPr/>
            <p:nvPr/>
          </p:nvSpPr>
          <p:spPr>
            <a:xfrm>
              <a:off x="0" y="128647"/>
              <a:ext cx="9590610" cy="29633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4" name="AutoShape 4"/>
            <p:cNvSpPr/>
            <p:nvPr/>
          </p:nvSpPr>
          <p:spPr>
            <a:xfrm>
              <a:off x="0" y="0"/>
              <a:ext cx="613239" cy="286927"/>
            </a:xfrm>
            <a:prstGeom prst="rect">
              <a:avLst/>
            </a:prstGeom>
            <a:solidFill>
              <a:srgbClr val="F9D19A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098" b="16098"/>
          <a:stretch>
            <a:fillRect/>
          </a:stretch>
        </p:blipFill>
        <p:spPr>
          <a:xfrm>
            <a:off x="9395033" y="489902"/>
            <a:ext cx="8324321" cy="930719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028700" y="2592574"/>
            <a:ext cx="6127493" cy="116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1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Montserrat"/>
              </a:rPr>
              <a:t>Веб-приложение "Pica" предназначена для упрощения и автоматизация задачи стилизации изображений.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540163"/>
            <a:ext cx="7192957" cy="3965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99"/>
              </a:lnSpc>
            </a:pPr>
            <a:r>
              <a:rPr lang="en-US" sz="1999">
                <a:solidFill>
                  <a:srgbClr val="FFFFFF"/>
                </a:solidFill>
                <a:latin typeface="Montserrat"/>
              </a:rPr>
              <a:t>Наш проект при помощи алгоритма стилизации позволит без каких-либо знаний об обработке фотографий помочь с</a:t>
            </a:r>
          </a:p>
          <a:p>
            <a:pPr marL="431796" lvl="1" indent="-215898">
              <a:lnSpc>
                <a:spcPts val="31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Montserrat"/>
              </a:rPr>
              <a:t>профессиональными задачами (стилизовать фотографии после фотосессии, придать изображению авторский стиль);</a:t>
            </a:r>
          </a:p>
          <a:p>
            <a:pPr marL="431796" lvl="1" indent="-215898">
              <a:lnSpc>
                <a:spcPts val="31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Montserrat"/>
              </a:rPr>
              <a:t>бытовыми задачами (стилизовать семейное фото, сделать фотографию оригинальной для соцсетей).</a:t>
            </a:r>
          </a:p>
          <a:p>
            <a:pPr marL="0" lvl="0" indent="0">
              <a:lnSpc>
                <a:spcPts val="3199"/>
              </a:lnSpc>
              <a:spcBef>
                <a:spcPct val="0"/>
              </a:spcBef>
            </a:pPr>
            <a:endParaRPr lang="en-US" sz="1999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53344" y="856110"/>
            <a:ext cx="7743669" cy="955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14"/>
              </a:lnSpc>
            </a:pPr>
            <a:r>
              <a:rPr lang="en-US" sz="5510">
                <a:solidFill>
                  <a:srgbClr val="FFFFFF"/>
                </a:solidFill>
                <a:latin typeface="Comfortaa Light"/>
              </a:rPr>
              <a:t>Описание проекта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1436166" cy="857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27"/>
              </a:lnSpc>
            </a:pPr>
            <a:r>
              <a:rPr lang="en-US" sz="6025">
                <a:solidFill>
                  <a:srgbClr val="FFFFFF"/>
                </a:solidFill>
                <a:latin typeface="Comfortaa Light"/>
              </a:rPr>
              <a:t>Цель проекта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547041"/>
            <a:ext cx="11436166" cy="103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99"/>
              </a:lnSpc>
              <a:spcBef>
                <a:spcPct val="0"/>
              </a:spcBef>
            </a:pPr>
            <a:r>
              <a:rPr lang="en-US" sz="1999" spc="299">
                <a:solidFill>
                  <a:srgbClr val="FFFFFF"/>
                </a:solidFill>
                <a:latin typeface="Montserrat"/>
              </a:rPr>
              <a:t>ПРЕДОСТАВИТЬ ШИРОКОЙ ПУБЛИКЕ ИНСТРУМЕНТ ДЛЯ УДОБНОГО РЕДАКТИРОВАНИЯ ИЗОБРАЖЕНИЙ С ИСПОЛЬЗОВАНИЕМ НЕЙРОННЫХ СЕТЕЙ КАК В B2C, ТАК И В B2B СЕГМЕНТЕ РЫНКА.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9646452"/>
            <a:ext cx="18539457" cy="463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16"/>
              </a:lnSpc>
            </a:pPr>
            <a:r>
              <a:rPr lang="en-US" sz="1197">
                <a:solidFill>
                  <a:srgbClr val="FFFFFF"/>
                </a:solidFill>
                <a:latin typeface="Montserrat"/>
              </a:rPr>
              <a:t>Программная система, при получении, хранении и обработки персональных данных клиентов и сотрудников компании, должна руководствоваться нормами </a:t>
            </a:r>
          </a:p>
          <a:p>
            <a:pPr marL="0" lvl="0" indent="0">
              <a:lnSpc>
                <a:spcPts val="1916"/>
              </a:lnSpc>
              <a:spcBef>
                <a:spcPct val="0"/>
              </a:spcBef>
            </a:pPr>
            <a:r>
              <a:rPr lang="en-US" sz="1197">
                <a:solidFill>
                  <a:srgbClr val="FFFFFF"/>
                </a:solidFill>
                <a:latin typeface="Montserrat"/>
              </a:rPr>
              <a:t>Федерального закона "О персональных данных" от 27.07.2006 N 152-ФЗ (последняя редакция)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346419" y="5703093"/>
            <a:ext cx="6236895" cy="3578009"/>
            <a:chOff x="0" y="0"/>
            <a:chExt cx="8315860" cy="4770678"/>
          </a:xfrm>
        </p:grpSpPr>
        <p:sp>
          <p:nvSpPr>
            <p:cNvPr id="6" name="TextBox 6"/>
            <p:cNvSpPr txBox="1"/>
            <p:nvPr/>
          </p:nvSpPr>
          <p:spPr>
            <a:xfrm>
              <a:off x="0" y="1886937"/>
              <a:ext cx="8315860" cy="2857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516"/>
                </a:lnSpc>
                <a:spcBef>
                  <a:spcPct val="0"/>
                </a:spcBef>
              </a:pPr>
              <a:r>
                <a:rPr lang="en-US" sz="2197">
                  <a:solidFill>
                    <a:srgbClr val="FFFFFF"/>
                  </a:solidFill>
                  <a:latin typeface="Montserrat"/>
                </a:rPr>
                <a:t>Личный кабинет с историей, загрузка изображений во всех популярных форматах и видео формата mp4, адаптированная под мобильные устройства версия сайта.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8315860" cy="1377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24"/>
                </a:lnSpc>
              </a:pPr>
              <a:r>
                <a:rPr lang="en-US" sz="3017">
                  <a:solidFill>
                    <a:srgbClr val="FFFFFF"/>
                  </a:solidFill>
                  <a:latin typeface="Montserrat Bold"/>
                </a:rPr>
                <a:t>ВЕБ-ИНТЕРФЕЙС</a:t>
              </a:r>
            </a:p>
            <a:p>
              <a:pPr>
                <a:lnSpc>
                  <a:spcPts val="4224"/>
                </a:lnSpc>
              </a:pPr>
              <a:endParaRPr lang="en-US" sz="3017">
                <a:solidFill>
                  <a:srgbClr val="FFFFFF"/>
                </a:solidFill>
                <a:latin typeface="Montserrat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5703093"/>
            <a:ext cx="7394851" cy="3609984"/>
            <a:chOff x="0" y="0"/>
            <a:chExt cx="9859802" cy="4813312"/>
          </a:xfrm>
        </p:grpSpPr>
        <p:sp>
          <p:nvSpPr>
            <p:cNvPr id="9" name="TextBox 9"/>
            <p:cNvSpPr txBox="1"/>
            <p:nvPr/>
          </p:nvSpPr>
          <p:spPr>
            <a:xfrm>
              <a:off x="0" y="1929570"/>
              <a:ext cx="9859802" cy="2857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516"/>
                </a:lnSpc>
                <a:spcBef>
                  <a:spcPct val="0"/>
                </a:spcBef>
              </a:pPr>
              <a:r>
                <a:rPr lang="en-US" sz="2197">
                  <a:solidFill>
                    <a:srgbClr val="FFFFFF"/>
                  </a:solidFill>
                  <a:latin typeface="Montserrat"/>
                </a:rPr>
                <a:t>Художественная стилизация изображений и видео по реальной картине или на основе сгенерированной по текстовому описанию, изменение возраста человека, расраска черно-белых изображений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9859802" cy="13776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13"/>
                </a:lnSpc>
              </a:pPr>
              <a:r>
                <a:rPr lang="en-US" sz="3009">
                  <a:solidFill>
                    <a:srgbClr val="FFFFFF"/>
                  </a:solidFill>
                  <a:latin typeface="Montserrat Bold"/>
                </a:rPr>
                <a:t>ОБРАБОТКА ИЗОБРАЖЕНИЙ С ИСПОЛЬЗОВАНИЕМ НЕЙРОСЕТЕЙ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>
            <a:off x="15435511" y="1036309"/>
            <a:ext cx="22422" cy="57595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TextBox 12"/>
          <p:cNvSpPr txBox="1"/>
          <p:nvPr/>
        </p:nvSpPr>
        <p:spPr>
          <a:xfrm>
            <a:off x="15628630" y="1007734"/>
            <a:ext cx="1630670" cy="611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4"/>
              </a:lnSpc>
            </a:pPr>
            <a:r>
              <a:rPr lang="en-US" sz="1774">
                <a:solidFill>
                  <a:srgbClr val="FFFFFF"/>
                </a:solidFill>
                <a:latin typeface="Montserrat"/>
              </a:rPr>
              <a:t>Далее об архитектуре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4467917"/>
            <a:ext cx="11436166" cy="857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27"/>
              </a:lnSpc>
            </a:pPr>
            <a:r>
              <a:rPr lang="en-US" sz="6025">
                <a:solidFill>
                  <a:srgbClr val="FFFFFF"/>
                </a:solidFill>
                <a:latin typeface="Comfortaa Light"/>
              </a:rPr>
              <a:t>Основной функционал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77320" y="1028700"/>
            <a:ext cx="215196" cy="8229600"/>
            <a:chOff x="0" y="0"/>
            <a:chExt cx="286927" cy="10972800"/>
          </a:xfrm>
        </p:grpSpPr>
        <p:sp>
          <p:nvSpPr>
            <p:cNvPr id="3" name="AutoShape 3"/>
            <p:cNvSpPr/>
            <p:nvPr/>
          </p:nvSpPr>
          <p:spPr>
            <a:xfrm>
              <a:off x="128647" y="0"/>
              <a:ext cx="29633" cy="10972800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4" name="AutoShape 4"/>
            <p:cNvSpPr/>
            <p:nvPr/>
          </p:nvSpPr>
          <p:spPr>
            <a:xfrm rot="-5400000">
              <a:off x="-163156" y="163156"/>
              <a:ext cx="613239" cy="286927"/>
            </a:xfrm>
            <a:prstGeom prst="rect">
              <a:avLst/>
            </a:prstGeom>
            <a:solidFill>
              <a:srgbClr val="FFFFFF"/>
            </a:solidFill>
          </p:spPr>
        </p:sp>
      </p:grpSp>
      <p:sp>
        <p:nvSpPr>
          <p:cNvPr id="5" name="AutoShape 5"/>
          <p:cNvSpPr/>
          <p:nvPr/>
        </p:nvSpPr>
        <p:spPr>
          <a:xfrm>
            <a:off x="5491620" y="3392809"/>
            <a:ext cx="11897200" cy="21388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6" name="Group 6"/>
          <p:cNvGrpSpPr/>
          <p:nvPr/>
        </p:nvGrpSpPr>
        <p:grpSpPr>
          <a:xfrm>
            <a:off x="14531869" y="3652322"/>
            <a:ext cx="2856952" cy="2357009"/>
            <a:chOff x="0" y="0"/>
            <a:chExt cx="940537" cy="7759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40537" cy="775950"/>
            </a:xfrm>
            <a:custGeom>
              <a:avLst/>
              <a:gdLst/>
              <a:ahLst/>
              <a:cxnLst/>
              <a:rect l="l" t="t" r="r" b="b"/>
              <a:pathLst>
                <a:path w="940537" h="775950">
                  <a:moveTo>
                    <a:pt x="54197" y="0"/>
                  </a:moveTo>
                  <a:lnTo>
                    <a:pt x="886340" y="0"/>
                  </a:lnTo>
                  <a:cubicBezTo>
                    <a:pt x="900713" y="0"/>
                    <a:pt x="914499" y="5710"/>
                    <a:pt x="924663" y="15874"/>
                  </a:cubicBezTo>
                  <a:cubicBezTo>
                    <a:pt x="934827" y="26038"/>
                    <a:pt x="940537" y="39823"/>
                    <a:pt x="940537" y="54197"/>
                  </a:cubicBezTo>
                  <a:lnTo>
                    <a:pt x="940537" y="721753"/>
                  </a:lnTo>
                  <a:cubicBezTo>
                    <a:pt x="940537" y="736127"/>
                    <a:pt x="934827" y="749913"/>
                    <a:pt x="924663" y="760076"/>
                  </a:cubicBezTo>
                  <a:cubicBezTo>
                    <a:pt x="914499" y="770240"/>
                    <a:pt x="900713" y="775950"/>
                    <a:pt x="886340" y="775950"/>
                  </a:cubicBezTo>
                  <a:lnTo>
                    <a:pt x="54197" y="775950"/>
                  </a:lnTo>
                  <a:cubicBezTo>
                    <a:pt x="24265" y="775950"/>
                    <a:pt x="0" y="751686"/>
                    <a:pt x="0" y="721753"/>
                  </a:cubicBezTo>
                  <a:lnTo>
                    <a:pt x="0" y="54197"/>
                  </a:lnTo>
                  <a:cubicBezTo>
                    <a:pt x="0" y="39823"/>
                    <a:pt x="5710" y="26038"/>
                    <a:pt x="15874" y="15874"/>
                  </a:cubicBezTo>
                  <a:cubicBezTo>
                    <a:pt x="26038" y="5710"/>
                    <a:pt x="39823" y="0"/>
                    <a:pt x="54197" y="0"/>
                  </a:cubicBezTo>
                  <a:close/>
                </a:path>
              </a:pathLst>
            </a:custGeom>
            <a:solidFill>
              <a:srgbClr val="F9D19A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725873" y="4434378"/>
            <a:ext cx="2468942" cy="1423202"/>
            <a:chOff x="0" y="0"/>
            <a:chExt cx="812800" cy="4685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468532"/>
            </a:xfrm>
            <a:custGeom>
              <a:avLst/>
              <a:gdLst/>
              <a:ahLst/>
              <a:cxnLst/>
              <a:rect l="l" t="t" r="r" b="b"/>
              <a:pathLst>
                <a:path w="812800" h="468532">
                  <a:moveTo>
                    <a:pt x="62714" y="0"/>
                  </a:moveTo>
                  <a:lnTo>
                    <a:pt x="750086" y="0"/>
                  </a:lnTo>
                  <a:cubicBezTo>
                    <a:pt x="766718" y="0"/>
                    <a:pt x="782670" y="6607"/>
                    <a:pt x="794431" y="18369"/>
                  </a:cubicBezTo>
                  <a:cubicBezTo>
                    <a:pt x="806193" y="30130"/>
                    <a:pt x="812800" y="46082"/>
                    <a:pt x="812800" y="62714"/>
                  </a:cubicBezTo>
                  <a:lnTo>
                    <a:pt x="812800" y="405817"/>
                  </a:lnTo>
                  <a:cubicBezTo>
                    <a:pt x="812800" y="440454"/>
                    <a:pt x="784722" y="468532"/>
                    <a:pt x="750086" y="468532"/>
                  </a:cubicBezTo>
                  <a:lnTo>
                    <a:pt x="62714" y="468532"/>
                  </a:lnTo>
                  <a:cubicBezTo>
                    <a:pt x="46082" y="468532"/>
                    <a:pt x="30130" y="461925"/>
                    <a:pt x="18369" y="450163"/>
                  </a:cubicBezTo>
                  <a:cubicBezTo>
                    <a:pt x="6607" y="438402"/>
                    <a:pt x="0" y="422450"/>
                    <a:pt x="0" y="405817"/>
                  </a:cubicBezTo>
                  <a:lnTo>
                    <a:pt x="0" y="62714"/>
                  </a:lnTo>
                  <a:cubicBezTo>
                    <a:pt x="0" y="46082"/>
                    <a:pt x="6607" y="30130"/>
                    <a:pt x="18369" y="18369"/>
                  </a:cubicBezTo>
                  <a:cubicBezTo>
                    <a:pt x="30130" y="6607"/>
                    <a:pt x="46082" y="0"/>
                    <a:pt x="62714" y="0"/>
                  </a:cubicBezTo>
                  <a:close/>
                </a:path>
              </a:pathLst>
            </a:custGeom>
            <a:solidFill>
              <a:srgbClr val="FFE6C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899457" y="5157510"/>
            <a:ext cx="2121776" cy="460057"/>
            <a:chOff x="0" y="0"/>
            <a:chExt cx="698509" cy="15145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98509" cy="151455"/>
            </a:xfrm>
            <a:custGeom>
              <a:avLst/>
              <a:gdLst/>
              <a:ahLst/>
              <a:cxnLst/>
              <a:rect l="l" t="t" r="r" b="b"/>
              <a:pathLst>
                <a:path w="698509" h="151455">
                  <a:moveTo>
                    <a:pt x="72976" y="0"/>
                  </a:moveTo>
                  <a:lnTo>
                    <a:pt x="625534" y="0"/>
                  </a:lnTo>
                  <a:cubicBezTo>
                    <a:pt x="644888" y="0"/>
                    <a:pt x="663450" y="7689"/>
                    <a:pt x="677135" y="21374"/>
                  </a:cubicBezTo>
                  <a:cubicBezTo>
                    <a:pt x="690821" y="35060"/>
                    <a:pt x="698509" y="53621"/>
                    <a:pt x="698509" y="72976"/>
                  </a:cubicBezTo>
                  <a:lnTo>
                    <a:pt x="698509" y="78479"/>
                  </a:lnTo>
                  <a:cubicBezTo>
                    <a:pt x="698509" y="97834"/>
                    <a:pt x="690821" y="116395"/>
                    <a:pt x="677135" y="130081"/>
                  </a:cubicBezTo>
                  <a:cubicBezTo>
                    <a:pt x="663450" y="143767"/>
                    <a:pt x="644888" y="151455"/>
                    <a:pt x="625534" y="151455"/>
                  </a:cubicBezTo>
                  <a:lnTo>
                    <a:pt x="72976" y="151455"/>
                  </a:lnTo>
                  <a:cubicBezTo>
                    <a:pt x="53621" y="151455"/>
                    <a:pt x="35060" y="143767"/>
                    <a:pt x="21374" y="130081"/>
                  </a:cubicBezTo>
                  <a:cubicBezTo>
                    <a:pt x="7689" y="116395"/>
                    <a:pt x="0" y="97834"/>
                    <a:pt x="0" y="78479"/>
                  </a:cubicBezTo>
                  <a:lnTo>
                    <a:pt x="0" y="72976"/>
                  </a:lnTo>
                  <a:cubicBezTo>
                    <a:pt x="0" y="53621"/>
                    <a:pt x="7689" y="35060"/>
                    <a:pt x="21374" y="21374"/>
                  </a:cubicBezTo>
                  <a:cubicBezTo>
                    <a:pt x="35060" y="7689"/>
                    <a:pt x="53621" y="0"/>
                    <a:pt x="72976" y="0"/>
                  </a:cubicBezTo>
                  <a:close/>
                </a:path>
              </a:pathLst>
            </a:custGeom>
            <a:solidFill>
              <a:srgbClr val="F9D19A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Montserrat"/>
                </a:rPr>
                <a:t>Python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562850" y="4629868"/>
            <a:ext cx="1863501" cy="211044"/>
            <a:chOff x="0" y="0"/>
            <a:chExt cx="3823970" cy="433070"/>
          </a:xfrm>
        </p:grpSpPr>
        <p:sp>
          <p:nvSpPr>
            <p:cNvPr id="16" name="Freeform 16"/>
            <p:cNvSpPr/>
            <p:nvPr/>
          </p:nvSpPr>
          <p:spPr>
            <a:xfrm>
              <a:off x="0" y="-5080"/>
              <a:ext cx="3825240" cy="436880"/>
            </a:xfrm>
            <a:custGeom>
              <a:avLst/>
              <a:gdLst/>
              <a:ahLst/>
              <a:cxnLst/>
              <a:rect l="l" t="t" r="r" b="b"/>
              <a:pathLst>
                <a:path w="3825240" h="436880">
                  <a:moveTo>
                    <a:pt x="3806190" y="190500"/>
                  </a:moveTo>
                  <a:lnTo>
                    <a:pt x="3544570" y="13970"/>
                  </a:lnTo>
                  <a:cubicBezTo>
                    <a:pt x="3526790" y="2540"/>
                    <a:pt x="3503930" y="6350"/>
                    <a:pt x="3491230" y="24130"/>
                  </a:cubicBezTo>
                  <a:cubicBezTo>
                    <a:pt x="3478530" y="41910"/>
                    <a:pt x="3483610" y="64770"/>
                    <a:pt x="3501390" y="77470"/>
                  </a:cubicBezTo>
                  <a:lnTo>
                    <a:pt x="3657600" y="182880"/>
                  </a:lnTo>
                  <a:lnTo>
                    <a:pt x="162560" y="182880"/>
                  </a:lnTo>
                  <a:lnTo>
                    <a:pt x="321310" y="76200"/>
                  </a:lnTo>
                  <a:cubicBezTo>
                    <a:pt x="339090" y="64770"/>
                    <a:pt x="342900" y="40640"/>
                    <a:pt x="331470" y="22860"/>
                  </a:cubicBezTo>
                  <a:cubicBezTo>
                    <a:pt x="320040" y="5080"/>
                    <a:pt x="297180" y="0"/>
                    <a:pt x="279400" y="11430"/>
                  </a:cubicBezTo>
                  <a:lnTo>
                    <a:pt x="16510" y="187960"/>
                  </a:lnTo>
                  <a:cubicBezTo>
                    <a:pt x="6350" y="195580"/>
                    <a:pt x="0" y="207010"/>
                    <a:pt x="0" y="219710"/>
                  </a:cubicBezTo>
                  <a:cubicBezTo>
                    <a:pt x="0" y="232410"/>
                    <a:pt x="6350" y="243840"/>
                    <a:pt x="16510" y="251460"/>
                  </a:cubicBezTo>
                  <a:lnTo>
                    <a:pt x="279400" y="427990"/>
                  </a:lnTo>
                  <a:cubicBezTo>
                    <a:pt x="285750" y="431800"/>
                    <a:pt x="293370" y="434340"/>
                    <a:pt x="300990" y="434340"/>
                  </a:cubicBezTo>
                  <a:cubicBezTo>
                    <a:pt x="313690" y="434340"/>
                    <a:pt x="325120" y="427990"/>
                    <a:pt x="332740" y="417830"/>
                  </a:cubicBezTo>
                  <a:cubicBezTo>
                    <a:pt x="344170" y="400050"/>
                    <a:pt x="340360" y="377190"/>
                    <a:pt x="322580" y="364490"/>
                  </a:cubicBezTo>
                  <a:lnTo>
                    <a:pt x="163830" y="257810"/>
                  </a:lnTo>
                  <a:lnTo>
                    <a:pt x="3663950" y="257810"/>
                  </a:lnTo>
                  <a:lnTo>
                    <a:pt x="3502660" y="367030"/>
                  </a:lnTo>
                  <a:cubicBezTo>
                    <a:pt x="3484880" y="378460"/>
                    <a:pt x="3481070" y="402590"/>
                    <a:pt x="3492500" y="420370"/>
                  </a:cubicBezTo>
                  <a:cubicBezTo>
                    <a:pt x="3500120" y="431800"/>
                    <a:pt x="3511550" y="436880"/>
                    <a:pt x="3524250" y="436880"/>
                  </a:cubicBezTo>
                  <a:cubicBezTo>
                    <a:pt x="3531870" y="436880"/>
                    <a:pt x="3539490" y="434340"/>
                    <a:pt x="3545840" y="430530"/>
                  </a:cubicBezTo>
                  <a:lnTo>
                    <a:pt x="3808730" y="254000"/>
                  </a:lnTo>
                  <a:cubicBezTo>
                    <a:pt x="3818890" y="246380"/>
                    <a:pt x="3825240" y="234950"/>
                    <a:pt x="3825240" y="222250"/>
                  </a:cubicBezTo>
                  <a:cubicBezTo>
                    <a:pt x="3825240" y="209550"/>
                    <a:pt x="3817620" y="196850"/>
                    <a:pt x="3806190" y="190500"/>
                  </a:cubicBezTo>
                  <a:close/>
                </a:path>
              </a:pathLst>
            </a:custGeom>
            <a:solidFill>
              <a:srgbClr val="FAFAFA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9815402" y="3652322"/>
            <a:ext cx="2413860" cy="2336587"/>
            <a:chOff x="0" y="0"/>
            <a:chExt cx="940537" cy="91042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40537" cy="910428"/>
            </a:xfrm>
            <a:custGeom>
              <a:avLst/>
              <a:gdLst/>
              <a:ahLst/>
              <a:cxnLst/>
              <a:rect l="l" t="t" r="r" b="b"/>
              <a:pathLst>
                <a:path w="940537" h="910428">
                  <a:moveTo>
                    <a:pt x="64146" y="0"/>
                  </a:moveTo>
                  <a:lnTo>
                    <a:pt x="876391" y="0"/>
                  </a:lnTo>
                  <a:cubicBezTo>
                    <a:pt x="893404" y="0"/>
                    <a:pt x="909719" y="6758"/>
                    <a:pt x="921749" y="18788"/>
                  </a:cubicBezTo>
                  <a:cubicBezTo>
                    <a:pt x="933778" y="30817"/>
                    <a:pt x="940537" y="47133"/>
                    <a:pt x="940537" y="64146"/>
                  </a:cubicBezTo>
                  <a:lnTo>
                    <a:pt x="940537" y="846282"/>
                  </a:lnTo>
                  <a:cubicBezTo>
                    <a:pt x="940537" y="881709"/>
                    <a:pt x="911818" y="910428"/>
                    <a:pt x="876391" y="910428"/>
                  </a:cubicBezTo>
                  <a:lnTo>
                    <a:pt x="64146" y="910428"/>
                  </a:lnTo>
                  <a:cubicBezTo>
                    <a:pt x="28719" y="910428"/>
                    <a:pt x="0" y="881709"/>
                    <a:pt x="0" y="846282"/>
                  </a:cubicBezTo>
                  <a:lnTo>
                    <a:pt x="0" y="64146"/>
                  </a:lnTo>
                  <a:cubicBezTo>
                    <a:pt x="0" y="28719"/>
                    <a:pt x="28719" y="0"/>
                    <a:pt x="64146" y="0"/>
                  </a:cubicBezTo>
                  <a:close/>
                </a:path>
              </a:pathLst>
            </a:custGeom>
            <a:solidFill>
              <a:srgbClr val="F9D19A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79318" y="4149219"/>
            <a:ext cx="2086027" cy="1681613"/>
            <a:chOff x="0" y="0"/>
            <a:chExt cx="812800" cy="65522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655224"/>
            </a:xfrm>
            <a:custGeom>
              <a:avLst/>
              <a:gdLst/>
              <a:ahLst/>
              <a:cxnLst/>
              <a:rect l="l" t="t" r="r" b="b"/>
              <a:pathLst>
                <a:path w="812800" h="655224">
                  <a:moveTo>
                    <a:pt x="74226" y="0"/>
                  </a:moveTo>
                  <a:lnTo>
                    <a:pt x="738574" y="0"/>
                  </a:lnTo>
                  <a:cubicBezTo>
                    <a:pt x="779568" y="0"/>
                    <a:pt x="812800" y="33232"/>
                    <a:pt x="812800" y="74226"/>
                  </a:cubicBezTo>
                  <a:lnTo>
                    <a:pt x="812800" y="580997"/>
                  </a:lnTo>
                  <a:cubicBezTo>
                    <a:pt x="812800" y="621992"/>
                    <a:pt x="779568" y="655224"/>
                    <a:pt x="738574" y="655224"/>
                  </a:cubicBezTo>
                  <a:lnTo>
                    <a:pt x="74226" y="655224"/>
                  </a:lnTo>
                  <a:cubicBezTo>
                    <a:pt x="33232" y="655224"/>
                    <a:pt x="0" y="621992"/>
                    <a:pt x="0" y="580997"/>
                  </a:cubicBezTo>
                  <a:lnTo>
                    <a:pt x="0" y="74226"/>
                  </a:lnTo>
                  <a:cubicBezTo>
                    <a:pt x="0" y="33232"/>
                    <a:pt x="33232" y="0"/>
                    <a:pt x="74226" y="0"/>
                  </a:cubicBezTo>
                  <a:close/>
                </a:path>
              </a:pathLst>
            </a:custGeom>
            <a:solidFill>
              <a:srgbClr val="FFE6C5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125980" y="4354817"/>
            <a:ext cx="1792704" cy="388705"/>
            <a:chOff x="0" y="0"/>
            <a:chExt cx="698509" cy="15145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98509" cy="151455"/>
            </a:xfrm>
            <a:custGeom>
              <a:avLst/>
              <a:gdLst/>
              <a:ahLst/>
              <a:cxnLst/>
              <a:rect l="l" t="t" r="r" b="b"/>
              <a:pathLst>
                <a:path w="698509" h="151455">
                  <a:moveTo>
                    <a:pt x="75728" y="0"/>
                  </a:moveTo>
                  <a:lnTo>
                    <a:pt x="622782" y="0"/>
                  </a:lnTo>
                  <a:cubicBezTo>
                    <a:pt x="664605" y="0"/>
                    <a:pt x="698509" y="33904"/>
                    <a:pt x="698509" y="75728"/>
                  </a:cubicBezTo>
                  <a:lnTo>
                    <a:pt x="698509" y="75728"/>
                  </a:lnTo>
                  <a:cubicBezTo>
                    <a:pt x="698509" y="117551"/>
                    <a:pt x="664605" y="151455"/>
                    <a:pt x="622782" y="151455"/>
                  </a:cubicBezTo>
                  <a:lnTo>
                    <a:pt x="75728" y="151455"/>
                  </a:lnTo>
                  <a:cubicBezTo>
                    <a:pt x="33904" y="151455"/>
                    <a:pt x="0" y="117551"/>
                    <a:pt x="0" y="75728"/>
                  </a:cubicBezTo>
                  <a:lnTo>
                    <a:pt x="0" y="75728"/>
                  </a:lnTo>
                  <a:cubicBezTo>
                    <a:pt x="0" y="33904"/>
                    <a:pt x="33904" y="0"/>
                    <a:pt x="75728" y="0"/>
                  </a:cubicBezTo>
                  <a:close/>
                </a:path>
              </a:pathLst>
            </a:custGeom>
            <a:solidFill>
              <a:srgbClr val="F9D19A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Montserrat"/>
                </a:rPr>
                <a:t>HTML5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125980" y="4843016"/>
            <a:ext cx="1792704" cy="388705"/>
            <a:chOff x="0" y="0"/>
            <a:chExt cx="698509" cy="15145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98509" cy="151455"/>
            </a:xfrm>
            <a:custGeom>
              <a:avLst/>
              <a:gdLst/>
              <a:ahLst/>
              <a:cxnLst/>
              <a:rect l="l" t="t" r="r" b="b"/>
              <a:pathLst>
                <a:path w="698509" h="151455">
                  <a:moveTo>
                    <a:pt x="75728" y="0"/>
                  </a:moveTo>
                  <a:lnTo>
                    <a:pt x="622782" y="0"/>
                  </a:lnTo>
                  <a:cubicBezTo>
                    <a:pt x="664605" y="0"/>
                    <a:pt x="698509" y="33904"/>
                    <a:pt x="698509" y="75728"/>
                  </a:cubicBezTo>
                  <a:lnTo>
                    <a:pt x="698509" y="75728"/>
                  </a:lnTo>
                  <a:cubicBezTo>
                    <a:pt x="698509" y="117551"/>
                    <a:pt x="664605" y="151455"/>
                    <a:pt x="622782" y="151455"/>
                  </a:cubicBezTo>
                  <a:lnTo>
                    <a:pt x="75728" y="151455"/>
                  </a:lnTo>
                  <a:cubicBezTo>
                    <a:pt x="33904" y="151455"/>
                    <a:pt x="0" y="117551"/>
                    <a:pt x="0" y="75728"/>
                  </a:cubicBezTo>
                  <a:lnTo>
                    <a:pt x="0" y="75728"/>
                  </a:lnTo>
                  <a:cubicBezTo>
                    <a:pt x="0" y="33904"/>
                    <a:pt x="33904" y="0"/>
                    <a:pt x="75728" y="0"/>
                  </a:cubicBezTo>
                  <a:close/>
                </a:path>
              </a:pathLst>
            </a:custGeom>
            <a:solidFill>
              <a:srgbClr val="F9D19A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Montserrat"/>
                </a:rPr>
                <a:t>CSS3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125980" y="5349304"/>
            <a:ext cx="1792704" cy="452767"/>
            <a:chOff x="0" y="0"/>
            <a:chExt cx="698509" cy="17641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98509" cy="176416"/>
            </a:xfrm>
            <a:custGeom>
              <a:avLst/>
              <a:gdLst/>
              <a:ahLst/>
              <a:cxnLst/>
              <a:rect l="l" t="t" r="r" b="b"/>
              <a:pathLst>
                <a:path w="698509" h="176416">
                  <a:moveTo>
                    <a:pt x="86371" y="0"/>
                  </a:moveTo>
                  <a:lnTo>
                    <a:pt x="612138" y="0"/>
                  </a:lnTo>
                  <a:cubicBezTo>
                    <a:pt x="659840" y="0"/>
                    <a:pt x="698509" y="38670"/>
                    <a:pt x="698509" y="86371"/>
                  </a:cubicBezTo>
                  <a:lnTo>
                    <a:pt x="698509" y="90045"/>
                  </a:lnTo>
                  <a:cubicBezTo>
                    <a:pt x="698509" y="137747"/>
                    <a:pt x="659840" y="176416"/>
                    <a:pt x="612138" y="176416"/>
                  </a:cubicBezTo>
                  <a:lnTo>
                    <a:pt x="86371" y="176416"/>
                  </a:lnTo>
                  <a:cubicBezTo>
                    <a:pt x="38670" y="176416"/>
                    <a:pt x="0" y="137747"/>
                    <a:pt x="0" y="90045"/>
                  </a:cubicBezTo>
                  <a:lnTo>
                    <a:pt x="0" y="86371"/>
                  </a:lnTo>
                  <a:cubicBezTo>
                    <a:pt x="0" y="38670"/>
                    <a:pt x="38670" y="0"/>
                    <a:pt x="86371" y="0"/>
                  </a:cubicBezTo>
                  <a:close/>
                </a:path>
              </a:pathLst>
            </a:custGeom>
            <a:solidFill>
              <a:srgbClr val="F9D19A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Montserrat"/>
                </a:rPr>
                <a:t>TypeScript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 rot="-10799999">
            <a:off x="8107405" y="4354817"/>
            <a:ext cx="1374409" cy="0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3" name="AutoShape 33"/>
          <p:cNvSpPr/>
          <p:nvPr/>
        </p:nvSpPr>
        <p:spPr>
          <a:xfrm rot="-10799999">
            <a:off x="8107405" y="5301679"/>
            <a:ext cx="1374409" cy="0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099239" y="3851281"/>
            <a:ext cx="512866" cy="969334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752910" y="5058740"/>
            <a:ext cx="1205523" cy="727835"/>
          </a:xfrm>
          <a:prstGeom prst="rect">
            <a:avLst/>
          </a:prstGeom>
        </p:spPr>
      </p:pic>
      <p:sp>
        <p:nvSpPr>
          <p:cNvPr id="36" name="TextBox 36"/>
          <p:cNvSpPr txBox="1"/>
          <p:nvPr/>
        </p:nvSpPr>
        <p:spPr>
          <a:xfrm>
            <a:off x="6109513" y="1085850"/>
            <a:ext cx="11674130" cy="1148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17"/>
              </a:lnSpc>
            </a:pPr>
            <a:r>
              <a:rPr lang="en-US" sz="7925">
                <a:solidFill>
                  <a:srgbClr val="FFFFFF"/>
                </a:solidFill>
                <a:latin typeface="Comfortaa Light"/>
              </a:rPr>
              <a:t>Архитектура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793237" y="2648589"/>
            <a:ext cx="11466063" cy="458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0"/>
              </a:lnSpc>
            </a:pPr>
            <a:r>
              <a:rPr lang="en-US" sz="2900">
                <a:solidFill>
                  <a:srgbClr val="FFFFFF"/>
                </a:solidFill>
                <a:latin typeface="Montserrat"/>
              </a:rPr>
              <a:t>Streamlit объединил в себе Веб-интерфейс и Веб-сервер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4137046" y="3860311"/>
            <a:ext cx="3646596" cy="380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6"/>
              </a:lnSpc>
            </a:pPr>
            <a:r>
              <a:rPr lang="en-US" sz="2320">
                <a:solidFill>
                  <a:srgbClr val="000000"/>
                </a:solidFill>
                <a:latin typeface="Montserrat"/>
              </a:rPr>
              <a:t>Веб-сервер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4137046" y="4638224"/>
            <a:ext cx="3646596" cy="380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6"/>
              </a:lnSpc>
            </a:pPr>
            <a:r>
              <a:rPr lang="en-US" sz="2320">
                <a:solidFill>
                  <a:srgbClr val="000000"/>
                </a:solidFill>
                <a:latin typeface="Montserrat"/>
              </a:rPr>
              <a:t>Docker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481814" y="3727046"/>
            <a:ext cx="3081036" cy="325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8"/>
              </a:lnSpc>
            </a:pPr>
            <a:r>
              <a:rPr lang="en-US" sz="1960">
                <a:solidFill>
                  <a:srgbClr val="000000"/>
                </a:solidFill>
                <a:latin typeface="Montserrat"/>
              </a:rPr>
              <a:t>Веб-интерфейс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13178" y="2171656"/>
            <a:ext cx="5164142" cy="6789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61"/>
              </a:lnSpc>
            </a:pPr>
            <a:r>
              <a:rPr lang="en-US" sz="2432">
                <a:solidFill>
                  <a:srgbClr val="FFFFFF"/>
                </a:solidFill>
                <a:latin typeface="Montserrat"/>
              </a:rPr>
              <a:t> 1. В рамках проекта применена монолитная архитектура, которая характеризуется высокой производительностью, а также простотой в разработке и развёртывании, что помогло в реализации большинства идей за короткие сроки.</a:t>
            </a:r>
          </a:p>
          <a:p>
            <a:pPr>
              <a:lnSpc>
                <a:spcPts val="3161"/>
              </a:lnSpc>
            </a:pPr>
            <a:endParaRPr lang="en-US" sz="2432">
              <a:solidFill>
                <a:srgbClr val="FFFFFF"/>
              </a:solidFill>
              <a:latin typeface="Montserrat"/>
            </a:endParaRPr>
          </a:p>
          <a:p>
            <a:pPr>
              <a:lnSpc>
                <a:spcPts val="3161"/>
              </a:lnSpc>
            </a:pPr>
            <a:r>
              <a:rPr lang="en-US" sz="2432">
                <a:solidFill>
                  <a:srgbClr val="FFFFFF"/>
                </a:solidFill>
                <a:latin typeface="Montserrat"/>
              </a:rPr>
              <a:t> 2. Разрабатываемый проект имеет компактную структуру, чтобы написание логики системы было подвержено меньшему количеству проблем и ошибок.</a:t>
            </a:r>
          </a:p>
          <a:p>
            <a:pPr>
              <a:lnSpc>
                <a:spcPts val="3161"/>
              </a:lnSpc>
            </a:pPr>
            <a:endParaRPr lang="en-US" sz="2432">
              <a:solidFill>
                <a:srgbClr val="FFFFFF"/>
              </a:solidFill>
              <a:latin typeface="Montserrat"/>
            </a:endParaRPr>
          </a:p>
        </p:txBody>
      </p:sp>
      <p:grpSp>
        <p:nvGrpSpPr>
          <p:cNvPr id="42" name="Group 42"/>
          <p:cNvGrpSpPr/>
          <p:nvPr/>
        </p:nvGrpSpPr>
        <p:grpSpPr>
          <a:xfrm>
            <a:off x="6571292" y="6338833"/>
            <a:ext cx="10817528" cy="3484683"/>
            <a:chOff x="0" y="0"/>
            <a:chExt cx="2849061" cy="91777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849061" cy="917776"/>
            </a:xfrm>
            <a:custGeom>
              <a:avLst/>
              <a:gdLst/>
              <a:ahLst/>
              <a:cxnLst/>
              <a:rect l="l" t="t" r="r" b="b"/>
              <a:pathLst>
                <a:path w="2849061" h="917776">
                  <a:moveTo>
                    <a:pt x="14314" y="0"/>
                  </a:moveTo>
                  <a:lnTo>
                    <a:pt x="2834747" y="0"/>
                  </a:lnTo>
                  <a:cubicBezTo>
                    <a:pt x="2838543" y="0"/>
                    <a:pt x="2842184" y="1508"/>
                    <a:pt x="2844868" y="4192"/>
                  </a:cubicBezTo>
                  <a:cubicBezTo>
                    <a:pt x="2847553" y="6877"/>
                    <a:pt x="2849061" y="10517"/>
                    <a:pt x="2849061" y="14314"/>
                  </a:cubicBezTo>
                  <a:lnTo>
                    <a:pt x="2849061" y="903463"/>
                  </a:lnTo>
                  <a:cubicBezTo>
                    <a:pt x="2849061" y="907259"/>
                    <a:pt x="2847553" y="910900"/>
                    <a:pt x="2844868" y="913584"/>
                  </a:cubicBezTo>
                  <a:cubicBezTo>
                    <a:pt x="2842184" y="916268"/>
                    <a:pt x="2838543" y="917776"/>
                    <a:pt x="2834747" y="917776"/>
                  </a:cubicBezTo>
                  <a:lnTo>
                    <a:pt x="14314" y="917776"/>
                  </a:lnTo>
                  <a:cubicBezTo>
                    <a:pt x="10517" y="917776"/>
                    <a:pt x="6877" y="916268"/>
                    <a:pt x="4192" y="913584"/>
                  </a:cubicBezTo>
                  <a:cubicBezTo>
                    <a:pt x="1508" y="910900"/>
                    <a:pt x="0" y="907259"/>
                    <a:pt x="0" y="903463"/>
                  </a:cubicBezTo>
                  <a:lnTo>
                    <a:pt x="0" y="14314"/>
                  </a:lnTo>
                  <a:cubicBezTo>
                    <a:pt x="0" y="10517"/>
                    <a:pt x="1508" y="6877"/>
                    <a:pt x="4192" y="4192"/>
                  </a:cubicBezTo>
                  <a:cubicBezTo>
                    <a:pt x="6877" y="1508"/>
                    <a:pt x="10517" y="0"/>
                    <a:pt x="14314" y="0"/>
                  </a:cubicBezTo>
                  <a:close/>
                </a:path>
              </a:pathLst>
            </a:custGeom>
            <a:solidFill>
              <a:srgbClr val="F9D19A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6752910" y="6603271"/>
            <a:ext cx="4558130" cy="458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0"/>
              </a:lnSpc>
            </a:pPr>
            <a:r>
              <a:rPr lang="en-US" sz="2900">
                <a:solidFill>
                  <a:srgbClr val="000000"/>
                </a:solidFill>
                <a:latin typeface="Montserrat"/>
              </a:rPr>
              <a:t>Логика приложения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6887088" y="7342728"/>
            <a:ext cx="10059011" cy="2191563"/>
            <a:chOff x="0" y="0"/>
            <a:chExt cx="2649287" cy="57720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649287" cy="577202"/>
            </a:xfrm>
            <a:custGeom>
              <a:avLst/>
              <a:gdLst/>
              <a:ahLst/>
              <a:cxnLst/>
              <a:rect l="l" t="t" r="r" b="b"/>
              <a:pathLst>
                <a:path w="2649287" h="577202">
                  <a:moveTo>
                    <a:pt x="15393" y="0"/>
                  </a:moveTo>
                  <a:lnTo>
                    <a:pt x="2633894" y="0"/>
                  </a:lnTo>
                  <a:cubicBezTo>
                    <a:pt x="2637976" y="0"/>
                    <a:pt x="2641892" y="1622"/>
                    <a:pt x="2644778" y="4509"/>
                  </a:cubicBezTo>
                  <a:cubicBezTo>
                    <a:pt x="2647665" y="7395"/>
                    <a:pt x="2649287" y="11311"/>
                    <a:pt x="2649287" y="15393"/>
                  </a:cubicBezTo>
                  <a:lnTo>
                    <a:pt x="2649287" y="561809"/>
                  </a:lnTo>
                  <a:cubicBezTo>
                    <a:pt x="2649287" y="565891"/>
                    <a:pt x="2647665" y="569807"/>
                    <a:pt x="2644778" y="572693"/>
                  </a:cubicBezTo>
                  <a:cubicBezTo>
                    <a:pt x="2641892" y="575580"/>
                    <a:pt x="2637976" y="577202"/>
                    <a:pt x="2633894" y="577202"/>
                  </a:cubicBezTo>
                  <a:lnTo>
                    <a:pt x="15393" y="577202"/>
                  </a:lnTo>
                  <a:cubicBezTo>
                    <a:pt x="11311" y="577202"/>
                    <a:pt x="7395" y="575580"/>
                    <a:pt x="4509" y="572693"/>
                  </a:cubicBezTo>
                  <a:cubicBezTo>
                    <a:pt x="1622" y="569807"/>
                    <a:pt x="0" y="565891"/>
                    <a:pt x="0" y="561809"/>
                  </a:cubicBezTo>
                  <a:lnTo>
                    <a:pt x="0" y="15393"/>
                  </a:lnTo>
                  <a:cubicBezTo>
                    <a:pt x="0" y="11311"/>
                    <a:pt x="1622" y="7395"/>
                    <a:pt x="4509" y="4509"/>
                  </a:cubicBezTo>
                  <a:cubicBezTo>
                    <a:pt x="7395" y="1622"/>
                    <a:pt x="11311" y="0"/>
                    <a:pt x="15393" y="0"/>
                  </a:cubicBezTo>
                  <a:close/>
                </a:path>
              </a:pathLst>
            </a:custGeom>
            <a:solidFill>
              <a:srgbClr val="FFE6C5"/>
            </a:solidFill>
          </p:spPr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5934341" y="7714470"/>
            <a:ext cx="4558130" cy="458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0"/>
              </a:lnSpc>
            </a:pPr>
            <a:r>
              <a:rPr lang="en-US" sz="2900">
                <a:solidFill>
                  <a:srgbClr val="000000"/>
                </a:solidFill>
                <a:latin typeface="Montserrat"/>
              </a:rPr>
              <a:t>Python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12075815" y="7695153"/>
            <a:ext cx="1966258" cy="1452892"/>
            <a:chOff x="0" y="0"/>
            <a:chExt cx="517862" cy="382655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517862" cy="382655"/>
            </a:xfrm>
            <a:custGeom>
              <a:avLst/>
              <a:gdLst/>
              <a:ahLst/>
              <a:cxnLst/>
              <a:rect l="l" t="t" r="r" b="b"/>
              <a:pathLst>
                <a:path w="517862" h="382655">
                  <a:moveTo>
                    <a:pt x="78748" y="0"/>
                  </a:moveTo>
                  <a:lnTo>
                    <a:pt x="439114" y="0"/>
                  </a:lnTo>
                  <a:cubicBezTo>
                    <a:pt x="482606" y="0"/>
                    <a:pt x="517862" y="35257"/>
                    <a:pt x="517862" y="78748"/>
                  </a:cubicBezTo>
                  <a:lnTo>
                    <a:pt x="517862" y="303907"/>
                  </a:lnTo>
                  <a:cubicBezTo>
                    <a:pt x="517862" y="347398"/>
                    <a:pt x="482606" y="382655"/>
                    <a:pt x="439114" y="382655"/>
                  </a:cubicBezTo>
                  <a:lnTo>
                    <a:pt x="78748" y="382655"/>
                  </a:lnTo>
                  <a:cubicBezTo>
                    <a:pt x="35257" y="382655"/>
                    <a:pt x="0" y="347398"/>
                    <a:pt x="0" y="303907"/>
                  </a:cubicBezTo>
                  <a:lnTo>
                    <a:pt x="0" y="78748"/>
                  </a:lnTo>
                  <a:cubicBezTo>
                    <a:pt x="0" y="35257"/>
                    <a:pt x="35257" y="0"/>
                    <a:pt x="78748" y="0"/>
                  </a:cubicBezTo>
                  <a:close/>
                </a:path>
              </a:pathLst>
            </a:custGeom>
            <a:solidFill>
              <a:srgbClr val="F9D19A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Montserrat"/>
                </a:rPr>
                <a:t>TensorFlow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Montserrat"/>
                </a:rPr>
                <a:t>Numpy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Montserrat"/>
                </a:rPr>
                <a:t>Pillow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Montserrat"/>
                </a:rPr>
                <a:t>OpenCV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471398" y="8572989"/>
            <a:ext cx="1966258" cy="575056"/>
            <a:chOff x="0" y="0"/>
            <a:chExt cx="517862" cy="151455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17862" cy="151455"/>
            </a:xfrm>
            <a:custGeom>
              <a:avLst/>
              <a:gdLst/>
              <a:ahLst/>
              <a:cxnLst/>
              <a:rect l="l" t="t" r="r" b="b"/>
              <a:pathLst>
                <a:path w="517862" h="151455">
                  <a:moveTo>
                    <a:pt x="75728" y="0"/>
                  </a:moveTo>
                  <a:lnTo>
                    <a:pt x="442135" y="0"/>
                  </a:lnTo>
                  <a:cubicBezTo>
                    <a:pt x="483958" y="0"/>
                    <a:pt x="517862" y="33904"/>
                    <a:pt x="517862" y="75728"/>
                  </a:cubicBezTo>
                  <a:lnTo>
                    <a:pt x="517862" y="75728"/>
                  </a:lnTo>
                  <a:cubicBezTo>
                    <a:pt x="517862" y="117551"/>
                    <a:pt x="483958" y="151455"/>
                    <a:pt x="442135" y="151455"/>
                  </a:cubicBezTo>
                  <a:lnTo>
                    <a:pt x="75728" y="151455"/>
                  </a:lnTo>
                  <a:cubicBezTo>
                    <a:pt x="33904" y="151455"/>
                    <a:pt x="0" y="117551"/>
                    <a:pt x="0" y="75728"/>
                  </a:cubicBezTo>
                  <a:lnTo>
                    <a:pt x="0" y="75728"/>
                  </a:lnTo>
                  <a:cubicBezTo>
                    <a:pt x="0" y="33904"/>
                    <a:pt x="33904" y="0"/>
                    <a:pt x="75728" y="0"/>
                  </a:cubicBezTo>
                  <a:close/>
                </a:path>
              </a:pathLst>
            </a:custGeom>
            <a:solidFill>
              <a:srgbClr val="F9D19A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Montserrat"/>
                </a:rPr>
                <a:t>DALLE-mini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758951" y="7695153"/>
            <a:ext cx="1966258" cy="1452892"/>
            <a:chOff x="0" y="0"/>
            <a:chExt cx="517862" cy="382655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517862" cy="382655"/>
            </a:xfrm>
            <a:custGeom>
              <a:avLst/>
              <a:gdLst/>
              <a:ahLst/>
              <a:cxnLst/>
              <a:rect l="l" t="t" r="r" b="b"/>
              <a:pathLst>
                <a:path w="517862" h="382655">
                  <a:moveTo>
                    <a:pt x="78748" y="0"/>
                  </a:moveTo>
                  <a:lnTo>
                    <a:pt x="439114" y="0"/>
                  </a:lnTo>
                  <a:cubicBezTo>
                    <a:pt x="482606" y="0"/>
                    <a:pt x="517862" y="35257"/>
                    <a:pt x="517862" y="78748"/>
                  </a:cubicBezTo>
                  <a:lnTo>
                    <a:pt x="517862" y="303907"/>
                  </a:lnTo>
                  <a:cubicBezTo>
                    <a:pt x="517862" y="347398"/>
                    <a:pt x="482606" y="382655"/>
                    <a:pt x="439114" y="382655"/>
                  </a:cubicBezTo>
                  <a:lnTo>
                    <a:pt x="78748" y="382655"/>
                  </a:lnTo>
                  <a:cubicBezTo>
                    <a:pt x="35257" y="382655"/>
                    <a:pt x="0" y="347398"/>
                    <a:pt x="0" y="303907"/>
                  </a:cubicBezTo>
                  <a:lnTo>
                    <a:pt x="0" y="78748"/>
                  </a:lnTo>
                  <a:cubicBezTo>
                    <a:pt x="0" y="35257"/>
                    <a:pt x="35257" y="0"/>
                    <a:pt x="78748" y="0"/>
                  </a:cubicBezTo>
                  <a:close/>
                </a:path>
              </a:pathLst>
            </a:custGeom>
            <a:solidFill>
              <a:srgbClr val="F9D19A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Montserrat"/>
                </a:rPr>
                <a:t>Arbitrary Neural Artistic Stylization Network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4412421" y="7695153"/>
            <a:ext cx="1966258" cy="1452892"/>
            <a:chOff x="0" y="0"/>
            <a:chExt cx="517862" cy="382655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517862" cy="382655"/>
            </a:xfrm>
            <a:custGeom>
              <a:avLst/>
              <a:gdLst/>
              <a:ahLst/>
              <a:cxnLst/>
              <a:rect l="l" t="t" r="r" b="b"/>
              <a:pathLst>
                <a:path w="517862" h="382655">
                  <a:moveTo>
                    <a:pt x="78748" y="0"/>
                  </a:moveTo>
                  <a:lnTo>
                    <a:pt x="439114" y="0"/>
                  </a:lnTo>
                  <a:cubicBezTo>
                    <a:pt x="482606" y="0"/>
                    <a:pt x="517862" y="35257"/>
                    <a:pt x="517862" y="78748"/>
                  </a:cubicBezTo>
                  <a:lnTo>
                    <a:pt x="517862" y="303907"/>
                  </a:lnTo>
                  <a:cubicBezTo>
                    <a:pt x="517862" y="347398"/>
                    <a:pt x="482606" y="382655"/>
                    <a:pt x="439114" y="382655"/>
                  </a:cubicBezTo>
                  <a:lnTo>
                    <a:pt x="78748" y="382655"/>
                  </a:lnTo>
                  <a:cubicBezTo>
                    <a:pt x="35257" y="382655"/>
                    <a:pt x="0" y="347398"/>
                    <a:pt x="0" y="303907"/>
                  </a:cubicBezTo>
                  <a:lnTo>
                    <a:pt x="0" y="78748"/>
                  </a:lnTo>
                  <a:cubicBezTo>
                    <a:pt x="0" y="35257"/>
                    <a:pt x="35257" y="0"/>
                    <a:pt x="78748" y="0"/>
                  </a:cubicBezTo>
                  <a:close/>
                </a:path>
              </a:pathLst>
            </a:custGeom>
            <a:solidFill>
              <a:srgbClr val="F9D19A"/>
            </a:solidFill>
          </p:spPr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Montserrat"/>
                </a:rPr>
                <a:t>Simulating age-related changes GAN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 rot="-5400000">
            <a:off x="-5740044" y="4210276"/>
            <a:ext cx="13939549" cy="1866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73"/>
              </a:lnSpc>
            </a:pPr>
            <a:r>
              <a:rPr lang="en-US" sz="5338">
                <a:solidFill>
                  <a:srgbClr val="211C37"/>
                </a:solidFill>
                <a:latin typeface="Comfortaa Light"/>
              </a:rPr>
              <a:t>Описание функционала </a:t>
            </a:r>
          </a:p>
          <a:p>
            <a:pPr algn="ctr">
              <a:lnSpc>
                <a:spcPts val="7473"/>
              </a:lnSpc>
            </a:pPr>
            <a:r>
              <a:rPr lang="en-US" sz="5338">
                <a:solidFill>
                  <a:srgbClr val="211C37"/>
                </a:solidFill>
                <a:latin typeface="Comfortaa Light"/>
              </a:rPr>
              <a:t>приложения</a:t>
            </a:r>
          </a:p>
        </p:txBody>
      </p:sp>
      <p:pic>
        <p:nvPicPr>
          <p:cNvPr id="3" name="PICA (1)">
            <a:hlinkClick r:id="" action="ppaction://media"/>
            <a:extLst>
              <a:ext uri="{FF2B5EF4-FFF2-40B4-BE49-F238E27FC236}">
                <a16:creationId xmlns:a16="http://schemas.microsoft.com/office/drawing/2014/main" id="{DFD5AD13-A17E-5694-CDDC-04F9440469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04800" y="-266700"/>
            <a:ext cx="18762134" cy="10553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23243" y="1609198"/>
            <a:ext cx="8599797" cy="7649102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9144000" y="0"/>
            <a:ext cx="9144000" cy="10287000"/>
            <a:chOff x="0" y="0"/>
            <a:chExt cx="240829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301" t="7510" r="5301" b="883"/>
          <a:stretch>
            <a:fillRect/>
          </a:stretch>
        </p:blipFill>
        <p:spPr>
          <a:xfrm>
            <a:off x="9144000" y="0"/>
            <a:ext cx="9144000" cy="529256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8598" b="5625"/>
          <a:stretch>
            <a:fillRect/>
          </a:stretch>
        </p:blipFill>
        <p:spPr>
          <a:xfrm>
            <a:off x="9144000" y="5292563"/>
            <a:ext cx="9144000" cy="589147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323243" y="73285"/>
            <a:ext cx="11301019" cy="955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4"/>
              </a:lnSpc>
            </a:pPr>
            <a:r>
              <a:rPr lang="en-US" sz="5510">
                <a:solidFill>
                  <a:srgbClr val="FFFFFF"/>
                </a:solidFill>
                <a:latin typeface="Comfortaa Light"/>
              </a:rPr>
              <a:t>Примеры стилизации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698953" y="2594456"/>
          <a:ext cx="7652906" cy="7208409"/>
        </p:xfrm>
        <a:graphic>
          <a:graphicData uri="http://schemas.openxmlformats.org/drawingml/2006/table">
            <a:tbl>
              <a:tblPr/>
              <a:tblGrid>
                <a:gridCol w="2464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0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56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1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7056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2000" u="none">
                          <a:solidFill>
                            <a:srgbClr val="9EFFF5"/>
                          </a:solidFill>
                          <a:latin typeface="Montserrat Bold"/>
                        </a:rPr>
                        <a:t>Стандарт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2000" u="none">
                          <a:solidFill>
                            <a:srgbClr val="9EFFF5"/>
                          </a:solidFill>
                          <a:latin typeface="Montserrat Bold"/>
                        </a:rPr>
                        <a:t>Профи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2000" u="none">
                          <a:solidFill>
                            <a:srgbClr val="9EFFF5"/>
                          </a:solidFill>
                          <a:latin typeface="Montserrat Bold"/>
                        </a:rPr>
                        <a:t>Бизнес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666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/>
                        <a:t>Стоимость</a:t>
                      </a:r>
                    </a:p>
                    <a:p>
                      <a:r>
                        <a:rPr lang="en-US" sz="1998">
                          <a:solidFill>
                            <a:srgbClr val="F9D19A"/>
                          </a:solidFill>
                          <a:latin typeface="Montserrat Bold"/>
                        </a:rPr>
                        <a:t>в месяц, руб</a:t>
                      </a:r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998">
                          <a:solidFill>
                            <a:srgbClr val="FAFAFA"/>
                          </a:solidFill>
                          <a:latin typeface="Montserrat Bold"/>
                        </a:rPr>
                        <a:t>free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998">
                          <a:solidFill>
                            <a:srgbClr val="FAFAFA"/>
                          </a:solidFill>
                          <a:latin typeface="Montserrat Bold"/>
                        </a:rPr>
                        <a:t>199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998">
                          <a:solidFill>
                            <a:srgbClr val="FAFAFA"/>
                          </a:solidFill>
                          <a:latin typeface="Montserrat Bold"/>
                        </a:rPr>
                        <a:t>14 999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707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998">
                          <a:solidFill>
                            <a:srgbClr val="F9D19A"/>
                          </a:solidFill>
                          <a:latin typeface="Montserrat Bold"/>
                        </a:rPr>
                        <a:t>Лимит на размер изображений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998">
                          <a:solidFill>
                            <a:srgbClr val="FAFAFA"/>
                          </a:solidFill>
                          <a:latin typeface="Montserrat Bold"/>
                        </a:rPr>
                        <a:t>5мб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998">
                          <a:solidFill>
                            <a:srgbClr val="FAFAFA"/>
                          </a:solidFill>
                          <a:latin typeface="Montserrat Bold"/>
                        </a:rPr>
                        <a:t>∞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998">
                          <a:solidFill>
                            <a:srgbClr val="FAFAFA"/>
                          </a:solidFill>
                          <a:latin typeface="Montserrat Bold"/>
                        </a:rPr>
                        <a:t>∞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205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998">
                          <a:solidFill>
                            <a:srgbClr val="F9D19A"/>
                          </a:solidFill>
                          <a:latin typeface="Montserrat Bold"/>
                        </a:rPr>
                        <a:t>Лимит на видео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998">
                          <a:solidFill>
                            <a:srgbClr val="FAFAFA"/>
                          </a:solidFill>
                          <a:latin typeface="Montserrat Bold"/>
                        </a:rPr>
                        <a:t>200мб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998">
                          <a:solidFill>
                            <a:srgbClr val="FAFAFA"/>
                          </a:solidFill>
                          <a:latin typeface="Montserrat Bold"/>
                        </a:rPr>
                        <a:t>5гб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998">
                          <a:solidFill>
                            <a:srgbClr val="FAFAFA"/>
                          </a:solidFill>
                          <a:latin typeface="Montserrat Bold"/>
                        </a:rPr>
                        <a:t>∞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205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998">
                          <a:solidFill>
                            <a:srgbClr val="F9D19A"/>
                          </a:solidFill>
                          <a:latin typeface="Montserrat Bold"/>
                        </a:rPr>
                        <a:t>Реклама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998">
                          <a:solidFill>
                            <a:srgbClr val="FAFAFA"/>
                          </a:solidFill>
                          <a:ea typeface="Montserrat Bold"/>
                        </a:rPr>
                        <a:t>✓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998">
                          <a:solidFill>
                            <a:srgbClr val="FAFAFA"/>
                          </a:solidFill>
                          <a:ea typeface="Montserrat Bold"/>
                        </a:rPr>
                        <a:t>×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998">
                          <a:solidFill>
                            <a:srgbClr val="FAFAFA"/>
                          </a:solidFill>
                          <a:ea typeface="Montserrat Bold"/>
                        </a:rPr>
                        <a:t>×</a:t>
                      </a:r>
                      <a:endParaRPr lang="en-US" sz="1100"/>
                    </a:p>
                  </a:txBody>
                  <a:tcPr>
                    <a:lnL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921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698953" y="1201577"/>
            <a:ext cx="7652906" cy="107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26"/>
              </a:lnSpc>
            </a:pPr>
            <a:r>
              <a:rPr lang="en-US" sz="6232">
                <a:solidFill>
                  <a:srgbClr val="FAFAFA"/>
                </a:solidFill>
                <a:latin typeface="Comfortaa Light Bold"/>
              </a:rPr>
              <a:t>Бизнес-модель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144000" y="12685"/>
            <a:ext cx="9144000" cy="10287000"/>
            <a:chOff x="0" y="0"/>
            <a:chExt cx="907070" cy="102045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07070" cy="1020453"/>
            </a:xfrm>
            <a:custGeom>
              <a:avLst/>
              <a:gdLst/>
              <a:ahLst/>
              <a:cxnLst/>
              <a:rect l="l" t="t" r="r" b="b"/>
              <a:pathLst>
                <a:path w="907070" h="1020453">
                  <a:moveTo>
                    <a:pt x="0" y="0"/>
                  </a:moveTo>
                  <a:lnTo>
                    <a:pt x="907070" y="0"/>
                  </a:lnTo>
                  <a:lnTo>
                    <a:pt x="907070" y="1020453"/>
                  </a:lnTo>
                  <a:lnTo>
                    <a:pt x="0" y="1020453"/>
                  </a:lnTo>
                  <a:close/>
                </a:path>
              </a:pathLst>
            </a:custGeom>
            <a:solidFill>
              <a:srgbClr val="FAFAFA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2982" tIns="32982" rIns="32982" bIns="32982" rtlCol="0" anchor="ctr"/>
            <a:lstStyle/>
            <a:p>
              <a:pPr algn="ctr">
                <a:lnSpc>
                  <a:spcPts val="1817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127161" y="3756903"/>
            <a:ext cx="3268176" cy="532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27"/>
              </a:lnSpc>
            </a:pPr>
            <a:r>
              <a:rPr lang="en-US" sz="1519">
                <a:solidFill>
                  <a:srgbClr val="000000"/>
                </a:solidFill>
                <a:latin typeface="Montserrat"/>
              </a:rPr>
              <a:t>Конверсия из установки </a:t>
            </a:r>
          </a:p>
          <a:p>
            <a:pPr>
              <a:lnSpc>
                <a:spcPts val="2127"/>
              </a:lnSpc>
            </a:pPr>
            <a:r>
              <a:rPr lang="en-US" sz="1519">
                <a:solidFill>
                  <a:srgbClr val="000000"/>
                </a:solidFill>
                <a:latin typeface="Montserrat"/>
              </a:rPr>
              <a:t>в платящего пользователя  ≈ 2%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64501" y="7161303"/>
            <a:ext cx="2948372" cy="799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27"/>
              </a:lnSpc>
            </a:pPr>
            <a:r>
              <a:rPr lang="en-US" sz="1519">
                <a:solidFill>
                  <a:srgbClr val="737373"/>
                </a:solidFill>
                <a:latin typeface="Montserrat"/>
              </a:rPr>
              <a:t>Конверсия из установки в платящего пользователя  ≈ 2%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64501" y="3299733"/>
            <a:ext cx="3029034" cy="397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72"/>
              </a:lnSpc>
            </a:pPr>
            <a:r>
              <a:rPr lang="en-US" sz="2337">
                <a:solidFill>
                  <a:srgbClr val="737373"/>
                </a:solidFill>
                <a:latin typeface="Montserrat"/>
              </a:rPr>
              <a:t>Мировой рынок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18625" y="4500698"/>
            <a:ext cx="4269733" cy="26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27"/>
              </a:lnSpc>
            </a:pPr>
            <a:r>
              <a:rPr lang="en-US" sz="1519">
                <a:solidFill>
                  <a:srgbClr val="000000"/>
                </a:solidFill>
                <a:latin typeface="Montserrat"/>
              </a:rPr>
              <a:t>Срок удержания = 12 месяцев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164501" y="6649170"/>
            <a:ext cx="3230835" cy="397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72"/>
              </a:lnSpc>
            </a:pPr>
            <a:r>
              <a:rPr lang="en-US" sz="2337">
                <a:solidFill>
                  <a:srgbClr val="737373"/>
                </a:solidFill>
                <a:latin typeface="Montserrat"/>
              </a:rPr>
              <a:t>Российский рынок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27161" y="7951184"/>
            <a:ext cx="3268176" cy="26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27"/>
              </a:lnSpc>
            </a:pPr>
            <a:r>
              <a:rPr lang="en-US" sz="1519">
                <a:solidFill>
                  <a:srgbClr val="737373"/>
                </a:solidFill>
                <a:latin typeface="Montserrat"/>
              </a:rPr>
              <a:t>Срок удержания= 12 месяцев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118625" y="4937310"/>
            <a:ext cx="2858225" cy="26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27"/>
              </a:lnSpc>
            </a:pPr>
            <a:r>
              <a:rPr lang="en-US" sz="1519">
                <a:solidFill>
                  <a:srgbClr val="000000"/>
                </a:solidFill>
                <a:latin typeface="Montserrat"/>
              </a:rPr>
              <a:t>Av. Price = 200 $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127161" y="8277223"/>
            <a:ext cx="2485731" cy="26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27"/>
              </a:lnSpc>
            </a:pPr>
            <a:r>
              <a:rPr lang="en-US" sz="1519">
                <a:solidFill>
                  <a:srgbClr val="737373"/>
                </a:solidFill>
                <a:latin typeface="Montserrat"/>
              </a:rPr>
              <a:t>Av. Price = 14 999 руб.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118625" y="5311608"/>
            <a:ext cx="3074910" cy="397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72"/>
              </a:lnSpc>
            </a:pPr>
            <a:r>
              <a:rPr lang="en-US" sz="2337">
                <a:solidFill>
                  <a:srgbClr val="211C37"/>
                </a:solidFill>
                <a:latin typeface="Montserrat"/>
              </a:rPr>
              <a:t>LTV = 2 400 $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27161" y="8593737"/>
            <a:ext cx="2948372" cy="397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72"/>
              </a:lnSpc>
            </a:pPr>
            <a:r>
              <a:rPr lang="en-US" sz="2337">
                <a:solidFill>
                  <a:srgbClr val="211C37"/>
                </a:solidFill>
                <a:latin typeface="Montserrat"/>
              </a:rPr>
              <a:t>LTV = 179 988 руб.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164501" y="2519710"/>
            <a:ext cx="2485731" cy="479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99"/>
              </a:lnSpc>
            </a:pPr>
            <a:r>
              <a:rPr lang="en-US" sz="2856">
                <a:solidFill>
                  <a:srgbClr val="000000"/>
                </a:solidFill>
                <a:latin typeface="Montserrat"/>
              </a:rPr>
              <a:t>B2B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6606" y="3773576"/>
            <a:ext cx="3276090" cy="532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27"/>
              </a:lnSpc>
            </a:pPr>
            <a:r>
              <a:rPr lang="en-US" sz="1519">
                <a:solidFill>
                  <a:srgbClr val="000000"/>
                </a:solidFill>
                <a:latin typeface="Montserrat"/>
              </a:rPr>
              <a:t>Конверсия из установки в платящего пользователя  ≈ 2%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342482" y="7126677"/>
            <a:ext cx="2948372" cy="799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27"/>
              </a:lnSpc>
            </a:pPr>
            <a:r>
              <a:rPr lang="en-US" sz="1519">
                <a:solidFill>
                  <a:srgbClr val="737373"/>
                </a:solidFill>
                <a:latin typeface="Montserrat"/>
              </a:rPr>
              <a:t>Конверсия из установки в платящего пользователя  ≈ 2%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342482" y="3303207"/>
            <a:ext cx="2956907" cy="397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72"/>
              </a:lnSpc>
            </a:pPr>
            <a:r>
              <a:rPr lang="en-US" sz="2337">
                <a:solidFill>
                  <a:srgbClr val="737373"/>
                </a:solidFill>
                <a:latin typeface="Montserrat"/>
              </a:rPr>
              <a:t>Мировой рынок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296606" y="4500698"/>
            <a:ext cx="4269733" cy="26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27"/>
              </a:lnSpc>
            </a:pPr>
            <a:r>
              <a:rPr lang="en-US" sz="1519">
                <a:solidFill>
                  <a:srgbClr val="000000"/>
                </a:solidFill>
                <a:latin typeface="Montserrat"/>
              </a:rPr>
              <a:t>Срок удержания = 6 месяца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351018" y="6652645"/>
            <a:ext cx="3221679" cy="397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72"/>
              </a:lnSpc>
            </a:pPr>
            <a:r>
              <a:rPr lang="en-US" sz="2337">
                <a:solidFill>
                  <a:srgbClr val="737373"/>
                </a:solidFill>
                <a:latin typeface="Montserrat"/>
              </a:rPr>
              <a:t>Российский рынок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296606" y="4937310"/>
            <a:ext cx="2858225" cy="26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27"/>
              </a:lnSpc>
            </a:pPr>
            <a:r>
              <a:rPr lang="en-US" sz="1519">
                <a:solidFill>
                  <a:srgbClr val="000000"/>
                </a:solidFill>
                <a:latin typeface="Montserrat"/>
              </a:rPr>
              <a:t>Av. Price = 3.5 $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313677" y="8280697"/>
            <a:ext cx="2485731" cy="26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27"/>
              </a:lnSpc>
            </a:pPr>
            <a:r>
              <a:rPr lang="en-US" sz="1519">
                <a:solidFill>
                  <a:srgbClr val="737373"/>
                </a:solidFill>
                <a:latin typeface="Montserrat"/>
              </a:rPr>
              <a:t>Av. Price = 199 руб.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296606" y="5315082"/>
            <a:ext cx="3074910" cy="397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72"/>
              </a:lnSpc>
            </a:pPr>
            <a:r>
              <a:rPr lang="en-US" sz="2337">
                <a:solidFill>
                  <a:srgbClr val="211C37"/>
                </a:solidFill>
                <a:latin typeface="Montserrat"/>
              </a:rPr>
              <a:t>LTV = 42 $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239348" y="8593737"/>
            <a:ext cx="2948372" cy="397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72"/>
              </a:lnSpc>
            </a:pPr>
            <a:r>
              <a:rPr lang="en-US" sz="2337">
                <a:solidFill>
                  <a:srgbClr val="211C37"/>
                </a:solidFill>
                <a:latin typeface="Montserrat"/>
              </a:rPr>
              <a:t>LTV = 8 388 руб.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342482" y="2585026"/>
            <a:ext cx="2485731" cy="479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99"/>
              </a:lnSpc>
            </a:pPr>
            <a:r>
              <a:rPr lang="en-US" sz="2856">
                <a:solidFill>
                  <a:srgbClr val="000000"/>
                </a:solidFill>
                <a:latin typeface="Montserrat"/>
              </a:rPr>
              <a:t>B2C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313677" y="7953321"/>
            <a:ext cx="4269733" cy="26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27"/>
              </a:lnSpc>
            </a:pPr>
            <a:r>
              <a:rPr lang="en-US" sz="1519">
                <a:solidFill>
                  <a:srgbClr val="737373"/>
                </a:solidFill>
                <a:latin typeface="Montserrat"/>
              </a:rPr>
              <a:t>Срок удержания = 6 месяца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164501" y="1201577"/>
            <a:ext cx="7836588" cy="108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21"/>
              </a:lnSpc>
            </a:pPr>
            <a:r>
              <a:rPr lang="en-US" sz="6229">
                <a:solidFill>
                  <a:srgbClr val="2B2B2B"/>
                </a:solidFill>
                <a:latin typeface="Comfortaa Light Bold"/>
              </a:rPr>
              <a:t>Юнит экономика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77061" y="4008519"/>
            <a:ext cx="8948718" cy="4835190"/>
            <a:chOff x="0" y="0"/>
            <a:chExt cx="11931625" cy="6446920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>
              <a:off x="416327" y="127146"/>
              <a:ext cx="11515298" cy="5955840"/>
              <a:chOff x="0" y="0"/>
              <a:chExt cx="15205716" cy="7864565"/>
            </a:xfrm>
          </p:grpSpPr>
        </p:grpSp>
        <p:sp>
          <p:nvSpPr>
            <p:cNvPr id="4" name="TextBox 4"/>
            <p:cNvSpPr txBox="1"/>
            <p:nvPr/>
          </p:nvSpPr>
          <p:spPr>
            <a:xfrm>
              <a:off x="1939317" y="6154528"/>
              <a:ext cx="504570" cy="29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12"/>
                </a:lnSpc>
              </a:pPr>
              <a:r>
                <a:rPr lang="en-US" sz="1294">
                  <a:solidFill>
                    <a:srgbClr val="FAFAFA"/>
                  </a:solidFill>
                  <a:latin typeface="HK Grotesk Medium Bold"/>
                </a:rPr>
                <a:t>2022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21691" y="6154528"/>
              <a:ext cx="504570" cy="29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12"/>
                </a:lnSpc>
              </a:pPr>
              <a:r>
                <a:rPr lang="en-US" sz="1294">
                  <a:solidFill>
                    <a:srgbClr val="FAFAFA"/>
                  </a:solidFill>
                  <a:latin typeface="HK Grotesk Medium Bold"/>
                </a:rPr>
                <a:t>2023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904065" y="6154528"/>
              <a:ext cx="504570" cy="29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12"/>
                </a:lnSpc>
              </a:pPr>
              <a:r>
                <a:rPr lang="en-US" sz="1294">
                  <a:solidFill>
                    <a:srgbClr val="FAFAFA"/>
                  </a:solidFill>
                  <a:latin typeface="HK Grotesk Medium Bold"/>
                </a:rPr>
                <a:t>2024</a:t>
              </a:r>
            </a:p>
          </p:txBody>
        </p: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416327" y="127146"/>
              <a:ext cx="11515298" cy="5955840"/>
              <a:chOff x="0" y="0"/>
              <a:chExt cx="15205716" cy="786456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-6350"/>
                <a:ext cx="15205717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5205717" h="12700">
                    <a:moveTo>
                      <a:pt x="0" y="0"/>
                    </a:moveTo>
                    <a:lnTo>
                      <a:pt x="15205717" y="0"/>
                    </a:lnTo>
                    <a:lnTo>
                      <a:pt x="15205717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FAFAFA">
                  <a:alpha val="24706"/>
                </a:srgbClr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0" y="1959791"/>
                <a:ext cx="15205717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5205717" h="12700">
                    <a:moveTo>
                      <a:pt x="0" y="0"/>
                    </a:moveTo>
                    <a:lnTo>
                      <a:pt x="15205717" y="0"/>
                    </a:lnTo>
                    <a:lnTo>
                      <a:pt x="15205717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FAFAFA">
                  <a:alpha val="24706"/>
                </a:srgbClr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0" y="3925932"/>
                <a:ext cx="15205717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5205717" h="12700">
                    <a:moveTo>
                      <a:pt x="0" y="0"/>
                    </a:moveTo>
                    <a:lnTo>
                      <a:pt x="15205717" y="0"/>
                    </a:lnTo>
                    <a:lnTo>
                      <a:pt x="15205717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FAFAFA">
                  <a:alpha val="24706"/>
                </a:srgbClr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0" y="5892074"/>
                <a:ext cx="15205717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5205717" h="12700">
                    <a:moveTo>
                      <a:pt x="0" y="0"/>
                    </a:moveTo>
                    <a:lnTo>
                      <a:pt x="15205717" y="0"/>
                    </a:lnTo>
                    <a:lnTo>
                      <a:pt x="15205717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FAFAFA">
                  <a:alpha val="24706"/>
                </a:srgbClr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0" y="7858215"/>
                <a:ext cx="15205717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5205717" h="12700">
                    <a:moveTo>
                      <a:pt x="0" y="0"/>
                    </a:moveTo>
                    <a:lnTo>
                      <a:pt x="15205717" y="0"/>
                    </a:lnTo>
                    <a:lnTo>
                      <a:pt x="15205717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FAFAFA">
                  <a:alpha val="60000"/>
                </a:srgbClr>
              </a:solidFill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0" y="-38100"/>
              <a:ext cx="306685" cy="29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812"/>
                </a:lnSpc>
              </a:pPr>
              <a:r>
                <a:rPr lang="en-US" sz="1294">
                  <a:solidFill>
                    <a:srgbClr val="FAFAFA"/>
                  </a:solidFill>
                  <a:latin typeface="HK Grotesk Medium Bold"/>
                </a:rPr>
                <a:t>20 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450860"/>
              <a:ext cx="306685" cy="29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812"/>
                </a:lnSpc>
              </a:pPr>
              <a:r>
                <a:rPr lang="en-US" sz="1294">
                  <a:solidFill>
                    <a:srgbClr val="FAFAFA"/>
                  </a:solidFill>
                  <a:latin typeface="HK Grotesk Medium Bold"/>
                </a:rPr>
                <a:t>15 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2939820"/>
              <a:ext cx="306685" cy="29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812"/>
                </a:lnSpc>
              </a:pPr>
              <a:r>
                <a:rPr lang="en-US" sz="1294">
                  <a:solidFill>
                    <a:srgbClr val="FAFAFA"/>
                  </a:solidFill>
                  <a:latin typeface="HK Grotesk Medium Bold"/>
                </a:rPr>
                <a:t>10 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6112" y="4428780"/>
              <a:ext cx="180573" cy="29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812"/>
                </a:lnSpc>
              </a:pPr>
              <a:r>
                <a:rPr lang="en-US" sz="1294">
                  <a:solidFill>
                    <a:srgbClr val="FAFAFA"/>
                  </a:solidFill>
                  <a:latin typeface="HK Grotesk Medium Bold"/>
                </a:rPr>
                <a:t>5 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6112" y="5917740"/>
              <a:ext cx="180573" cy="29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812"/>
                </a:lnSpc>
              </a:pPr>
              <a:r>
                <a:rPr lang="en-US" sz="1294">
                  <a:solidFill>
                    <a:srgbClr val="FAFAFA"/>
                  </a:solidFill>
                  <a:latin typeface="HK Grotesk Medium Bold"/>
                </a:rPr>
                <a:t>0 </a:t>
              </a:r>
            </a:p>
          </p:txBody>
        </p: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416327" y="1224168"/>
              <a:ext cx="11515298" cy="4858818"/>
              <a:chOff x="0" y="1448595"/>
              <a:chExt cx="15205716" cy="641597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2195728"/>
                <a:ext cx="2331515" cy="5668837"/>
              </a:xfrm>
              <a:custGeom>
                <a:avLst/>
                <a:gdLst/>
                <a:ahLst/>
                <a:cxnLst/>
                <a:rect l="l" t="t" r="r" b="b"/>
                <a:pathLst>
                  <a:path w="2331515" h="5668837">
                    <a:moveTo>
                      <a:pt x="0" y="5668837"/>
                    </a:moveTo>
                    <a:lnTo>
                      <a:pt x="0" y="186521"/>
                    </a:lnTo>
                    <a:cubicBezTo>
                      <a:pt x="0" y="83509"/>
                      <a:pt x="83508" y="0"/>
                      <a:pt x="186521" y="0"/>
                    </a:cubicBezTo>
                    <a:lnTo>
                      <a:pt x="2144993" y="0"/>
                    </a:lnTo>
                    <a:cubicBezTo>
                      <a:pt x="2248006" y="0"/>
                      <a:pt x="2331515" y="83509"/>
                      <a:pt x="2331515" y="186521"/>
                    </a:cubicBezTo>
                    <a:lnTo>
                      <a:pt x="2331515" y="566883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5258643" y="1605886"/>
                <a:ext cx="2331515" cy="6258679"/>
              </a:xfrm>
              <a:custGeom>
                <a:avLst/>
                <a:gdLst/>
                <a:ahLst/>
                <a:cxnLst/>
                <a:rect l="l" t="t" r="r" b="b"/>
                <a:pathLst>
                  <a:path w="2331515" h="6258679">
                    <a:moveTo>
                      <a:pt x="0" y="6258679"/>
                    </a:moveTo>
                    <a:lnTo>
                      <a:pt x="0" y="186521"/>
                    </a:lnTo>
                    <a:cubicBezTo>
                      <a:pt x="0" y="83508"/>
                      <a:pt x="83509" y="0"/>
                      <a:pt x="186522" y="0"/>
                    </a:cubicBezTo>
                    <a:lnTo>
                      <a:pt x="2144994" y="0"/>
                    </a:lnTo>
                    <a:cubicBezTo>
                      <a:pt x="2248007" y="0"/>
                      <a:pt x="2331515" y="83508"/>
                      <a:pt x="2331515" y="186521"/>
                    </a:cubicBezTo>
                    <a:lnTo>
                      <a:pt x="2331515" y="625867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0517287" y="1448595"/>
                <a:ext cx="2331515" cy="6415970"/>
              </a:xfrm>
              <a:custGeom>
                <a:avLst/>
                <a:gdLst/>
                <a:ahLst/>
                <a:cxnLst/>
                <a:rect l="l" t="t" r="r" b="b"/>
                <a:pathLst>
                  <a:path w="2331515" h="6415970">
                    <a:moveTo>
                      <a:pt x="0" y="6415970"/>
                    </a:moveTo>
                    <a:lnTo>
                      <a:pt x="0" y="186521"/>
                    </a:lnTo>
                    <a:cubicBezTo>
                      <a:pt x="0" y="83508"/>
                      <a:pt x="83508" y="0"/>
                      <a:pt x="186521" y="0"/>
                    </a:cubicBezTo>
                    <a:lnTo>
                      <a:pt x="2144994" y="0"/>
                    </a:lnTo>
                    <a:cubicBezTo>
                      <a:pt x="2248007" y="0"/>
                      <a:pt x="2331515" y="83508"/>
                      <a:pt x="2331515" y="186521"/>
                    </a:cubicBezTo>
                    <a:lnTo>
                      <a:pt x="2331515" y="64159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2356915" y="6447356"/>
                <a:ext cx="2331515" cy="1417209"/>
              </a:xfrm>
              <a:custGeom>
                <a:avLst/>
                <a:gdLst/>
                <a:ahLst/>
                <a:cxnLst/>
                <a:rect l="l" t="t" r="r" b="b"/>
                <a:pathLst>
                  <a:path w="2331515" h="1417209">
                    <a:moveTo>
                      <a:pt x="0" y="1417209"/>
                    </a:moveTo>
                    <a:lnTo>
                      <a:pt x="0" y="186521"/>
                    </a:lnTo>
                    <a:cubicBezTo>
                      <a:pt x="0" y="83508"/>
                      <a:pt x="83508" y="0"/>
                      <a:pt x="186521" y="0"/>
                    </a:cubicBezTo>
                    <a:lnTo>
                      <a:pt x="2144993" y="0"/>
                    </a:lnTo>
                    <a:cubicBezTo>
                      <a:pt x="2248006" y="0"/>
                      <a:pt x="2331514" y="83508"/>
                      <a:pt x="2331514" y="186521"/>
                    </a:cubicBezTo>
                    <a:lnTo>
                      <a:pt x="2331514" y="1417209"/>
                    </a:lnTo>
                    <a:close/>
                  </a:path>
                </a:pathLst>
              </a:custGeom>
              <a:solidFill>
                <a:srgbClr val="F9D19A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615558" y="6014515"/>
                <a:ext cx="2331514" cy="1850049"/>
              </a:xfrm>
              <a:custGeom>
                <a:avLst/>
                <a:gdLst/>
                <a:ahLst/>
                <a:cxnLst/>
                <a:rect l="l" t="t" r="r" b="b"/>
                <a:pathLst>
                  <a:path w="2331514" h="1850049">
                    <a:moveTo>
                      <a:pt x="0" y="1850050"/>
                    </a:moveTo>
                    <a:lnTo>
                      <a:pt x="0" y="186522"/>
                    </a:lnTo>
                    <a:cubicBezTo>
                      <a:pt x="0" y="83509"/>
                      <a:pt x="83508" y="0"/>
                      <a:pt x="186522" y="0"/>
                    </a:cubicBezTo>
                    <a:lnTo>
                      <a:pt x="2144994" y="0"/>
                    </a:lnTo>
                    <a:cubicBezTo>
                      <a:pt x="2248007" y="0"/>
                      <a:pt x="2331515" y="83509"/>
                      <a:pt x="2331515" y="186522"/>
                    </a:cubicBezTo>
                    <a:lnTo>
                      <a:pt x="2331515" y="1850050"/>
                    </a:lnTo>
                    <a:close/>
                  </a:path>
                </a:pathLst>
              </a:custGeom>
              <a:solidFill>
                <a:srgbClr val="F9D19A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2874202" y="5660305"/>
                <a:ext cx="2331515" cy="2204260"/>
              </a:xfrm>
              <a:custGeom>
                <a:avLst/>
                <a:gdLst/>
                <a:ahLst/>
                <a:cxnLst/>
                <a:rect l="l" t="t" r="r" b="b"/>
                <a:pathLst>
                  <a:path w="2331515" h="2204260">
                    <a:moveTo>
                      <a:pt x="0" y="2204260"/>
                    </a:moveTo>
                    <a:lnTo>
                      <a:pt x="0" y="186521"/>
                    </a:lnTo>
                    <a:cubicBezTo>
                      <a:pt x="0" y="83509"/>
                      <a:pt x="83508" y="1"/>
                      <a:pt x="186520" y="0"/>
                    </a:cubicBezTo>
                    <a:lnTo>
                      <a:pt x="2144993" y="0"/>
                    </a:lnTo>
                    <a:cubicBezTo>
                      <a:pt x="2194461" y="0"/>
                      <a:pt x="2241905" y="19651"/>
                      <a:pt x="2276884" y="54631"/>
                    </a:cubicBezTo>
                    <a:cubicBezTo>
                      <a:pt x="2311863" y="89610"/>
                      <a:pt x="2331515" y="137053"/>
                      <a:pt x="2331515" y="186521"/>
                    </a:cubicBezTo>
                    <a:lnTo>
                      <a:pt x="2331515" y="2204260"/>
                    </a:lnTo>
                    <a:close/>
                  </a:path>
                </a:pathLst>
              </a:custGeom>
              <a:solidFill>
                <a:srgbClr val="F9D19A"/>
              </a:solidFill>
            </p:spPr>
          </p:sp>
        </p:grpSp>
      </p:grpSp>
      <p:grpSp>
        <p:nvGrpSpPr>
          <p:cNvPr id="25" name="Group 25"/>
          <p:cNvGrpSpPr/>
          <p:nvPr/>
        </p:nvGrpSpPr>
        <p:grpSpPr>
          <a:xfrm>
            <a:off x="352645" y="3114928"/>
            <a:ext cx="5728781" cy="5728781"/>
            <a:chOff x="0" y="0"/>
            <a:chExt cx="6350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9D19A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335294" y="3156730"/>
            <a:ext cx="5686979" cy="5686979"/>
            <a:chOff x="0" y="0"/>
            <a:chExt cx="6350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9D19A">
                <a:alpha val="27843"/>
              </a:srgbClr>
            </a:solidFill>
          </p:spPr>
        </p:sp>
      </p:grpSp>
      <p:sp>
        <p:nvSpPr>
          <p:cNvPr id="29" name="TextBox 29"/>
          <p:cNvSpPr txBox="1"/>
          <p:nvPr/>
        </p:nvSpPr>
        <p:spPr>
          <a:xfrm>
            <a:off x="9600457" y="3470692"/>
            <a:ext cx="7941325" cy="280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1"/>
              </a:lnSpc>
            </a:pPr>
            <a:r>
              <a:rPr lang="en-US" sz="1700">
                <a:solidFill>
                  <a:srgbClr val="FAFAFA"/>
                </a:solidFill>
                <a:latin typeface="Montserrat"/>
              </a:rPr>
              <a:t>Прогнозы по рынку стилизации с 2021 по 2025 гг., млрд руб.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133874" y="4753889"/>
            <a:ext cx="4089821" cy="4089821"/>
            <a:chOff x="0" y="0"/>
            <a:chExt cx="6350000" cy="6350000"/>
          </a:xfrm>
        </p:grpSpPr>
        <p:sp>
          <p:nvSpPr>
            <p:cNvPr id="31" name="Freeform 3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0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961322" y="6408786"/>
            <a:ext cx="2434923" cy="2434923"/>
            <a:chOff x="0" y="0"/>
            <a:chExt cx="6350000" cy="6350000"/>
          </a:xfrm>
        </p:grpSpPr>
        <p:sp>
          <p:nvSpPr>
            <p:cNvPr id="33" name="Freeform 3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9D19A"/>
            </a:solidFill>
          </p:spPr>
        </p:sp>
      </p:grpSp>
      <p:sp>
        <p:nvSpPr>
          <p:cNvPr id="34" name="AutoShape 34"/>
          <p:cNvSpPr/>
          <p:nvPr/>
        </p:nvSpPr>
        <p:spPr>
          <a:xfrm>
            <a:off x="3157069" y="3137656"/>
            <a:ext cx="5639509" cy="0"/>
          </a:xfrm>
          <a:prstGeom prst="line">
            <a:avLst/>
          </a:prstGeom>
          <a:ln w="19050" cap="rnd">
            <a:solidFill>
              <a:srgbClr val="9EFF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AutoShape 35"/>
          <p:cNvSpPr/>
          <p:nvPr/>
        </p:nvSpPr>
        <p:spPr>
          <a:xfrm>
            <a:off x="3217036" y="4733309"/>
            <a:ext cx="5708452" cy="0"/>
          </a:xfrm>
          <a:prstGeom prst="line">
            <a:avLst/>
          </a:prstGeom>
          <a:ln w="19050" cap="rnd">
            <a:solidFill>
              <a:srgbClr val="9EFF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TextBox 36"/>
          <p:cNvSpPr txBox="1"/>
          <p:nvPr/>
        </p:nvSpPr>
        <p:spPr>
          <a:xfrm>
            <a:off x="5542997" y="4747195"/>
            <a:ext cx="3382491" cy="541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11"/>
              </a:lnSpc>
            </a:pPr>
            <a:r>
              <a:rPr lang="en-US" sz="1793" spc="-17">
                <a:solidFill>
                  <a:srgbClr val="FAFAFA"/>
                </a:solidFill>
                <a:latin typeface="Montserrat Bold"/>
              </a:rPr>
              <a:t>Рынок web стилизаций  </a:t>
            </a:r>
          </a:p>
          <a:p>
            <a:pPr algn="r">
              <a:lnSpc>
                <a:spcPts val="1851"/>
              </a:lnSpc>
            </a:pPr>
            <a:endParaRPr lang="en-US" sz="1793" spc="-17">
              <a:solidFill>
                <a:srgbClr val="FAFAFA"/>
              </a:solidFill>
              <a:latin typeface="Montserrat Bold"/>
            </a:endParaRPr>
          </a:p>
        </p:txBody>
      </p:sp>
      <p:sp>
        <p:nvSpPr>
          <p:cNvPr id="37" name="AutoShape 37"/>
          <p:cNvSpPr/>
          <p:nvPr/>
        </p:nvSpPr>
        <p:spPr>
          <a:xfrm>
            <a:off x="3217036" y="6396702"/>
            <a:ext cx="5708452" cy="0"/>
          </a:xfrm>
          <a:prstGeom prst="line">
            <a:avLst/>
          </a:prstGeom>
          <a:ln w="19050" cap="rnd">
            <a:solidFill>
              <a:srgbClr val="9EFF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8" name="TextBox 38"/>
          <p:cNvSpPr txBox="1"/>
          <p:nvPr/>
        </p:nvSpPr>
        <p:spPr>
          <a:xfrm>
            <a:off x="5098827" y="3194370"/>
            <a:ext cx="3697751" cy="30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11"/>
              </a:lnSpc>
            </a:pPr>
            <a:r>
              <a:rPr lang="en-US" sz="1793">
                <a:solidFill>
                  <a:srgbClr val="FAFAFA"/>
                </a:solidFill>
                <a:latin typeface="Montserrat Bold"/>
              </a:rPr>
              <a:t>Рынок стилизаций 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8737854" y="3189466"/>
            <a:ext cx="117449" cy="118553"/>
            <a:chOff x="0" y="0"/>
            <a:chExt cx="6350000" cy="6350000"/>
          </a:xfrm>
        </p:grpSpPr>
        <p:sp>
          <p:nvSpPr>
            <p:cNvPr id="40" name="Freeform 4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9EFFF5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8925488" y="4803570"/>
            <a:ext cx="117449" cy="118553"/>
            <a:chOff x="0" y="0"/>
            <a:chExt cx="6350000" cy="6350000"/>
          </a:xfrm>
        </p:grpSpPr>
        <p:sp>
          <p:nvSpPr>
            <p:cNvPr id="42" name="Freeform 4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9EFFF5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8925488" y="6537159"/>
            <a:ext cx="117449" cy="118553"/>
            <a:chOff x="0" y="0"/>
            <a:chExt cx="6350000" cy="6350000"/>
          </a:xfrm>
        </p:grpSpPr>
        <p:sp>
          <p:nvSpPr>
            <p:cNvPr id="44" name="Freeform 4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9EFFF5"/>
            </a:solidFill>
          </p:spPr>
        </p:sp>
      </p:grpSp>
      <p:grpSp>
        <p:nvGrpSpPr>
          <p:cNvPr id="45" name="Group 45"/>
          <p:cNvGrpSpPr/>
          <p:nvPr/>
        </p:nvGrpSpPr>
        <p:grpSpPr>
          <a:xfrm>
            <a:off x="14362825" y="3378388"/>
            <a:ext cx="112799" cy="113859"/>
            <a:chOff x="0" y="0"/>
            <a:chExt cx="6350000" cy="6350000"/>
          </a:xfrm>
        </p:grpSpPr>
        <p:sp>
          <p:nvSpPr>
            <p:cNvPr id="46" name="Freeform 4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9EFFF5"/>
            </a:solidFill>
          </p:spPr>
        </p:sp>
      </p:grpSp>
      <p:sp>
        <p:nvSpPr>
          <p:cNvPr id="47" name="TextBox 47"/>
          <p:cNvSpPr txBox="1"/>
          <p:nvPr/>
        </p:nvSpPr>
        <p:spPr>
          <a:xfrm>
            <a:off x="385954" y="2014594"/>
            <a:ext cx="4137184" cy="647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3"/>
              </a:lnSpc>
            </a:pPr>
            <a:r>
              <a:rPr lang="en-US" sz="3773">
                <a:solidFill>
                  <a:srgbClr val="FAFAFA"/>
                </a:solidFill>
                <a:latin typeface="Comfortaa Light"/>
              </a:rPr>
              <a:t>Мировой рынок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1396274" y="7365140"/>
            <a:ext cx="295751" cy="27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9"/>
              </a:lnSpc>
            </a:pPr>
            <a:r>
              <a:rPr lang="en-US" sz="1592">
                <a:solidFill>
                  <a:srgbClr val="FAFAFA"/>
                </a:solidFill>
                <a:latin typeface="HK Grotesk Medium"/>
              </a:rPr>
              <a:t>3.6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3041457" y="4609667"/>
            <a:ext cx="411361" cy="27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9"/>
              </a:lnSpc>
            </a:pPr>
            <a:r>
              <a:rPr lang="en-US" sz="1592">
                <a:solidFill>
                  <a:srgbClr val="FAFAFA"/>
                </a:solidFill>
                <a:latin typeface="HK Grotesk Medium"/>
              </a:rPr>
              <a:t>15.9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0035657" y="4904225"/>
            <a:ext cx="462558" cy="27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9"/>
              </a:lnSpc>
            </a:pPr>
            <a:r>
              <a:rPr lang="en-US" sz="1592">
                <a:solidFill>
                  <a:srgbClr val="FAFAFA"/>
                </a:solidFill>
                <a:latin typeface="HK Grotesk Medium"/>
              </a:rPr>
              <a:t>14.4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5995171" y="4505024"/>
            <a:ext cx="413385" cy="27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9"/>
              </a:lnSpc>
            </a:pPr>
            <a:r>
              <a:rPr lang="en-US" sz="1592">
                <a:solidFill>
                  <a:srgbClr val="FAFAFA"/>
                </a:solidFill>
                <a:latin typeface="HK Grotesk Medium Bold"/>
              </a:rPr>
              <a:t>16.3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4417622" y="7124299"/>
            <a:ext cx="295751" cy="27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9"/>
              </a:lnSpc>
            </a:pPr>
            <a:r>
              <a:rPr lang="en-US" sz="1592">
                <a:solidFill>
                  <a:srgbClr val="FAFAFA"/>
                </a:solidFill>
                <a:latin typeface="HK Grotesk Medium"/>
              </a:rPr>
              <a:t>4.7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7419336" y="6875589"/>
            <a:ext cx="295751" cy="27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9"/>
              </a:lnSpc>
            </a:pPr>
            <a:r>
              <a:rPr lang="en-US" sz="1592">
                <a:solidFill>
                  <a:srgbClr val="FAFAFA"/>
                </a:solidFill>
                <a:latin typeface="HK Grotesk Medium"/>
              </a:rPr>
              <a:t>5.6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961322" y="3484601"/>
            <a:ext cx="2324325" cy="1021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8"/>
              </a:lnSpc>
            </a:pPr>
            <a:r>
              <a:rPr lang="en-US" sz="3177">
                <a:solidFill>
                  <a:srgbClr val="211C37"/>
                </a:solidFill>
                <a:latin typeface="HK Grotesk Medium Bold"/>
              </a:rPr>
              <a:t>TAM </a:t>
            </a:r>
          </a:p>
          <a:p>
            <a:pPr algn="ctr">
              <a:lnSpc>
                <a:spcPts val="3706"/>
              </a:lnSpc>
            </a:pPr>
            <a:r>
              <a:rPr lang="en-US" sz="2647">
                <a:solidFill>
                  <a:srgbClr val="211C37"/>
                </a:solidFill>
                <a:latin typeface="HK Grotesk Medium Bold"/>
              </a:rPr>
              <a:t>18 млрд руб.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965937" y="5102872"/>
            <a:ext cx="2319710" cy="1017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9"/>
              </a:lnSpc>
            </a:pPr>
            <a:r>
              <a:rPr lang="en-US" sz="3171">
                <a:solidFill>
                  <a:srgbClr val="000000"/>
                </a:solidFill>
                <a:latin typeface="HK Grotesk Medium Bold"/>
              </a:rPr>
              <a:t>SAM</a:t>
            </a:r>
          </a:p>
          <a:p>
            <a:pPr algn="ctr">
              <a:lnSpc>
                <a:spcPts val="3699"/>
              </a:lnSpc>
            </a:pPr>
            <a:r>
              <a:rPr lang="en-US" sz="2642">
                <a:solidFill>
                  <a:srgbClr val="000000"/>
                </a:solidFill>
                <a:latin typeface="HK Grotesk Medium Bold"/>
              </a:rPr>
              <a:t>3,6 млрд руб.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917893" y="7030117"/>
            <a:ext cx="2478352" cy="1083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3"/>
              </a:lnSpc>
            </a:pPr>
            <a:r>
              <a:rPr lang="en-US" sz="3387">
                <a:solidFill>
                  <a:srgbClr val="211C37"/>
                </a:solidFill>
                <a:latin typeface="HK Grotesk Medium Bold"/>
              </a:rPr>
              <a:t>SOM</a:t>
            </a:r>
          </a:p>
          <a:p>
            <a:pPr algn="ctr">
              <a:lnSpc>
                <a:spcPts val="3952"/>
              </a:lnSpc>
            </a:pPr>
            <a:r>
              <a:rPr lang="en-US" sz="2823">
                <a:solidFill>
                  <a:srgbClr val="211C37"/>
                </a:solidFill>
                <a:latin typeface="HK Grotesk Medium Bold"/>
              </a:rPr>
              <a:t>1 млн руб.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5976824" y="6475922"/>
            <a:ext cx="2819754" cy="761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29"/>
              </a:lnSpc>
            </a:pPr>
            <a:r>
              <a:rPr lang="en-US" sz="1715" spc="-17">
                <a:solidFill>
                  <a:srgbClr val="FAFAFA"/>
                </a:solidFill>
                <a:latin typeface="Montserrat Bold"/>
              </a:rPr>
              <a:t> ОЖИДАЕМАЯ ДОЛЯ КОМПАНИИ К 2025 Г. </a:t>
            </a:r>
          </a:p>
          <a:p>
            <a:pPr algn="r">
              <a:lnSpc>
                <a:spcPts val="1719"/>
              </a:lnSpc>
            </a:pPr>
            <a:r>
              <a:rPr lang="en-US" sz="1322" spc="-13">
                <a:solidFill>
                  <a:srgbClr val="FAFAFA"/>
                </a:solidFill>
                <a:latin typeface="Montserrat Bold"/>
              </a:rPr>
              <a:t>Рост к 2030 г до 10 млн  руб.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5168820" y="5031563"/>
            <a:ext cx="8136" cy="85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4"/>
              </a:lnSpc>
            </a:pPr>
            <a:endParaRPr/>
          </a:p>
        </p:txBody>
      </p:sp>
      <p:sp>
        <p:nvSpPr>
          <p:cNvPr id="59" name="TextBox 59"/>
          <p:cNvSpPr txBox="1"/>
          <p:nvPr/>
        </p:nvSpPr>
        <p:spPr>
          <a:xfrm>
            <a:off x="9144000" y="2774552"/>
            <a:ext cx="6033016" cy="637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3"/>
              </a:lnSpc>
            </a:pPr>
            <a:r>
              <a:rPr lang="en-US" sz="3773">
                <a:solidFill>
                  <a:srgbClr val="FAFAFA"/>
                </a:solidFill>
                <a:latin typeface="Montserrat"/>
              </a:rPr>
              <a:t>Потенциал роста рынка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253462" y="9987919"/>
            <a:ext cx="909400" cy="29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1"/>
              </a:lnSpc>
            </a:pPr>
            <a:r>
              <a:rPr lang="en-US" sz="1722">
                <a:solidFill>
                  <a:srgbClr val="000000"/>
                </a:solidFill>
                <a:latin typeface="HK Grotesk Medium"/>
              </a:rPr>
              <a:t>*</a:t>
            </a:r>
            <a:r>
              <a:rPr lang="en-US" sz="1722" u="sng">
                <a:solidFill>
                  <a:srgbClr val="000000"/>
                </a:solidFill>
                <a:latin typeface="HK Grotesk Medium"/>
              </a:rPr>
              <a:t>Расчеты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253462" y="241867"/>
            <a:ext cx="10979771" cy="1362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025"/>
              </a:lnSpc>
            </a:pPr>
            <a:r>
              <a:rPr lang="en-US" sz="7875">
                <a:solidFill>
                  <a:srgbClr val="F9D19A"/>
                </a:solidFill>
                <a:latin typeface="Comfortaa Light Bold"/>
              </a:rPr>
              <a:t>Рынок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9600457" y="1671911"/>
            <a:ext cx="6810082" cy="965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5071" lvl="1" indent="-212535">
              <a:lnSpc>
                <a:spcPts val="2559"/>
              </a:lnSpc>
              <a:buFont typeface="Arial"/>
              <a:buChar char="•"/>
            </a:pPr>
            <a:r>
              <a:rPr lang="en-US" sz="1968" spc="-19">
                <a:solidFill>
                  <a:srgbClr val="FAFAFA"/>
                </a:solidFill>
                <a:latin typeface="Montserrat Bold"/>
              </a:rPr>
              <a:t>Северная Америка</a:t>
            </a:r>
          </a:p>
          <a:p>
            <a:pPr marL="425071" lvl="1" indent="-212535">
              <a:lnSpc>
                <a:spcPts val="2559"/>
              </a:lnSpc>
              <a:buFont typeface="Arial"/>
              <a:buChar char="•"/>
            </a:pPr>
            <a:r>
              <a:rPr lang="en-US" sz="1968" spc="-19">
                <a:solidFill>
                  <a:srgbClr val="FAFAFA"/>
                </a:solidFill>
                <a:latin typeface="Montserrat Bold"/>
              </a:rPr>
              <a:t>Центральная и Западная Европа</a:t>
            </a:r>
          </a:p>
          <a:p>
            <a:pPr marL="425071" lvl="1" indent="-212535">
              <a:lnSpc>
                <a:spcPts val="2559"/>
              </a:lnSpc>
              <a:buFont typeface="Arial"/>
              <a:buChar char="•"/>
            </a:pPr>
            <a:r>
              <a:rPr lang="en-US" sz="1968" spc="-19">
                <a:solidFill>
                  <a:srgbClr val="FAFAFA"/>
                </a:solidFill>
                <a:latin typeface="Montserrat Bold"/>
              </a:rPr>
              <a:t>Россия и СНГ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9305710" y="970011"/>
            <a:ext cx="4017407" cy="637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83"/>
              </a:lnSpc>
              <a:spcBef>
                <a:spcPct val="0"/>
              </a:spcBef>
            </a:pPr>
            <a:r>
              <a:rPr lang="en-US" sz="3773" u="none">
                <a:solidFill>
                  <a:srgbClr val="FAFAFA"/>
                </a:solidFill>
                <a:latin typeface="Montserrat"/>
              </a:rPr>
              <a:t>Целевые рынки</a:t>
            </a:r>
          </a:p>
        </p:txBody>
      </p:sp>
      <p:sp>
        <p:nvSpPr>
          <p:cNvPr id="64" name="AutoShape 64"/>
          <p:cNvSpPr/>
          <p:nvPr/>
        </p:nvSpPr>
        <p:spPr>
          <a:xfrm>
            <a:off x="15436112" y="1036309"/>
            <a:ext cx="23407" cy="882037"/>
          </a:xfrm>
          <a:prstGeom prst="rect">
            <a:avLst/>
          </a:prstGeom>
          <a:solidFill>
            <a:srgbClr val="F9D19A"/>
          </a:solidFill>
        </p:spPr>
      </p:sp>
      <p:sp>
        <p:nvSpPr>
          <p:cNvPr id="65" name="TextBox 65"/>
          <p:cNvSpPr txBox="1"/>
          <p:nvPr/>
        </p:nvSpPr>
        <p:spPr>
          <a:xfrm>
            <a:off x="15663071" y="1000125"/>
            <a:ext cx="1653006" cy="762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64"/>
              </a:lnSpc>
            </a:pPr>
            <a:r>
              <a:rPr lang="en-US" sz="1474">
                <a:solidFill>
                  <a:srgbClr val="FFFFFF"/>
                </a:solidFill>
                <a:latin typeface="Montserrat"/>
              </a:rPr>
              <a:t>Далее следует сравнение с конкурентами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043104"/>
            <a:ext cx="7192957" cy="215196"/>
            <a:chOff x="0" y="0"/>
            <a:chExt cx="9590610" cy="286927"/>
          </a:xfrm>
        </p:grpSpPr>
        <p:sp>
          <p:nvSpPr>
            <p:cNvPr id="3" name="AutoShape 3"/>
            <p:cNvSpPr/>
            <p:nvPr/>
          </p:nvSpPr>
          <p:spPr>
            <a:xfrm>
              <a:off x="0" y="128647"/>
              <a:ext cx="9590610" cy="29633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4" name="AutoShape 4"/>
            <p:cNvSpPr/>
            <p:nvPr/>
          </p:nvSpPr>
          <p:spPr>
            <a:xfrm>
              <a:off x="0" y="0"/>
              <a:ext cx="613239" cy="286927"/>
            </a:xfrm>
            <a:prstGeom prst="rect">
              <a:avLst/>
            </a:prstGeom>
            <a:solidFill>
              <a:srgbClr val="F9D19A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2330" y="2351943"/>
            <a:ext cx="9925534" cy="558311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0900478" y="2313843"/>
            <a:ext cx="6714598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60"/>
              </a:lnSpc>
            </a:pPr>
            <a:r>
              <a:rPr lang="en-US" sz="4200">
                <a:solidFill>
                  <a:srgbClr val="FFFFFF"/>
                </a:solidFill>
                <a:latin typeface="Montserrat Semi-Bold"/>
              </a:rPr>
              <a:t>Достоинства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890953" y="5410708"/>
            <a:ext cx="6714598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60"/>
              </a:lnSpc>
            </a:pPr>
            <a:r>
              <a:rPr lang="en-US" sz="4200">
                <a:solidFill>
                  <a:srgbClr val="FFFFFF"/>
                </a:solidFill>
                <a:latin typeface="Montserrat Semi-Bold"/>
              </a:rPr>
              <a:t>Недостатки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00478" y="6357493"/>
            <a:ext cx="6714598" cy="156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spc="270">
                <a:solidFill>
                  <a:srgbClr val="FFFFFF"/>
                </a:solidFill>
                <a:latin typeface="Montserrat"/>
              </a:rPr>
              <a:t>ВОЗНИКНОВЕНИЕ АРТЕФАКТОВ 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spc="270">
                <a:solidFill>
                  <a:srgbClr val="FFFFFF"/>
                </a:solidFill>
                <a:latin typeface="Montserrat"/>
              </a:rPr>
              <a:t>НЕ СТАБИЛЬНАЯ РАБОТА ПРИ ПЕРЕНОСЕ СТИЛЯ НЕ С КАРТИН ХУДОЖНИКОВ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spc="270">
                <a:solidFill>
                  <a:srgbClr val="FFFFFF"/>
                </a:solidFill>
                <a:latin typeface="Montserrat"/>
              </a:rPr>
              <a:t>НЕБОЛЬШАЯ ПОТЕРЯ КАЧЕСТВА ИЗОБРАЖЕНИЯ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890953" y="3256947"/>
            <a:ext cx="6714598" cy="1877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spc="270">
                <a:solidFill>
                  <a:srgbClr val="FFFFFF"/>
                </a:solidFill>
                <a:latin typeface="Montserrat"/>
              </a:rPr>
              <a:t>БЫТСРАЯ ГЕНЕРАЦИЯ ИЗОБРАЖЕНИЯ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spc="270">
                <a:solidFill>
                  <a:srgbClr val="FFFFFF"/>
                </a:solidFill>
                <a:latin typeface="Montserrat"/>
              </a:rPr>
              <a:t>ПОДБОР ИНТЕНСИВНОСТИ ПЕРЕНОСА СТИЛЯ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spc="270">
                <a:solidFill>
                  <a:srgbClr val="FFFFFF"/>
                </a:solidFill>
                <a:latin typeface="Montserrat"/>
              </a:rPr>
              <a:t>ВОЗМОЖНОСТЬ ПРОСМОТРА ИСТОРИИ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spc="270">
                <a:solidFill>
                  <a:srgbClr val="FFFFFF"/>
                </a:solidFill>
                <a:latin typeface="Montserrat"/>
              </a:rPr>
              <a:t>РАБОТАЕТ НА СЕРВЕРЕ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spc="270">
                <a:solidFill>
                  <a:srgbClr val="FFFFFF"/>
                </a:solidFill>
                <a:latin typeface="Montserrat"/>
              </a:rPr>
              <a:t>СТАБИЛЬНАЯ РАБОТА САЙТА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12330" y="700308"/>
            <a:ext cx="16080354" cy="680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60"/>
              </a:lnSpc>
            </a:pPr>
            <a:r>
              <a:rPr lang="en-US" sz="4200">
                <a:solidFill>
                  <a:srgbClr val="FFFFFF"/>
                </a:solidFill>
                <a:latin typeface="Comfortaa Light"/>
              </a:rPr>
              <a:t>В сравнении с конкурентами: PICSART и anytools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4012782" y="3785321"/>
            <a:ext cx="2149357" cy="2149348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4329" b="-4329"/>
              </a:stretch>
            </a:blip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1079494" y="3691500"/>
            <a:ext cx="2149357" cy="2149348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t="-21556" b="-21556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2391434" y="7664232"/>
            <a:ext cx="5363202" cy="1943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36"/>
              </a:lnSpc>
            </a:pPr>
            <a:r>
              <a:rPr lang="en-US" sz="2240">
                <a:solidFill>
                  <a:srgbClr val="FFFFFF"/>
                </a:solidFill>
                <a:latin typeface="Montserrat"/>
              </a:rPr>
              <a:t>Data Scientist в ПАО Сбербанк в департаменте интегрированного риск-менеджмента.</a:t>
            </a:r>
          </a:p>
          <a:p>
            <a:pPr marL="0" lvl="0" indent="0">
              <a:lnSpc>
                <a:spcPts val="3136"/>
              </a:lnSpc>
            </a:pPr>
            <a:r>
              <a:rPr lang="en-US" sz="2240">
                <a:solidFill>
                  <a:srgbClr val="FFFFFF"/>
                </a:solidFill>
                <a:latin typeface="Montserrat"/>
              </a:rPr>
              <a:t>Проработал полгода аналитиком данных в компании Сбер Решения.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624263" y="7664232"/>
            <a:ext cx="5118713" cy="2361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42"/>
              </a:lnSpc>
            </a:pPr>
            <a:r>
              <a:rPr lang="en-US" sz="2244">
                <a:solidFill>
                  <a:srgbClr val="FFFFFF"/>
                </a:solidFill>
                <a:latin typeface="Montserrat"/>
              </a:rPr>
              <a:t>Python Software Engineer в Coelus, занимаюсь разработкой алгоритмов и структур данных для решения задач , связанных с обработкой текста, на графах </a:t>
            </a:r>
          </a:p>
          <a:p>
            <a:pPr marL="0" lvl="0" indent="0" algn="r">
              <a:lnSpc>
                <a:spcPts val="3142"/>
              </a:lnSpc>
            </a:pPr>
            <a:endParaRPr lang="en-US" sz="2244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135381" y="6216346"/>
            <a:ext cx="3904158" cy="116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5"/>
              </a:lnSpc>
            </a:pPr>
            <a:r>
              <a:rPr lang="en-US" sz="2232">
                <a:solidFill>
                  <a:srgbClr val="9EFFF5"/>
                </a:solidFill>
                <a:latin typeface="Montserrat"/>
              </a:rPr>
              <a:t>Толоконов Илья</a:t>
            </a:r>
          </a:p>
          <a:p>
            <a:pPr marL="0" lvl="0" indent="0" algn="ctr">
              <a:lnSpc>
                <a:spcPts val="3125"/>
              </a:lnSpc>
            </a:pPr>
            <a:r>
              <a:rPr lang="en-US" sz="2232">
                <a:solidFill>
                  <a:srgbClr val="9EFFF5"/>
                </a:solidFill>
                <a:latin typeface="Montserrat"/>
              </a:rPr>
              <a:t>Computer Vision Engineer/ аналитик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35692" y="6216346"/>
            <a:ext cx="3895853" cy="1209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6"/>
              </a:lnSpc>
            </a:pPr>
            <a:r>
              <a:rPr lang="en-US" sz="2318">
                <a:solidFill>
                  <a:srgbClr val="9EFFF5"/>
                </a:solidFill>
                <a:latin typeface="Montserrat"/>
              </a:rPr>
              <a:t>Меликбекян Ашот</a:t>
            </a:r>
          </a:p>
          <a:p>
            <a:pPr algn="ctr">
              <a:lnSpc>
                <a:spcPts val="3246"/>
              </a:lnSpc>
            </a:pPr>
            <a:r>
              <a:rPr lang="en-US" sz="2318">
                <a:solidFill>
                  <a:srgbClr val="9EFFF5"/>
                </a:solidFill>
                <a:latin typeface="Montserrat"/>
              </a:rPr>
              <a:t>DL разработчик/</a:t>
            </a:r>
          </a:p>
          <a:p>
            <a:pPr marL="0" lvl="0" indent="0" algn="ctr">
              <a:lnSpc>
                <a:spcPts val="3246"/>
              </a:lnSpc>
            </a:pPr>
            <a:r>
              <a:rPr lang="en-US" sz="2318">
                <a:solidFill>
                  <a:srgbClr val="9EFFF5"/>
                </a:solidFill>
                <a:latin typeface="Montserrat"/>
              </a:rPr>
              <a:t>тестировщик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53176" y="422705"/>
            <a:ext cx="9275675" cy="956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4"/>
              </a:lnSpc>
            </a:pPr>
            <a:r>
              <a:rPr lang="en-US" sz="5510">
                <a:solidFill>
                  <a:srgbClr val="FFFFFF"/>
                </a:solidFill>
                <a:latin typeface="Comfortaa Light"/>
              </a:rPr>
              <a:t>Состав команды и роли</a:t>
            </a:r>
          </a:p>
        </p:txBody>
      </p:sp>
      <p:sp>
        <p:nvSpPr>
          <p:cNvPr id="11" name="AutoShape 11"/>
          <p:cNvSpPr/>
          <p:nvPr/>
        </p:nvSpPr>
        <p:spPr>
          <a:xfrm>
            <a:off x="8593469" y="3319865"/>
            <a:ext cx="57150" cy="6497824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TextBox 12"/>
          <p:cNvSpPr txBox="1"/>
          <p:nvPr/>
        </p:nvSpPr>
        <p:spPr>
          <a:xfrm>
            <a:off x="-172105" y="1735300"/>
            <a:ext cx="17905827" cy="1552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2"/>
              </a:lnSpc>
            </a:pPr>
            <a:r>
              <a:rPr lang="en-US" sz="2244">
                <a:solidFill>
                  <a:srgbClr val="F9D19A"/>
                </a:solidFill>
                <a:latin typeface="Montserrat"/>
              </a:rPr>
              <a:t>Студенты РТУ МИРЭА 4 курса Прикладной информатики</a:t>
            </a:r>
          </a:p>
          <a:p>
            <a:pPr algn="ctr">
              <a:lnSpc>
                <a:spcPts val="3142"/>
              </a:lnSpc>
            </a:pPr>
            <a:r>
              <a:rPr lang="en-US" sz="2244">
                <a:solidFill>
                  <a:srgbClr val="F9D19A"/>
                </a:solidFill>
                <a:latin typeface="Montserrat"/>
              </a:rPr>
              <a:t> Призеры хакатона по генерации голосовых дипфейков от  "Наносемантика"</a:t>
            </a:r>
          </a:p>
          <a:p>
            <a:pPr algn="ctr">
              <a:lnSpc>
                <a:spcPts val="3142"/>
              </a:lnSpc>
            </a:pPr>
            <a:r>
              <a:rPr lang="en-US" sz="2244">
                <a:solidFill>
                  <a:srgbClr val="F9D19A"/>
                </a:solidFill>
                <a:latin typeface="Montserrat"/>
              </a:rPr>
              <a:t>Разработали android приложение для вычисления матричных операций с автоматическим распознаванием</a:t>
            </a:r>
          </a:p>
          <a:p>
            <a:pPr marL="0" lvl="0" indent="0" algn="ctr">
              <a:lnSpc>
                <a:spcPts val="3142"/>
              </a:lnSpc>
            </a:pPr>
            <a:endParaRPr lang="en-US" sz="2244">
              <a:solidFill>
                <a:srgbClr val="F9D19A"/>
              </a:solidFill>
              <a:latin typeface="Montserrat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15910534" y="428415"/>
            <a:ext cx="40058" cy="6324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4" name="TextBox 14"/>
          <p:cNvSpPr txBox="1"/>
          <p:nvPr/>
        </p:nvSpPr>
        <p:spPr>
          <a:xfrm>
            <a:off x="16307263" y="399840"/>
            <a:ext cx="1426459" cy="576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4"/>
              </a:lnSpc>
            </a:pPr>
            <a:r>
              <a:rPr lang="en-US" sz="1674">
                <a:solidFill>
                  <a:srgbClr val="FFFFFF"/>
                </a:solidFill>
                <a:latin typeface="Montserrat"/>
              </a:rPr>
              <a:t>Подходим к концу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972252" y="6996232"/>
            <a:ext cx="1743483" cy="20002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3" name="Group 3"/>
          <p:cNvGrpSpPr/>
          <p:nvPr/>
        </p:nvGrpSpPr>
        <p:grpSpPr>
          <a:xfrm>
            <a:off x="5688879" y="1028700"/>
            <a:ext cx="215196" cy="8229600"/>
            <a:chOff x="0" y="0"/>
            <a:chExt cx="286927" cy="10972800"/>
          </a:xfrm>
        </p:grpSpPr>
        <p:sp>
          <p:nvSpPr>
            <p:cNvPr id="4" name="AutoShape 4"/>
            <p:cNvSpPr/>
            <p:nvPr/>
          </p:nvSpPr>
          <p:spPr>
            <a:xfrm>
              <a:off x="128647" y="0"/>
              <a:ext cx="29633" cy="10972800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5" name="AutoShape 5"/>
            <p:cNvSpPr/>
            <p:nvPr/>
          </p:nvSpPr>
          <p:spPr>
            <a:xfrm rot="-5400000">
              <a:off x="-163156" y="163156"/>
              <a:ext cx="613239" cy="286927"/>
            </a:xfrm>
            <a:prstGeom prst="rect">
              <a:avLst/>
            </a:prstGeom>
            <a:solidFill>
              <a:srgbClr val="FFFFFF"/>
            </a:solidFill>
          </p:spPr>
        </p:sp>
      </p:grpSp>
      <p:sp>
        <p:nvSpPr>
          <p:cNvPr id="6" name="AutoShape 6"/>
          <p:cNvSpPr/>
          <p:nvPr/>
        </p:nvSpPr>
        <p:spPr>
          <a:xfrm>
            <a:off x="11972252" y="8078927"/>
            <a:ext cx="1179900" cy="12415"/>
          </a:xfrm>
          <a:prstGeom prst="rect">
            <a:avLst/>
          </a:prstGeom>
          <a:solidFill>
            <a:srgbClr val="FAFAFA"/>
          </a:solidFill>
        </p:spPr>
      </p:sp>
      <p:sp>
        <p:nvSpPr>
          <p:cNvPr id="7" name="AutoShape 7"/>
          <p:cNvSpPr/>
          <p:nvPr/>
        </p:nvSpPr>
        <p:spPr>
          <a:xfrm>
            <a:off x="11972252" y="9113044"/>
            <a:ext cx="1743483" cy="20002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06781" y="2020543"/>
            <a:ext cx="2300862" cy="230086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59130" y="5536882"/>
            <a:ext cx="3596164" cy="3596164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8477250" y="1104900"/>
            <a:ext cx="8782050" cy="226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8800"/>
              </a:lnSpc>
            </a:pPr>
            <a:r>
              <a:rPr lang="en-US" sz="8000" u="none">
                <a:solidFill>
                  <a:srgbClr val="FFFFFF"/>
                </a:solidFill>
                <a:latin typeface="Montserrat Semi-Bold"/>
              </a:rPr>
              <a:t>Контактная информация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200837" y="6800493"/>
            <a:ext cx="3243364" cy="340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80"/>
              </a:lnSpc>
            </a:pPr>
            <a:r>
              <a:rPr lang="en-US" sz="1800">
                <a:solidFill>
                  <a:srgbClr val="FFFFFF"/>
                </a:solidFill>
                <a:latin typeface="Montserrat"/>
              </a:rPr>
              <a:t>https://vk.com/std_22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77250" y="6868121"/>
            <a:ext cx="3009900" cy="27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204"/>
              </a:lnSpc>
              <a:spcBef>
                <a:spcPct val="0"/>
              </a:spcBef>
            </a:pPr>
            <a:r>
              <a:rPr lang="en-US" sz="1575" spc="754">
                <a:solidFill>
                  <a:srgbClr val="FFFFFF"/>
                </a:solidFill>
                <a:latin typeface="Montserrat"/>
              </a:rPr>
              <a:t>ГРУППА В ВК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77250" y="7926527"/>
            <a:ext cx="3009900" cy="27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204"/>
              </a:lnSpc>
              <a:spcBef>
                <a:spcPct val="0"/>
              </a:spcBef>
            </a:pPr>
            <a:r>
              <a:rPr lang="en-US" sz="1575" spc="841">
                <a:solidFill>
                  <a:srgbClr val="FFFFFF"/>
                </a:solidFill>
                <a:latin typeface="Montserrat"/>
              </a:rPr>
              <a:t>ЯНДЕКС.КЬЮ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477250" y="8944927"/>
            <a:ext cx="3009900" cy="31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520"/>
              </a:lnSpc>
              <a:spcBef>
                <a:spcPct val="0"/>
              </a:spcBef>
            </a:pPr>
            <a:r>
              <a:rPr lang="en-US" sz="1800" spc="626">
                <a:solidFill>
                  <a:srgbClr val="FFFFFF"/>
                </a:solidFill>
                <a:latin typeface="Montserrat"/>
              </a:rPr>
              <a:t>НАШ САЙТ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376870" y="7858899"/>
            <a:ext cx="4067331" cy="340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80"/>
              </a:lnSpc>
            </a:pPr>
            <a:r>
              <a:rPr lang="en-US" sz="1800">
                <a:solidFill>
                  <a:srgbClr val="FFFFFF"/>
                </a:solidFill>
                <a:latin typeface="Montserrat"/>
              </a:rPr>
              <a:t>https://yandex.ru/q/org/studio_22/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200837" y="8917305"/>
            <a:ext cx="3243364" cy="340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80"/>
              </a:lnSpc>
            </a:pPr>
            <a:r>
              <a:rPr lang="en-US" sz="1800">
                <a:solidFill>
                  <a:srgbClr val="FFFFFF"/>
                </a:solidFill>
                <a:latin typeface="Montserrat"/>
              </a:rPr>
              <a:t>https://std-22.github.io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581064" y="9729447"/>
            <a:ext cx="3881157" cy="334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4"/>
              </a:lnSpc>
            </a:pPr>
            <a:r>
              <a:rPr lang="en-US" sz="1910">
                <a:solidFill>
                  <a:srgbClr val="FFFFFF"/>
                </a:solidFill>
                <a:latin typeface="Comfortaa Light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725</Words>
  <Application>Microsoft Office PowerPoint</Application>
  <PresentationFormat>Произвольный</PresentationFormat>
  <Paragraphs>176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Montserrat Semi-Bold</vt:lpstr>
      <vt:lpstr>Calibri</vt:lpstr>
      <vt:lpstr>Montserrat</vt:lpstr>
      <vt:lpstr>HK Grotesk Medium Bold</vt:lpstr>
      <vt:lpstr>Montserrat Bold</vt:lpstr>
      <vt:lpstr>Comfortaa Light</vt:lpstr>
      <vt:lpstr>HK Grotesk Medium</vt:lpstr>
      <vt:lpstr>Arial</vt:lpstr>
      <vt:lpstr>Comfortaa Light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PICA</dc:title>
  <cp:lastModifiedBy>Илья Толоконов</cp:lastModifiedBy>
  <cp:revision>2</cp:revision>
  <dcterms:created xsi:type="dcterms:W3CDTF">2006-08-16T00:00:00Z</dcterms:created>
  <dcterms:modified xsi:type="dcterms:W3CDTF">2022-11-21T07:19:01Z</dcterms:modified>
  <dc:identifier>DAFB1J0fTVw</dc:identifier>
</cp:coreProperties>
</file>