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70" r:id="rId2"/>
    <p:sldId id="281" r:id="rId3"/>
    <p:sldId id="282" r:id="rId4"/>
    <p:sldId id="283" r:id="rId5"/>
    <p:sldId id="284" r:id="rId6"/>
    <p:sldId id="285" r:id="rId7"/>
    <p:sldId id="286" r:id="rId8"/>
    <p:sldId id="292" r:id="rId9"/>
    <p:sldId id="291" r:id="rId10"/>
    <p:sldId id="289" r:id="rId11"/>
    <p:sldId id="287" r:id="rId12"/>
    <p:sldId id="288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A5A5"/>
    <a:srgbClr val="EE7D33"/>
    <a:srgbClr val="F8C033"/>
    <a:srgbClr val="133022"/>
    <a:srgbClr val="EA7E72"/>
    <a:srgbClr val="B5D8E2"/>
    <a:srgbClr val="EA4338"/>
    <a:srgbClr val="FCD965"/>
    <a:srgbClr val="FBB3C1"/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17" autoAdjust="0"/>
    <p:restoredTop sz="94580"/>
  </p:normalViewPr>
  <p:slideViewPr>
    <p:cSldViewPr snapToGrid="0" snapToObjects="1" showGuides="1">
      <p:cViewPr varScale="1">
        <p:scale>
          <a:sx n="117" d="100"/>
          <a:sy n="117" d="100"/>
        </p:scale>
        <p:origin x="744" y="17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2D32F1-6097-474A-BBEE-8B1BCEDF32B5}" type="doc">
      <dgm:prSet loTypeId="urn:microsoft.com/office/officeart/2005/8/layout/arrow6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5ED8F89-1643-144A-8182-99007885252F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Первоначальные</a:t>
          </a:r>
        </a:p>
        <a:p>
          <a:r>
            <a:rPr lang="ru-RU" dirty="0">
              <a:solidFill>
                <a:schemeClr val="tx1"/>
              </a:solidFill>
            </a:rPr>
            <a:t>потребители</a:t>
          </a:r>
        </a:p>
      </dgm:t>
    </dgm:pt>
    <dgm:pt modelId="{FDB62812-06FF-044B-8BC9-1A09C18EC0E3}" type="parTrans" cxnId="{C309C306-14D6-DF47-A3C3-4152C0EC98A8}">
      <dgm:prSet/>
      <dgm:spPr/>
      <dgm:t>
        <a:bodyPr/>
        <a:lstStyle/>
        <a:p>
          <a:endParaRPr lang="ru-RU"/>
        </a:p>
      </dgm:t>
    </dgm:pt>
    <dgm:pt modelId="{54E808E4-DC67-7A4D-BD09-5E52ED3AED97}" type="sibTrans" cxnId="{C309C306-14D6-DF47-A3C3-4152C0EC98A8}">
      <dgm:prSet/>
      <dgm:spPr/>
      <dgm:t>
        <a:bodyPr/>
        <a:lstStyle/>
        <a:p>
          <a:endParaRPr lang="ru-RU"/>
        </a:p>
      </dgm:t>
    </dgm:pt>
    <dgm:pt modelId="{CB46B0A8-CF20-5246-B0EF-DD9E594D04F1}">
      <dgm:prSet phldrT="[Текст]"/>
      <dgm:spPr/>
      <dgm:t>
        <a:bodyPr/>
        <a:lstStyle/>
        <a:p>
          <a:r>
            <a:rPr lang="ru-RU" b="0" dirty="0">
              <a:solidFill>
                <a:schemeClr val="tx1"/>
              </a:solidFill>
            </a:rPr>
            <a:t>Потенциальные </a:t>
          </a:r>
        </a:p>
        <a:p>
          <a:r>
            <a:rPr lang="ru-RU" b="0" dirty="0">
              <a:solidFill>
                <a:schemeClr val="tx1"/>
              </a:solidFill>
            </a:rPr>
            <a:t>потребители</a:t>
          </a:r>
        </a:p>
      </dgm:t>
    </dgm:pt>
    <dgm:pt modelId="{2D9D96F8-BAC2-4342-9A16-BFCC6B0CB999}" type="parTrans" cxnId="{98571F5C-7101-E64C-B16F-C2E5ECF145A3}">
      <dgm:prSet/>
      <dgm:spPr/>
      <dgm:t>
        <a:bodyPr/>
        <a:lstStyle/>
        <a:p>
          <a:endParaRPr lang="ru-RU"/>
        </a:p>
      </dgm:t>
    </dgm:pt>
    <dgm:pt modelId="{552DE5E5-F62C-A342-8C89-4EFCC5798446}" type="sibTrans" cxnId="{98571F5C-7101-E64C-B16F-C2E5ECF145A3}">
      <dgm:prSet/>
      <dgm:spPr/>
      <dgm:t>
        <a:bodyPr/>
        <a:lstStyle/>
        <a:p>
          <a:endParaRPr lang="ru-RU"/>
        </a:p>
      </dgm:t>
    </dgm:pt>
    <dgm:pt modelId="{B88CFC9D-7AA8-E14C-90BC-0C24E90A1D6A}" type="pres">
      <dgm:prSet presAssocID="{D72D32F1-6097-474A-BBEE-8B1BCEDF32B5}" presName="compositeShape" presStyleCnt="0">
        <dgm:presLayoutVars>
          <dgm:chMax val="2"/>
          <dgm:dir/>
          <dgm:resizeHandles val="exact"/>
        </dgm:presLayoutVars>
      </dgm:prSet>
      <dgm:spPr/>
    </dgm:pt>
    <dgm:pt modelId="{E9F7CBB5-5EC6-6C42-A291-7A9197412DE2}" type="pres">
      <dgm:prSet presAssocID="{D72D32F1-6097-474A-BBEE-8B1BCEDF32B5}" presName="ribbon" presStyleLbl="node1" presStyleIdx="0" presStyleCnt="1" custLinFactNeighborX="0" custLinFactNeighborY="253"/>
      <dgm:spPr>
        <a:solidFill>
          <a:schemeClr val="tx2">
            <a:lumMod val="60000"/>
            <a:lumOff val="40000"/>
          </a:schemeClr>
        </a:solidFill>
        <a:ln>
          <a:solidFill>
            <a:srgbClr val="EE7D33"/>
          </a:solidFill>
        </a:ln>
      </dgm:spPr>
    </dgm:pt>
    <dgm:pt modelId="{104EF226-D2EC-DE4B-89C3-E09B55CE04B3}" type="pres">
      <dgm:prSet presAssocID="{D72D32F1-6097-474A-BBEE-8B1BCEDF32B5}" presName="leftArrowText" presStyleLbl="node1" presStyleIdx="0" presStyleCnt="1">
        <dgm:presLayoutVars>
          <dgm:chMax val="0"/>
          <dgm:bulletEnabled val="1"/>
        </dgm:presLayoutVars>
      </dgm:prSet>
      <dgm:spPr/>
    </dgm:pt>
    <dgm:pt modelId="{07C3111D-BB61-5D48-B912-AFB656906514}" type="pres">
      <dgm:prSet presAssocID="{D72D32F1-6097-474A-BBEE-8B1BCEDF32B5}" presName="rightArrow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C309C306-14D6-DF47-A3C3-4152C0EC98A8}" srcId="{D72D32F1-6097-474A-BBEE-8B1BCEDF32B5}" destId="{45ED8F89-1643-144A-8182-99007885252F}" srcOrd="0" destOrd="0" parTransId="{FDB62812-06FF-044B-8BC9-1A09C18EC0E3}" sibTransId="{54E808E4-DC67-7A4D-BD09-5E52ED3AED97}"/>
    <dgm:cxn modelId="{1738BC0D-D6CA-FC42-8D6D-6074CCCF7994}" type="presOf" srcId="{CB46B0A8-CF20-5246-B0EF-DD9E594D04F1}" destId="{07C3111D-BB61-5D48-B912-AFB656906514}" srcOrd="0" destOrd="0" presId="urn:microsoft.com/office/officeart/2005/8/layout/arrow6"/>
    <dgm:cxn modelId="{86B44A23-6FBF-9B4C-875B-0F53B03A89DD}" type="presOf" srcId="{45ED8F89-1643-144A-8182-99007885252F}" destId="{104EF226-D2EC-DE4B-89C3-E09B55CE04B3}" srcOrd="0" destOrd="0" presId="urn:microsoft.com/office/officeart/2005/8/layout/arrow6"/>
    <dgm:cxn modelId="{EDEABC45-C677-834C-918C-9E2A368499ED}" type="presOf" srcId="{D72D32F1-6097-474A-BBEE-8B1BCEDF32B5}" destId="{B88CFC9D-7AA8-E14C-90BC-0C24E90A1D6A}" srcOrd="0" destOrd="0" presId="urn:microsoft.com/office/officeart/2005/8/layout/arrow6"/>
    <dgm:cxn modelId="{98571F5C-7101-E64C-B16F-C2E5ECF145A3}" srcId="{D72D32F1-6097-474A-BBEE-8B1BCEDF32B5}" destId="{CB46B0A8-CF20-5246-B0EF-DD9E594D04F1}" srcOrd="1" destOrd="0" parTransId="{2D9D96F8-BAC2-4342-9A16-BFCC6B0CB999}" sibTransId="{552DE5E5-F62C-A342-8C89-4EFCC5798446}"/>
    <dgm:cxn modelId="{7D31C403-971C-7348-A2F7-B964A41CA823}" type="presParOf" srcId="{B88CFC9D-7AA8-E14C-90BC-0C24E90A1D6A}" destId="{E9F7CBB5-5EC6-6C42-A291-7A9197412DE2}" srcOrd="0" destOrd="0" presId="urn:microsoft.com/office/officeart/2005/8/layout/arrow6"/>
    <dgm:cxn modelId="{5D833C9F-0269-564B-9156-37A40588EE2E}" type="presParOf" srcId="{B88CFC9D-7AA8-E14C-90BC-0C24E90A1D6A}" destId="{104EF226-D2EC-DE4B-89C3-E09B55CE04B3}" srcOrd="1" destOrd="0" presId="urn:microsoft.com/office/officeart/2005/8/layout/arrow6"/>
    <dgm:cxn modelId="{5C5C1C47-3551-F54E-8FF5-415E8B30AEEF}" type="presParOf" srcId="{B88CFC9D-7AA8-E14C-90BC-0C24E90A1D6A}" destId="{07C3111D-BB61-5D48-B912-AFB656906514}" srcOrd="2" destOrd="0" presId="urn:microsoft.com/office/officeart/2005/8/layout/arrow6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3D5879-FFCD-EF45-AB98-C594D5918598}" type="doc">
      <dgm:prSet loTypeId="urn:microsoft.com/office/officeart/2005/8/layout/venn2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83F9713-8609-2349-BE67-CC6A067EDB67}">
      <dgm:prSet phldrT="[Текст]" custT="1"/>
      <dgm:spPr/>
      <dgm:t>
        <a:bodyPr/>
        <a:lstStyle/>
        <a:p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TAM</a:t>
          </a:r>
          <a:endParaRPr lang="ru-RU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800" dirty="0">
              <a:solidFill>
                <a:schemeClr val="tx1"/>
              </a:solidFill>
            </a:rPr>
            <a:t>3 млрд. руб</a:t>
          </a:r>
          <a:r>
            <a:rPr lang="ru-RU" sz="1600" dirty="0">
              <a:solidFill>
                <a:schemeClr val="tx1"/>
              </a:solidFill>
            </a:rPr>
            <a:t>.</a:t>
          </a:r>
        </a:p>
      </dgm:t>
    </dgm:pt>
    <dgm:pt modelId="{65C692F5-DE92-5E41-ACEB-642E66C7948A}" type="parTrans" cxnId="{264CA599-C063-674C-8423-76DA8A82EFA7}">
      <dgm:prSet/>
      <dgm:spPr/>
      <dgm:t>
        <a:bodyPr/>
        <a:lstStyle/>
        <a:p>
          <a:endParaRPr lang="ru-RU"/>
        </a:p>
      </dgm:t>
    </dgm:pt>
    <dgm:pt modelId="{E8B847E8-0572-474C-80D2-E9C05862E5B0}" type="sibTrans" cxnId="{264CA599-C063-674C-8423-76DA8A82EFA7}">
      <dgm:prSet/>
      <dgm:spPr/>
      <dgm:t>
        <a:bodyPr/>
        <a:lstStyle/>
        <a:p>
          <a:endParaRPr lang="ru-RU"/>
        </a:p>
      </dgm:t>
    </dgm:pt>
    <dgm:pt modelId="{F6DFF8F8-D39D-324E-A68A-69673E2F4DD2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SAM</a:t>
          </a:r>
          <a:endParaRPr lang="ru-RU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800" b="0" dirty="0">
              <a:solidFill>
                <a:schemeClr val="tx1"/>
              </a:solidFill>
              <a:latin typeface="+mn-lt"/>
              <a:cs typeface="+mn-cs"/>
            </a:rPr>
            <a:t>1,2 млрд. руб.</a:t>
          </a:r>
        </a:p>
      </dgm:t>
    </dgm:pt>
    <dgm:pt modelId="{840277D2-A102-274E-9A8C-194B3DA5D3BB}" type="parTrans" cxnId="{4E02D22C-0B98-7E40-9FDD-4896999CAAAC}">
      <dgm:prSet/>
      <dgm:spPr/>
      <dgm:t>
        <a:bodyPr/>
        <a:lstStyle/>
        <a:p>
          <a:endParaRPr lang="ru-RU"/>
        </a:p>
      </dgm:t>
    </dgm:pt>
    <dgm:pt modelId="{DFCCB5EF-3180-A04C-B570-A5D1B684A4AB}" type="sibTrans" cxnId="{4E02D22C-0B98-7E40-9FDD-4896999CAAAC}">
      <dgm:prSet/>
      <dgm:spPr/>
      <dgm:t>
        <a:bodyPr/>
        <a:lstStyle/>
        <a:p>
          <a:endParaRPr lang="ru-RU"/>
        </a:p>
      </dgm:t>
    </dgm:pt>
    <dgm:pt modelId="{DDCD9645-923A-4C43-AC1D-DB5404CE8010}">
      <dgm:prSet phldrT="[Текст]" custT="1"/>
      <dgm:spPr/>
      <dgm:t>
        <a:bodyPr/>
        <a:lstStyle/>
        <a:p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SOM</a:t>
          </a:r>
          <a:endParaRPr lang="ru-RU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800" dirty="0">
              <a:solidFill>
                <a:schemeClr val="tx1"/>
              </a:solidFill>
            </a:rPr>
            <a:t>750 млн. руб.</a:t>
          </a:r>
        </a:p>
      </dgm:t>
    </dgm:pt>
    <dgm:pt modelId="{C98C0E89-BB05-9F43-9FA9-781D50649B2F}" type="parTrans" cxnId="{51375EE2-C50C-4440-B50D-7D1292C8E164}">
      <dgm:prSet/>
      <dgm:spPr/>
      <dgm:t>
        <a:bodyPr/>
        <a:lstStyle/>
        <a:p>
          <a:endParaRPr lang="ru-RU"/>
        </a:p>
      </dgm:t>
    </dgm:pt>
    <dgm:pt modelId="{4D29DA48-FC6F-CE44-B6B7-2FBC499A5EBD}" type="sibTrans" cxnId="{51375EE2-C50C-4440-B50D-7D1292C8E164}">
      <dgm:prSet/>
      <dgm:spPr/>
      <dgm:t>
        <a:bodyPr/>
        <a:lstStyle/>
        <a:p>
          <a:endParaRPr lang="ru-RU"/>
        </a:p>
      </dgm:t>
    </dgm:pt>
    <dgm:pt modelId="{EFAF11D3-E6E9-2344-8B21-1EA6D0FC3D08}" type="pres">
      <dgm:prSet presAssocID="{2A3D5879-FFCD-EF45-AB98-C594D5918598}" presName="Name0" presStyleCnt="0">
        <dgm:presLayoutVars>
          <dgm:chMax val="7"/>
          <dgm:resizeHandles val="exact"/>
        </dgm:presLayoutVars>
      </dgm:prSet>
      <dgm:spPr/>
    </dgm:pt>
    <dgm:pt modelId="{0ACED9D5-3666-B347-B6E2-EF6DDAFCEF1C}" type="pres">
      <dgm:prSet presAssocID="{2A3D5879-FFCD-EF45-AB98-C594D5918598}" presName="comp1" presStyleCnt="0"/>
      <dgm:spPr/>
    </dgm:pt>
    <dgm:pt modelId="{FB4969F4-DFCB-074D-80AD-752590BB59BC}" type="pres">
      <dgm:prSet presAssocID="{2A3D5879-FFCD-EF45-AB98-C594D5918598}" presName="circle1" presStyleLbl="node1" presStyleIdx="0" presStyleCnt="3"/>
      <dgm:spPr/>
    </dgm:pt>
    <dgm:pt modelId="{713D4221-ADA2-7D4F-9893-FCAE15F2663C}" type="pres">
      <dgm:prSet presAssocID="{2A3D5879-FFCD-EF45-AB98-C594D5918598}" presName="c1text" presStyleLbl="node1" presStyleIdx="0" presStyleCnt="3">
        <dgm:presLayoutVars>
          <dgm:bulletEnabled val="1"/>
        </dgm:presLayoutVars>
      </dgm:prSet>
      <dgm:spPr/>
    </dgm:pt>
    <dgm:pt modelId="{20077830-27AC-BB4F-B697-41CACB6CCB99}" type="pres">
      <dgm:prSet presAssocID="{2A3D5879-FFCD-EF45-AB98-C594D5918598}" presName="comp2" presStyleCnt="0"/>
      <dgm:spPr/>
    </dgm:pt>
    <dgm:pt modelId="{0579A669-C76E-2C46-8447-0F4E3B4C8C38}" type="pres">
      <dgm:prSet presAssocID="{2A3D5879-FFCD-EF45-AB98-C594D5918598}" presName="circle2" presStyleLbl="node1" presStyleIdx="1" presStyleCnt="3"/>
      <dgm:spPr/>
    </dgm:pt>
    <dgm:pt modelId="{B127AC4D-5D68-3F46-998A-A51B1870ED98}" type="pres">
      <dgm:prSet presAssocID="{2A3D5879-FFCD-EF45-AB98-C594D5918598}" presName="c2text" presStyleLbl="node1" presStyleIdx="1" presStyleCnt="3">
        <dgm:presLayoutVars>
          <dgm:bulletEnabled val="1"/>
        </dgm:presLayoutVars>
      </dgm:prSet>
      <dgm:spPr/>
    </dgm:pt>
    <dgm:pt modelId="{8811E036-CF5B-C54F-AF06-095A38B676D4}" type="pres">
      <dgm:prSet presAssocID="{2A3D5879-FFCD-EF45-AB98-C594D5918598}" presName="comp3" presStyleCnt="0"/>
      <dgm:spPr/>
    </dgm:pt>
    <dgm:pt modelId="{EF1B03D5-7EA6-274B-BFB0-AFD1941D7FA9}" type="pres">
      <dgm:prSet presAssocID="{2A3D5879-FFCD-EF45-AB98-C594D5918598}" presName="circle3" presStyleLbl="node1" presStyleIdx="2" presStyleCnt="3"/>
      <dgm:spPr/>
    </dgm:pt>
    <dgm:pt modelId="{AB4B5F81-3BA2-2142-84D2-391BB51E00EA}" type="pres">
      <dgm:prSet presAssocID="{2A3D5879-FFCD-EF45-AB98-C594D5918598}" presName="c3text" presStyleLbl="node1" presStyleIdx="2" presStyleCnt="3">
        <dgm:presLayoutVars>
          <dgm:bulletEnabled val="1"/>
        </dgm:presLayoutVars>
      </dgm:prSet>
      <dgm:spPr/>
    </dgm:pt>
  </dgm:ptLst>
  <dgm:cxnLst>
    <dgm:cxn modelId="{4E02D22C-0B98-7E40-9FDD-4896999CAAAC}" srcId="{2A3D5879-FFCD-EF45-AB98-C594D5918598}" destId="{F6DFF8F8-D39D-324E-A68A-69673E2F4DD2}" srcOrd="1" destOrd="0" parTransId="{840277D2-A102-274E-9A8C-194B3DA5D3BB}" sibTransId="{DFCCB5EF-3180-A04C-B570-A5D1B684A4AB}"/>
    <dgm:cxn modelId="{BE90922F-F4C2-8649-8AD8-D8C0336352F7}" type="presOf" srcId="{F6DFF8F8-D39D-324E-A68A-69673E2F4DD2}" destId="{0579A669-C76E-2C46-8447-0F4E3B4C8C38}" srcOrd="0" destOrd="0" presId="urn:microsoft.com/office/officeart/2005/8/layout/venn2"/>
    <dgm:cxn modelId="{61DB8B35-3F4F-EC4A-8013-06508597F271}" type="presOf" srcId="{DDCD9645-923A-4C43-AC1D-DB5404CE8010}" destId="{EF1B03D5-7EA6-274B-BFB0-AFD1941D7FA9}" srcOrd="0" destOrd="0" presId="urn:microsoft.com/office/officeart/2005/8/layout/venn2"/>
    <dgm:cxn modelId="{32950B69-DBAF-694C-8B68-A1F1F6751458}" type="presOf" srcId="{2A3D5879-FFCD-EF45-AB98-C594D5918598}" destId="{EFAF11D3-E6E9-2344-8B21-1EA6D0FC3D08}" srcOrd="0" destOrd="0" presId="urn:microsoft.com/office/officeart/2005/8/layout/venn2"/>
    <dgm:cxn modelId="{A60D4081-7FC2-5342-AA80-6864AA5E67EA}" type="presOf" srcId="{283F9713-8609-2349-BE67-CC6A067EDB67}" destId="{713D4221-ADA2-7D4F-9893-FCAE15F2663C}" srcOrd="1" destOrd="0" presId="urn:microsoft.com/office/officeart/2005/8/layout/venn2"/>
    <dgm:cxn modelId="{97DBC393-7E2A-C148-A27F-EE7019D0C3B2}" type="presOf" srcId="{283F9713-8609-2349-BE67-CC6A067EDB67}" destId="{FB4969F4-DFCB-074D-80AD-752590BB59BC}" srcOrd="0" destOrd="0" presId="urn:microsoft.com/office/officeart/2005/8/layout/venn2"/>
    <dgm:cxn modelId="{264CA599-C063-674C-8423-76DA8A82EFA7}" srcId="{2A3D5879-FFCD-EF45-AB98-C594D5918598}" destId="{283F9713-8609-2349-BE67-CC6A067EDB67}" srcOrd="0" destOrd="0" parTransId="{65C692F5-DE92-5E41-ACEB-642E66C7948A}" sibTransId="{E8B847E8-0572-474C-80D2-E9C05862E5B0}"/>
    <dgm:cxn modelId="{8470B3C4-472A-B946-BFD3-DDF8B692A5BD}" type="presOf" srcId="{DDCD9645-923A-4C43-AC1D-DB5404CE8010}" destId="{AB4B5F81-3BA2-2142-84D2-391BB51E00EA}" srcOrd="1" destOrd="0" presId="urn:microsoft.com/office/officeart/2005/8/layout/venn2"/>
    <dgm:cxn modelId="{643B31D3-7BCD-DB4D-A2EB-B7A13205D883}" type="presOf" srcId="{F6DFF8F8-D39D-324E-A68A-69673E2F4DD2}" destId="{B127AC4D-5D68-3F46-998A-A51B1870ED98}" srcOrd="1" destOrd="0" presId="urn:microsoft.com/office/officeart/2005/8/layout/venn2"/>
    <dgm:cxn modelId="{51375EE2-C50C-4440-B50D-7D1292C8E164}" srcId="{2A3D5879-FFCD-EF45-AB98-C594D5918598}" destId="{DDCD9645-923A-4C43-AC1D-DB5404CE8010}" srcOrd="2" destOrd="0" parTransId="{C98C0E89-BB05-9F43-9FA9-781D50649B2F}" sibTransId="{4D29DA48-FC6F-CE44-B6B7-2FBC499A5EBD}"/>
    <dgm:cxn modelId="{E2F55B79-FABC-2748-AE11-0DB02E611174}" type="presParOf" srcId="{EFAF11D3-E6E9-2344-8B21-1EA6D0FC3D08}" destId="{0ACED9D5-3666-B347-B6E2-EF6DDAFCEF1C}" srcOrd="0" destOrd="0" presId="urn:microsoft.com/office/officeart/2005/8/layout/venn2"/>
    <dgm:cxn modelId="{ED8C0045-83A4-E54F-B3B3-3CE6AFDA72B1}" type="presParOf" srcId="{0ACED9D5-3666-B347-B6E2-EF6DDAFCEF1C}" destId="{FB4969F4-DFCB-074D-80AD-752590BB59BC}" srcOrd="0" destOrd="0" presId="urn:microsoft.com/office/officeart/2005/8/layout/venn2"/>
    <dgm:cxn modelId="{FE4EBC1D-3173-0642-B852-35EC072C06CF}" type="presParOf" srcId="{0ACED9D5-3666-B347-B6E2-EF6DDAFCEF1C}" destId="{713D4221-ADA2-7D4F-9893-FCAE15F2663C}" srcOrd="1" destOrd="0" presId="urn:microsoft.com/office/officeart/2005/8/layout/venn2"/>
    <dgm:cxn modelId="{10EA791E-9BF4-3342-B560-33F3F9525A01}" type="presParOf" srcId="{EFAF11D3-E6E9-2344-8B21-1EA6D0FC3D08}" destId="{20077830-27AC-BB4F-B697-41CACB6CCB99}" srcOrd="1" destOrd="0" presId="urn:microsoft.com/office/officeart/2005/8/layout/venn2"/>
    <dgm:cxn modelId="{0CF041CA-F05B-AA4F-AF4A-584B66664604}" type="presParOf" srcId="{20077830-27AC-BB4F-B697-41CACB6CCB99}" destId="{0579A669-C76E-2C46-8447-0F4E3B4C8C38}" srcOrd="0" destOrd="0" presId="urn:microsoft.com/office/officeart/2005/8/layout/venn2"/>
    <dgm:cxn modelId="{4BD995CE-4156-3643-9D50-E2D1240BDF5D}" type="presParOf" srcId="{20077830-27AC-BB4F-B697-41CACB6CCB99}" destId="{B127AC4D-5D68-3F46-998A-A51B1870ED98}" srcOrd="1" destOrd="0" presId="urn:microsoft.com/office/officeart/2005/8/layout/venn2"/>
    <dgm:cxn modelId="{4003F1A3-96DD-D544-98C2-8927DDE99014}" type="presParOf" srcId="{EFAF11D3-E6E9-2344-8B21-1EA6D0FC3D08}" destId="{8811E036-CF5B-C54F-AF06-095A38B676D4}" srcOrd="2" destOrd="0" presId="urn:microsoft.com/office/officeart/2005/8/layout/venn2"/>
    <dgm:cxn modelId="{D36B044A-3868-C94E-ACA4-93D32F26DACC}" type="presParOf" srcId="{8811E036-CF5B-C54F-AF06-095A38B676D4}" destId="{EF1B03D5-7EA6-274B-BFB0-AFD1941D7FA9}" srcOrd="0" destOrd="0" presId="urn:microsoft.com/office/officeart/2005/8/layout/venn2"/>
    <dgm:cxn modelId="{070E70B5-D8EE-C24B-B2EE-EA39F5F3ABF8}" type="presParOf" srcId="{8811E036-CF5B-C54F-AF06-095A38B676D4}" destId="{AB4B5F81-3BA2-2142-84D2-391BB51E00EA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F7CBB5-5EC6-6C42-A291-7A9197412DE2}">
      <dsp:nvSpPr>
        <dsp:cNvPr id="0" name=""/>
        <dsp:cNvSpPr/>
      </dsp:nvSpPr>
      <dsp:spPr>
        <a:xfrm>
          <a:off x="27938" y="0"/>
          <a:ext cx="6904992" cy="2761997"/>
        </a:xfrm>
        <a:prstGeom prst="leftRightRibbon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rgbClr val="EE7D3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4EF226-D2EC-DE4B-89C3-E09B55CE04B3}">
      <dsp:nvSpPr>
        <dsp:cNvPr id="0" name=""/>
        <dsp:cNvSpPr/>
      </dsp:nvSpPr>
      <dsp:spPr>
        <a:xfrm>
          <a:off x="856537" y="483349"/>
          <a:ext cx="2278647" cy="135337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8232" rIns="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solidFill>
                <a:schemeClr val="tx1"/>
              </a:solidFill>
            </a:rPr>
            <a:t>Первоначальные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solidFill>
                <a:schemeClr val="tx1"/>
              </a:solidFill>
            </a:rPr>
            <a:t>потребители</a:t>
          </a:r>
        </a:p>
      </dsp:txBody>
      <dsp:txXfrm>
        <a:off x="856537" y="483349"/>
        <a:ext cx="2278647" cy="1353378"/>
      </dsp:txXfrm>
    </dsp:sp>
    <dsp:sp modelId="{07C3111D-BB61-5D48-B912-AFB656906514}">
      <dsp:nvSpPr>
        <dsp:cNvPr id="0" name=""/>
        <dsp:cNvSpPr/>
      </dsp:nvSpPr>
      <dsp:spPr>
        <a:xfrm>
          <a:off x="3480435" y="925268"/>
          <a:ext cx="2692947" cy="135337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8232" rIns="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0" kern="1200" dirty="0">
              <a:solidFill>
                <a:schemeClr val="tx1"/>
              </a:solidFill>
            </a:rPr>
            <a:t>Потенциальные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0" kern="1200" dirty="0">
              <a:solidFill>
                <a:schemeClr val="tx1"/>
              </a:solidFill>
            </a:rPr>
            <a:t>потребители</a:t>
          </a:r>
        </a:p>
      </dsp:txBody>
      <dsp:txXfrm>
        <a:off x="3480435" y="925268"/>
        <a:ext cx="2692947" cy="13533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4969F4-DFCB-074D-80AD-752590BB59BC}">
      <dsp:nvSpPr>
        <dsp:cNvPr id="0" name=""/>
        <dsp:cNvSpPr/>
      </dsp:nvSpPr>
      <dsp:spPr>
        <a:xfrm>
          <a:off x="304648" y="0"/>
          <a:ext cx="5015278" cy="501527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TAM</a:t>
          </a:r>
          <a:endParaRPr lang="ru-RU" sz="2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</a:rPr>
            <a:t>3 млрд. руб</a:t>
          </a:r>
          <a:r>
            <a:rPr lang="ru-RU" sz="1600" kern="1200" dirty="0">
              <a:solidFill>
                <a:schemeClr val="tx1"/>
              </a:solidFill>
            </a:rPr>
            <a:t>.</a:t>
          </a:r>
        </a:p>
      </dsp:txBody>
      <dsp:txXfrm>
        <a:off x="1935868" y="250763"/>
        <a:ext cx="1752839" cy="752291"/>
      </dsp:txXfrm>
    </dsp:sp>
    <dsp:sp modelId="{0579A669-C76E-2C46-8447-0F4E3B4C8C38}">
      <dsp:nvSpPr>
        <dsp:cNvPr id="0" name=""/>
        <dsp:cNvSpPr/>
      </dsp:nvSpPr>
      <dsp:spPr>
        <a:xfrm>
          <a:off x="931558" y="1253819"/>
          <a:ext cx="3761458" cy="3761458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SAM</a:t>
          </a:r>
          <a:endParaRPr lang="ru-RU" sz="2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kern="1200" dirty="0">
              <a:solidFill>
                <a:schemeClr val="tx1"/>
              </a:solidFill>
              <a:latin typeface="+mn-lt"/>
              <a:cs typeface="+mn-cs"/>
            </a:rPr>
            <a:t>1,2 млрд. руб.</a:t>
          </a:r>
        </a:p>
      </dsp:txBody>
      <dsp:txXfrm>
        <a:off x="1935868" y="1488910"/>
        <a:ext cx="1752839" cy="705273"/>
      </dsp:txXfrm>
    </dsp:sp>
    <dsp:sp modelId="{EF1B03D5-7EA6-274B-BFB0-AFD1941D7FA9}">
      <dsp:nvSpPr>
        <dsp:cNvPr id="0" name=""/>
        <dsp:cNvSpPr/>
      </dsp:nvSpPr>
      <dsp:spPr>
        <a:xfrm>
          <a:off x="1558468" y="2507639"/>
          <a:ext cx="2507639" cy="250763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SOM</a:t>
          </a:r>
          <a:endParaRPr lang="ru-RU" sz="2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</a:rPr>
            <a:t>750 млн. руб.</a:t>
          </a:r>
        </a:p>
      </dsp:txBody>
      <dsp:txXfrm>
        <a:off x="1925703" y="3134548"/>
        <a:ext cx="1773168" cy="12538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234936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7247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18.png"/><Relationship Id="rId3" Type="http://schemas.openxmlformats.org/officeDocument/2006/relationships/image" Target="../media/image6.sv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6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15.png"/><Relationship Id="rId4" Type="http://schemas.openxmlformats.org/officeDocument/2006/relationships/diagramData" Target="../diagrams/data1.xml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svg"/><Relationship Id="rId7" Type="http://schemas.openxmlformats.org/officeDocument/2006/relationships/diagramColors" Target="../diagrams/colors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6.svg"/><Relationship Id="rId7" Type="http://schemas.openxmlformats.org/officeDocument/2006/relationships/image" Target="../media/image2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jpg"/><Relationship Id="rId9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589158" y="1230069"/>
            <a:ext cx="753757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800" dirty="0"/>
              <a:t>Электронная петарда 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Рыжаков Семён Алексеевич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/>
                </a:solidFill>
              </a:rPr>
              <a:t>студент группы СОД. 2-20-1 </a:t>
            </a:r>
            <a:endParaRPr sz="6900" dirty="0">
              <a:solidFill>
                <a:schemeClr val="tx1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156" y="38324"/>
            <a:ext cx="2678848" cy="20474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6146" t="11764" r="26646" b="38265"/>
          <a:stretch/>
        </p:blipFill>
        <p:spPr>
          <a:xfrm>
            <a:off x="168244" y="123825"/>
            <a:ext cx="1843548" cy="109768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204094-E631-994B-9C7A-30DFE87D32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3122" y="4979557"/>
            <a:ext cx="1878443" cy="1878443"/>
          </a:xfrm>
          <a:prstGeom prst="rect">
            <a:avLst/>
          </a:prstGeom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6552428D-ED79-A24F-89ED-3F37C00A8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alphaModFix amt="8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526" y="2103724"/>
            <a:ext cx="3418031" cy="475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272563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cap="all" dirty="0">
                <a:solidFill>
                  <a:schemeClr val="tx1"/>
                </a:solidFill>
              </a:rPr>
              <a:t>Проблема и актуальность</a:t>
            </a:r>
            <a:endParaRPr sz="2400" cap="all" dirty="0">
              <a:solidFill>
                <a:schemeClr val="tx1"/>
              </a:solidFill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graphicFrame>
        <p:nvGraphicFramePr>
          <p:cNvPr id="14" name="Таблица 4">
            <a:extLst>
              <a:ext uri="{FF2B5EF4-FFF2-40B4-BE49-F238E27FC236}">
                <a16:creationId xmlns:a16="http://schemas.microsoft.com/office/drawing/2014/main" id="{7ED65EF7-836B-A940-B664-DC751E71CB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735191"/>
              </p:ext>
            </p:extLst>
          </p:nvPr>
        </p:nvGraphicFramePr>
        <p:xfrm>
          <a:off x="5803392" y="1409293"/>
          <a:ext cx="6287286" cy="4624014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3143643">
                  <a:extLst>
                    <a:ext uri="{9D8B030D-6E8A-4147-A177-3AD203B41FA5}">
                      <a16:colId xmlns:a16="http://schemas.microsoft.com/office/drawing/2014/main" val="2021295242"/>
                    </a:ext>
                  </a:extLst>
                </a:gridCol>
                <a:gridCol w="3143643">
                  <a:extLst>
                    <a:ext uri="{9D8B030D-6E8A-4147-A177-3AD203B41FA5}">
                      <a16:colId xmlns:a16="http://schemas.microsoft.com/office/drawing/2014/main" val="336151919"/>
                    </a:ext>
                  </a:extLst>
                </a:gridCol>
              </a:tblGrid>
              <a:tr h="84773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 происшествия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7D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Исковые требования и решение суда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0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7427760"/>
                  </a:ext>
                </a:extLst>
              </a:tr>
              <a:tr h="377627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марта 2021 года товарный поезд сбил монтёра пути 5-го разряда, который работал на участке в составе бригады. Мужчина скончался от полученных травм.</a:t>
                      </a:r>
                    </a:p>
                    <a:p>
                      <a:pPr algn="ctr"/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Иск о взыскании с РЖД компенсации морального вреда в размере одного миллиона рублей в пользу каждой из дочерей погибшего.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Суд удовлетворил иск, взыскав с РЖД в пользу каждой из дочерей компенсацию морального вреда в размере 500 тысяч рублей.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0154003"/>
                  </a:ext>
                </a:extLst>
              </a:tr>
            </a:tbl>
          </a:graphicData>
        </a:graphic>
      </p:graphicFrame>
      <p:pic>
        <p:nvPicPr>
          <p:cNvPr id="18" name="Picture 2">
            <a:extLst>
              <a:ext uri="{FF2B5EF4-FFF2-40B4-BE49-F238E27FC236}">
                <a16:creationId xmlns:a16="http://schemas.microsoft.com/office/drawing/2014/main" id="{DB90B917-558C-344E-8287-F5AE29E78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25" y="873862"/>
            <a:ext cx="3169958" cy="1751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0821569-7187-B841-8984-49AC96BD4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78" y="2805960"/>
            <a:ext cx="3146905" cy="183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83624871-0994-2E48-984E-4205570103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95"/>
          <a:stretch/>
        </p:blipFill>
        <p:spPr bwMode="auto">
          <a:xfrm>
            <a:off x="623779" y="4796992"/>
            <a:ext cx="3146905" cy="18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право 4">
            <a:extLst>
              <a:ext uri="{FF2B5EF4-FFF2-40B4-BE49-F238E27FC236}">
                <a16:creationId xmlns:a16="http://schemas.microsoft.com/office/drawing/2014/main" id="{0BC4FCB0-99BF-2141-8C78-F242668B2E3C}"/>
              </a:ext>
            </a:extLst>
          </p:cNvPr>
          <p:cNvSpPr/>
          <p:nvPr/>
        </p:nvSpPr>
        <p:spPr>
          <a:xfrm>
            <a:off x="4043325" y="3302200"/>
            <a:ext cx="1487424" cy="838200"/>
          </a:xfrm>
          <a:prstGeom prst="rightArrow">
            <a:avLst/>
          </a:prstGeom>
          <a:solidFill>
            <a:srgbClr val="A5A5A5"/>
          </a:solidFill>
          <a:ln w="25400" cap="flat">
            <a:solidFill>
              <a:srgbClr val="EE7D33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230840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cap="all" dirty="0">
                <a:solidFill>
                  <a:schemeClr val="tx1"/>
                </a:solidFill>
              </a:rPr>
              <a:t>Решение</a:t>
            </a:r>
            <a:endParaRPr sz="2400" cap="all" dirty="0">
              <a:solidFill>
                <a:schemeClr val="tx1"/>
              </a:solidFill>
            </a:endParaRP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FA771B5-F06E-A241-883C-7E82BA5E1454}"/>
              </a:ext>
            </a:extLst>
          </p:cNvPr>
          <p:cNvSpPr txBox="1"/>
          <p:nvPr/>
        </p:nvSpPr>
        <p:spPr>
          <a:xfrm>
            <a:off x="709877" y="5039633"/>
            <a:ext cx="10834890" cy="17120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Предлагаемое устройство позволит: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безопасность выполнения работ;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Оперативно предупреждать о приближении поезда;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Минимизировать влияние человеческого фактора на безопасность работников.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3E0427-3C97-3443-BA4D-6B02C0C64C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472" y="861333"/>
            <a:ext cx="8521700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5477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272563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cap="all" dirty="0">
                <a:solidFill>
                  <a:schemeClr val="tx1"/>
                </a:solidFill>
              </a:rPr>
              <a:t>Описание продукта</a:t>
            </a:r>
            <a:endParaRPr sz="2400" cap="all" dirty="0">
              <a:solidFill>
                <a:schemeClr val="tx1"/>
              </a:solidFill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1CD4D0D-FBBD-A847-9036-633947CA687F}"/>
              </a:ext>
            </a:extLst>
          </p:cNvPr>
          <p:cNvSpPr txBox="1"/>
          <p:nvPr/>
        </p:nvSpPr>
        <p:spPr>
          <a:xfrm>
            <a:off x="-18522" y="943446"/>
            <a:ext cx="6077467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При выходе на рынок,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планируется продавать систему «Электронная петарда», а также отдельные компоненты системы.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F29648-29EC-D141-94A4-9BF6E4EA800B}"/>
              </a:ext>
            </a:extLst>
          </p:cNvPr>
          <p:cNvSpPr txBox="1"/>
          <p:nvPr/>
        </p:nvSpPr>
        <p:spPr>
          <a:xfrm>
            <a:off x="6352032" y="946754"/>
            <a:ext cx="5839968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B05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Дальнейшее развитие системы,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B05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позволит комбинировать различные </a:t>
            </a: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датчики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B05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, для создания новых систем и расширения сфер внедрения системы.</a:t>
            </a:r>
          </a:p>
        </p:txBody>
      </p:sp>
      <p:graphicFrame>
        <p:nvGraphicFramePr>
          <p:cNvPr id="23" name="Схема 22">
            <a:extLst>
              <a:ext uri="{FF2B5EF4-FFF2-40B4-BE49-F238E27FC236}">
                <a16:creationId xmlns:a16="http://schemas.microsoft.com/office/drawing/2014/main" id="{9798FC43-7D92-E547-ACA9-40129BB619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8202048"/>
              </p:ext>
            </p:extLst>
          </p:nvPr>
        </p:nvGraphicFramePr>
        <p:xfrm>
          <a:off x="2720340" y="2830541"/>
          <a:ext cx="6960870" cy="2761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6A628B1-3BBF-5449-BAD3-F106851A8D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29232" y="4788594"/>
            <a:ext cx="1333500" cy="12192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9ED159D-692B-AE44-AF56-77545BE033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2649" y="3608793"/>
            <a:ext cx="2092466" cy="75284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F9204C4-00D6-B04F-857E-726CE75C63E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08307" y="2477817"/>
            <a:ext cx="1257300" cy="13081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6C06FB0-473F-1C42-8C24-1C9588B7CCA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61251" y="3682188"/>
            <a:ext cx="1308100" cy="13589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9DC9BDB-5D68-5F41-91EE-A2C48CF3B6D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68882" y="2415285"/>
            <a:ext cx="1854200" cy="7620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BCAC19F-74BD-4F48-9C1B-4CA9548FBD1D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-163"/>
          <a:stretch/>
        </p:blipFill>
        <p:spPr>
          <a:xfrm>
            <a:off x="9212663" y="4878938"/>
            <a:ext cx="1448588" cy="121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89053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272563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cap="all" dirty="0">
                <a:solidFill>
                  <a:schemeClr val="tx1"/>
                </a:solidFill>
              </a:rPr>
              <a:t>Рынок</a:t>
            </a:r>
            <a:endParaRPr sz="24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4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0582B33F-4250-8549-AC2B-82806CD20FA4}"/>
              </a:ext>
            </a:extLst>
          </p:cNvPr>
          <p:cNvSpPr txBox="1"/>
          <p:nvPr/>
        </p:nvSpPr>
        <p:spPr>
          <a:xfrm>
            <a:off x="5986271" y="3147872"/>
            <a:ext cx="5983053" cy="13849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SAM</a:t>
            </a:r>
            <a:endParaRPr lang="ru-RU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Производители оборудования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металлургических и энергетических отраслей промышленности </a:t>
            </a:r>
            <a:r>
              <a:rPr kumimoji="0" lang="ru-RU" sz="2000" i="0" u="none" strike="noStrike" normalizeH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Helvetica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CFA26D-5D16-1745-B49D-7BF10F608589}"/>
              </a:ext>
            </a:extLst>
          </p:cNvPr>
          <p:cNvSpPr txBox="1"/>
          <p:nvPr/>
        </p:nvSpPr>
        <p:spPr>
          <a:xfrm>
            <a:off x="5986270" y="1326547"/>
            <a:ext cx="5983054" cy="1077218"/>
          </a:xfrm>
          <a:prstGeom prst="rect">
            <a:avLst/>
          </a:prstGeom>
          <a:solidFill>
            <a:schemeClr val="accent2"/>
          </a:solidFill>
          <a:ln>
            <a:solidFill>
              <a:srgbClr val="F8C03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Производители оборудования для промышленных отраслей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D7A2DDF-F828-6F48-8C0D-CE75889FC7D8}"/>
              </a:ext>
            </a:extLst>
          </p:cNvPr>
          <p:cNvSpPr txBox="1"/>
          <p:nvPr/>
        </p:nvSpPr>
        <p:spPr>
          <a:xfrm>
            <a:off x="5986269" y="5276975"/>
            <a:ext cx="5983055" cy="1077218"/>
          </a:xfrm>
          <a:prstGeom prst="rect">
            <a:avLst/>
          </a:prstGeom>
          <a:solidFill>
            <a:schemeClr val="accent4"/>
          </a:solidFill>
          <a:ln>
            <a:solidFill>
              <a:srgbClr val="897B6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SOM</a:t>
            </a:r>
          </a:p>
          <a:p>
            <a:pPr lvl="0" algn="ctr"/>
            <a:r>
              <a:rPr lang="ru-RU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Производители оборудования для</a:t>
            </a:r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железных дорог</a:t>
            </a:r>
          </a:p>
          <a:p>
            <a:pPr lvl="0" algn="ctr"/>
            <a:endParaRPr lang="ru-RU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3C2D9A6F-61BF-9244-98B8-CF06049E5E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7967767"/>
              </p:ext>
            </p:extLst>
          </p:nvPr>
        </p:nvGraphicFramePr>
        <p:xfrm>
          <a:off x="117856" y="1287894"/>
          <a:ext cx="5624576" cy="5015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1917904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272563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cap="all" dirty="0">
                <a:solidFill>
                  <a:schemeClr val="tx1"/>
                </a:solidFill>
              </a:rPr>
              <a:t>Конкурентный анализ</a:t>
            </a:r>
            <a:endParaRPr sz="2400" cap="all" dirty="0">
              <a:solidFill>
                <a:schemeClr val="tx1"/>
              </a:solidFill>
            </a:endParaRPr>
          </a:p>
        </p:txBody>
      </p:sp>
      <p:grpSp>
        <p:nvGrpSpPr>
          <p:cNvPr id="13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053E977A-9692-E448-9A77-6DF337C80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909370"/>
              </p:ext>
            </p:extLst>
          </p:nvPr>
        </p:nvGraphicFramePr>
        <p:xfrm>
          <a:off x="1131017" y="1002474"/>
          <a:ext cx="10203425" cy="560947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637075">
                  <a:extLst>
                    <a:ext uri="{9D8B030D-6E8A-4147-A177-3AD203B41FA5}">
                      <a16:colId xmlns:a16="http://schemas.microsoft.com/office/drawing/2014/main" val="2360326397"/>
                    </a:ext>
                  </a:extLst>
                </a:gridCol>
                <a:gridCol w="2775130">
                  <a:extLst>
                    <a:ext uri="{9D8B030D-6E8A-4147-A177-3AD203B41FA5}">
                      <a16:colId xmlns:a16="http://schemas.microsoft.com/office/drawing/2014/main" val="2141758267"/>
                    </a:ext>
                  </a:extLst>
                </a:gridCol>
                <a:gridCol w="2426655">
                  <a:extLst>
                    <a:ext uri="{9D8B030D-6E8A-4147-A177-3AD203B41FA5}">
                      <a16:colId xmlns:a16="http://schemas.microsoft.com/office/drawing/2014/main" val="1817216299"/>
                    </a:ext>
                  </a:extLst>
                </a:gridCol>
                <a:gridCol w="2364565">
                  <a:extLst>
                    <a:ext uri="{9D8B030D-6E8A-4147-A177-3AD203B41FA5}">
                      <a16:colId xmlns:a16="http://schemas.microsoft.com/office/drawing/2014/main" val="1423712895"/>
                    </a:ext>
                  </a:extLst>
                </a:gridCol>
              </a:tblGrid>
              <a:tr h="31242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Verdana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Создаваемый 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Verdana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Конкуренты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Verdana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938023"/>
                  </a:ext>
                </a:extLst>
              </a:tr>
              <a:tr h="15309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Verdana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«Электронная петарда»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Verdana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0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Automatic Detection Unit</a:t>
                      </a:r>
                      <a:r>
                        <a:rPr lang="ru-RU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800" b="0" dirty="0">
                        <a:latin typeface="Times New Roman" panose="02020603050405020304" pitchFamily="18" charset="0"/>
                        <a:ea typeface="Verdana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7D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«Сигнализатор – П»</a:t>
                      </a:r>
                      <a:endParaRPr lang="ru-RU" sz="1800" b="0" dirty="0">
                        <a:latin typeface="Times New Roman" panose="02020603050405020304" pitchFamily="18" charset="0"/>
                        <a:ea typeface="Verdana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7D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27733"/>
                  </a:ext>
                </a:extLst>
              </a:tr>
              <a:tr h="604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Способ определения, приближения поезда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Датчик обнаружения поезда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0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Датчик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обнаружения поезда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Verdana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7D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Виброакустические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 колебания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7D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00516"/>
                  </a:ext>
                </a:extLst>
              </a:tr>
              <a:tr h="7403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Радиус передачи информации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 до 5 км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0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до 1 км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7D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до 1,5 км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7D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3973803"/>
                  </a:ext>
                </a:extLst>
              </a:tr>
              <a:tr h="7403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Способ предупреждения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Звуковая, световая и вибрационная сигнализация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0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Звуковая сигнализация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7D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Звуковая и оптическая сигнализация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7D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54"/>
                  </a:ext>
                </a:extLst>
              </a:tr>
              <a:tr h="5825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Вид предупреждения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Индивидуальный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0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Общий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7D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Общий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7D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314886"/>
                  </a:ext>
                </a:extLst>
              </a:tr>
              <a:tr h="37721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Мобильность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0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7D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7D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793788"/>
                  </a:ext>
                </a:extLst>
              </a:tr>
              <a:tr h="37721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Стоимость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150 тыс. руб.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0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300 тыс. руб.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7D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150 тыс. руб.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7D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9696059"/>
                  </a:ext>
                </a:extLst>
              </a:tr>
              <a:tr h="3436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Страна – производитель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0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Германия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7D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Verdana" pitchFamily="34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7D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4251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748045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272563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cap="all" dirty="0">
                <a:solidFill>
                  <a:schemeClr val="tx1"/>
                </a:solidFill>
              </a:rPr>
              <a:t>Бизнес-модель</a:t>
            </a:r>
            <a:endParaRPr sz="2400" cap="all" dirty="0">
              <a:solidFill>
                <a:schemeClr val="tx1"/>
              </a:solidFill>
            </a:endParaRPr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96D98E2F-569B-9C45-93CC-A8D8B7F0B0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4654154"/>
              </p:ext>
            </p:extLst>
          </p:nvPr>
        </p:nvGraphicFramePr>
        <p:xfrm>
          <a:off x="647231" y="914409"/>
          <a:ext cx="11448000" cy="5701717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289600">
                  <a:extLst>
                    <a:ext uri="{9D8B030D-6E8A-4147-A177-3AD203B41FA5}">
                      <a16:colId xmlns:a16="http://schemas.microsoft.com/office/drawing/2014/main" val="799372082"/>
                    </a:ext>
                  </a:extLst>
                </a:gridCol>
                <a:gridCol w="2289600">
                  <a:extLst>
                    <a:ext uri="{9D8B030D-6E8A-4147-A177-3AD203B41FA5}">
                      <a16:colId xmlns:a16="http://schemas.microsoft.com/office/drawing/2014/main" val="2763293328"/>
                    </a:ext>
                  </a:extLst>
                </a:gridCol>
                <a:gridCol w="1144800">
                  <a:extLst>
                    <a:ext uri="{9D8B030D-6E8A-4147-A177-3AD203B41FA5}">
                      <a16:colId xmlns:a16="http://schemas.microsoft.com/office/drawing/2014/main" val="1807790639"/>
                    </a:ext>
                  </a:extLst>
                </a:gridCol>
                <a:gridCol w="1144800">
                  <a:extLst>
                    <a:ext uri="{9D8B030D-6E8A-4147-A177-3AD203B41FA5}">
                      <a16:colId xmlns:a16="http://schemas.microsoft.com/office/drawing/2014/main" val="3287835491"/>
                    </a:ext>
                  </a:extLst>
                </a:gridCol>
                <a:gridCol w="2289600">
                  <a:extLst>
                    <a:ext uri="{9D8B030D-6E8A-4147-A177-3AD203B41FA5}">
                      <a16:colId xmlns:a16="http://schemas.microsoft.com/office/drawing/2014/main" val="2294289566"/>
                    </a:ext>
                  </a:extLst>
                </a:gridCol>
                <a:gridCol w="2289600">
                  <a:extLst>
                    <a:ext uri="{9D8B030D-6E8A-4147-A177-3AD203B41FA5}">
                      <a16:colId xmlns:a16="http://schemas.microsoft.com/office/drawing/2014/main" val="43724811"/>
                    </a:ext>
                  </a:extLst>
                </a:gridCol>
              </a:tblGrid>
              <a:tr h="541338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партнеры</a:t>
                      </a:r>
                    </a:p>
                    <a:p>
                      <a:pPr algn="l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 действия 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Ценностные предложения 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Взаимоотношения с клиентам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Потребительские сегменты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146508"/>
                  </a:ext>
                </a:extLst>
              </a:tr>
              <a:tr h="1680998">
                <a:tc rowSpan="3">
                  <a:txBody>
                    <a:bodyPr/>
                    <a:lstStyle/>
                    <a:p>
                      <a:pPr marL="53975" marR="0" indent="219075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  <a:sym typeface="Calibri"/>
                        </a:rPr>
                        <a:t>Производители модулей и датчиков;</a:t>
                      </a:r>
                    </a:p>
                    <a:p>
                      <a:pPr marL="53975" marR="0" indent="219075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  <a:sym typeface="Calibri"/>
                        </a:rPr>
                        <a:t>Производители микропроцессорных плат;</a:t>
                      </a:r>
                    </a:p>
                    <a:p>
                      <a:pPr marL="53975" marR="0" indent="219075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  <a:sym typeface="Calibri"/>
                        </a:rPr>
                        <a:t>ОАО «РЖД»;</a:t>
                      </a:r>
                    </a:p>
                    <a:p>
                      <a:pPr marL="53975" marR="0" indent="219075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i="0" u="none" strike="noStrike" cap="none" spc="0" baseline="0" dirty="0" err="1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  <a:sym typeface="Calibri"/>
                        </a:rPr>
                        <a:t>КрИЖТ</a:t>
                      </a:r>
                      <a:endParaRPr lang="ru-RU" sz="14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  <a:sym typeface="Calibri"/>
                      </a:endParaRPr>
                    </a:p>
                    <a:p>
                      <a:pPr marL="53975" marR="0" indent="219075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endParaRPr lang="ru-RU" sz="14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  <a:sym typeface="Calibri"/>
                      </a:endParaRPr>
                    </a:p>
                    <a:p>
                      <a:pPr algn="l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7D33"/>
                    </a:solidFill>
                  </a:tcPr>
                </a:tc>
                <a:tc>
                  <a:txBody>
                    <a:bodyPr/>
                    <a:lstStyle/>
                    <a:p>
                      <a:pPr marL="53975" marR="0" indent="219075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  <a:sym typeface="Calibri"/>
                        </a:rPr>
                        <a:t>Создание </a:t>
                      </a:r>
                      <a:r>
                        <a:rPr lang="en-US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  <a:sym typeface="Calibri"/>
                        </a:rPr>
                        <a:t>MVP</a:t>
                      </a:r>
                      <a:r>
                        <a:rPr lang="ru-RU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  <a:sym typeface="Calibri"/>
                        </a:rPr>
                        <a:t>;</a:t>
                      </a:r>
                    </a:p>
                    <a:p>
                      <a:pPr marL="53975" marR="0" lvl="0" indent="2190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  <a:sym typeface="Calibri"/>
                        </a:rPr>
                        <a:t>Разработка готового продукта;</a:t>
                      </a:r>
                    </a:p>
                    <a:p>
                      <a:pPr marL="53975" marR="0" lvl="0" indent="2190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  <a:sym typeface="Calibri"/>
                        </a:rPr>
                        <a:t>Тестирование устройства;</a:t>
                      </a:r>
                    </a:p>
                    <a:p>
                      <a:pPr marL="53975" marR="0" indent="219075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  <a:sym typeface="Calibri"/>
                        </a:rPr>
                        <a:t>Представление потенциальным потребителям.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033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53975" indent="219075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безопасность  предупреждение о приближении поезда;</a:t>
                      </a:r>
                    </a:p>
                    <a:p>
                      <a:pPr marL="53975" indent="219075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Мобильность и компактность;</a:t>
                      </a:r>
                    </a:p>
                    <a:p>
                      <a:pPr marL="53975" indent="219075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Широкий радиус действия;</a:t>
                      </a:r>
                    </a:p>
                    <a:p>
                      <a:pPr marL="53975" indent="219075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Экономичное энергопотребление;</a:t>
                      </a:r>
                    </a:p>
                    <a:p>
                      <a:pPr marL="53975" indent="219075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 современных технологий.</a:t>
                      </a:r>
                    </a:p>
                    <a:p>
                      <a:pPr algn="l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7D33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975" marR="0" indent="219075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  <a:sym typeface="Calibri"/>
                        </a:rPr>
                        <a:t>Выстраивание долгосрочных отношений;</a:t>
                      </a:r>
                    </a:p>
                    <a:p>
                      <a:pPr marL="53975" marR="0" indent="219075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  <a:sym typeface="Calibri"/>
                        </a:rPr>
                        <a:t>Помощь в обслуживании устройства;</a:t>
                      </a:r>
                    </a:p>
                    <a:p>
                      <a:pPr marL="53975" marR="0" indent="219075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  <a:sym typeface="Calibri"/>
                        </a:rPr>
                        <a:t>Приобретение улучшенных моделей со скидкой;</a:t>
                      </a:r>
                    </a:p>
                    <a:p>
                      <a:pPr marL="53975" marR="0" indent="219075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  <a:sym typeface="Calibri"/>
                        </a:rPr>
                        <a:t>Скидки при оптовой закупке.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033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B2B: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53975" indent="219075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Производители оборудования для железнодорожного транспорта;</a:t>
                      </a:r>
                    </a:p>
                    <a:p>
                      <a:pPr marL="53975" indent="219075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Производители оборудования для металлургических и энергетических отраслей промышленности;</a:t>
                      </a:r>
                    </a:p>
                    <a:p>
                      <a:pPr algn="l"/>
                      <a:endParaRPr lang="ru-R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7D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723996"/>
                  </a:ext>
                </a:extLst>
              </a:tr>
              <a:tr h="3134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ресурсы</a:t>
                      </a:r>
                      <a:endParaRPr lang="ru-R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сбыта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05571078"/>
                  </a:ext>
                </a:extLst>
              </a:tr>
              <a:tr h="1282117">
                <a:tc vMerge="1">
                  <a:txBody>
                    <a:bodyPr/>
                    <a:lstStyle/>
                    <a:p>
                      <a:pPr algn="l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53975" marR="0" indent="219075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  <a:sym typeface="Calibri"/>
                        </a:rPr>
                        <a:t>Получение гранта или привлечение инвесторов;</a:t>
                      </a:r>
                    </a:p>
                    <a:p>
                      <a:pPr marL="53975" marR="0" indent="219075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  <a:sym typeface="Calibri"/>
                        </a:rPr>
                        <a:t>Покупка необходимых компонентов и оборудования;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l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975" indent="219075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Онлайн-ресурсы;</a:t>
                      </a:r>
                    </a:p>
                    <a:p>
                      <a:pPr marL="53975" indent="219075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Прямая продажа;</a:t>
                      </a:r>
                    </a:p>
                    <a:p>
                      <a:pPr marL="53975" indent="219075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 выставках и конференциях.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ru-R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86383"/>
                  </a:ext>
                </a:extLst>
              </a:tr>
              <a:tr h="318979">
                <a:tc gridSpan="3"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издержек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Потоки поступления доходов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198870"/>
                  </a:ext>
                </a:extLst>
              </a:tr>
              <a:tr h="1116321">
                <a:tc gridSpan="3">
                  <a:txBody>
                    <a:bodyPr/>
                    <a:lstStyle/>
                    <a:p>
                      <a:pPr marL="53975" marR="0" indent="219075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  <a:sym typeface="Calibri"/>
                        </a:rPr>
                        <a:t>Закупка необходимых компонентов;</a:t>
                      </a:r>
                    </a:p>
                    <a:p>
                      <a:pPr marL="53975" marR="0" indent="219075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  <a:sym typeface="Calibri"/>
                        </a:rPr>
                        <a:t>Разработка программного обеспечения;</a:t>
                      </a:r>
                      <a:endParaRPr lang="en-US" sz="14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  <a:sym typeface="Calibri"/>
                      </a:endParaRPr>
                    </a:p>
                    <a:p>
                      <a:pPr marL="53975" marR="0" indent="219075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  <a:sym typeface="Calibri"/>
                        </a:rPr>
                        <a:t>Разработка веб-сайта;</a:t>
                      </a:r>
                    </a:p>
                    <a:p>
                      <a:pPr marL="53975" marR="0" indent="219075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  <a:sym typeface="Calibri"/>
                        </a:rPr>
                        <a:t>Затраты на рекламу;</a:t>
                      </a:r>
                    </a:p>
                    <a:p>
                      <a:pPr marL="53975" marR="0" indent="219075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  <a:sym typeface="Calibri"/>
                        </a:rPr>
                        <a:t>Заработная плата сотрудников.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53975" marR="0" indent="219075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  <a:sym typeface="Calibri"/>
                        </a:rPr>
                        <a:t>Продажа системы «Электронная петарда»;</a:t>
                      </a:r>
                    </a:p>
                    <a:p>
                      <a:pPr marL="53975" marR="0" indent="219075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  <a:sym typeface="Calibri"/>
                        </a:rPr>
                        <a:t>Продажа компонентов устройства по отдельности;</a:t>
                      </a:r>
                    </a:p>
                    <a:p>
                      <a:pPr marL="53975" marR="0" indent="219075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  <a:sym typeface="Calibri"/>
                        </a:rPr>
                        <a:t>Аренда устройства.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0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13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9222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272563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cap="all" dirty="0">
                <a:solidFill>
                  <a:schemeClr val="tx1"/>
                </a:solidFill>
              </a:rPr>
              <a:t>Экономика проекта</a:t>
            </a:r>
            <a:endParaRPr sz="2400" cap="all" dirty="0">
              <a:solidFill>
                <a:schemeClr val="tx1"/>
              </a:solidFill>
            </a:endParaRPr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90F24EA2-5D12-3849-BBB2-E273114B83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791012"/>
              </p:ext>
            </p:extLst>
          </p:nvPr>
        </p:nvGraphicFramePr>
        <p:xfrm>
          <a:off x="1133915" y="894576"/>
          <a:ext cx="10410852" cy="32057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70284">
                  <a:extLst>
                    <a:ext uri="{9D8B030D-6E8A-4147-A177-3AD203B41FA5}">
                      <a16:colId xmlns:a16="http://schemas.microsoft.com/office/drawing/2014/main" val="179837682"/>
                    </a:ext>
                  </a:extLst>
                </a:gridCol>
                <a:gridCol w="3470284">
                  <a:extLst>
                    <a:ext uri="{9D8B030D-6E8A-4147-A177-3AD203B41FA5}">
                      <a16:colId xmlns:a16="http://schemas.microsoft.com/office/drawing/2014/main" val="418830381"/>
                    </a:ext>
                  </a:extLst>
                </a:gridCol>
                <a:gridCol w="3470284">
                  <a:extLst>
                    <a:ext uri="{9D8B030D-6E8A-4147-A177-3AD203B41FA5}">
                      <a16:colId xmlns:a16="http://schemas.microsoft.com/office/drawing/2014/main" val="2799882687"/>
                    </a:ext>
                  </a:extLst>
                </a:gridCol>
              </a:tblGrid>
              <a:tr h="330438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2261475"/>
                  </a:ext>
                </a:extLst>
              </a:tr>
              <a:tr h="330438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Комментарий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4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770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Закупка комплектующих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Закупка датчиков, микроконтроллеров, беспроводных модулей</a:t>
                      </a:r>
                    </a:p>
                  </a:txBody>
                  <a:tcPr>
                    <a:solidFill>
                      <a:srgbClr val="EE7D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80 000</a:t>
                      </a:r>
                    </a:p>
                  </a:txBody>
                  <a:tcPr>
                    <a:solidFill>
                      <a:srgbClr val="F8C0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55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ПО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программного обеспечения, для соединения всех компонентов в единую систему</a:t>
                      </a:r>
                    </a:p>
                  </a:txBody>
                  <a:tcPr>
                    <a:solidFill>
                      <a:srgbClr val="EE7D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20 000</a:t>
                      </a:r>
                    </a:p>
                  </a:txBody>
                  <a:tcPr>
                    <a:solidFill>
                      <a:srgbClr val="F8C0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693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Маркетинг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веб-сайта</a:t>
                      </a:r>
                    </a:p>
                  </a:txBody>
                  <a:tcPr>
                    <a:solidFill>
                      <a:srgbClr val="EE7D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50 000</a:t>
                      </a:r>
                    </a:p>
                  </a:txBody>
                  <a:tcPr>
                    <a:solidFill>
                      <a:srgbClr val="F8C0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978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Заработная плата сотрудникам 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Заработная плата на 4-х сотрудников на первый год</a:t>
                      </a:r>
                    </a:p>
                  </a:txBody>
                  <a:tcPr>
                    <a:solidFill>
                      <a:srgbClr val="EE7D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1 200 000</a:t>
                      </a:r>
                    </a:p>
                  </a:txBody>
                  <a:tcPr>
                    <a:solidFill>
                      <a:srgbClr val="F8C0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790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EE7D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1 350 000</a:t>
                      </a:r>
                    </a:p>
                  </a:txBody>
                  <a:tcPr>
                    <a:solidFill>
                      <a:srgbClr val="F8C0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349923"/>
                  </a:ext>
                </a:extLst>
              </a:tr>
            </a:tbl>
          </a:graphicData>
        </a:graphic>
      </p:graphicFrame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009C626B-CB1E-F94B-B783-FCA4E32F5E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5618972"/>
              </p:ext>
            </p:extLst>
          </p:nvPr>
        </p:nvGraphicFramePr>
        <p:xfrm>
          <a:off x="1133915" y="4631486"/>
          <a:ext cx="10410852" cy="19458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70284">
                  <a:extLst>
                    <a:ext uri="{9D8B030D-6E8A-4147-A177-3AD203B41FA5}">
                      <a16:colId xmlns:a16="http://schemas.microsoft.com/office/drawing/2014/main" val="4073719314"/>
                    </a:ext>
                  </a:extLst>
                </a:gridCol>
                <a:gridCol w="3470284">
                  <a:extLst>
                    <a:ext uri="{9D8B030D-6E8A-4147-A177-3AD203B41FA5}">
                      <a16:colId xmlns:a16="http://schemas.microsoft.com/office/drawing/2014/main" val="1442299646"/>
                    </a:ext>
                  </a:extLst>
                </a:gridCol>
                <a:gridCol w="3470284">
                  <a:extLst>
                    <a:ext uri="{9D8B030D-6E8A-4147-A177-3AD203B41FA5}">
                      <a16:colId xmlns:a16="http://schemas.microsoft.com/office/drawing/2014/main" val="1337978672"/>
                    </a:ext>
                  </a:extLst>
                </a:gridCol>
              </a:tblGrid>
              <a:tr h="330438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1302294"/>
                  </a:ext>
                </a:extLst>
              </a:tr>
              <a:tr h="330438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Комментарий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4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168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Продажа системы «Электронная петарда»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Комплект системы состоит из: 2-х передатчиков и 5-х приемников</a:t>
                      </a:r>
                    </a:p>
                  </a:txBody>
                  <a:tcPr>
                    <a:solidFill>
                      <a:srgbClr val="EE7D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150 000</a:t>
                      </a:r>
                    </a:p>
                  </a:txBody>
                  <a:tcPr>
                    <a:solidFill>
                      <a:srgbClr val="F8C0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038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Продажа отдельных компонентов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Продажа отдельно от системы: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Передатчик;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Приемник.</a:t>
                      </a:r>
                    </a:p>
                  </a:txBody>
                  <a:tcPr>
                    <a:solidFill>
                      <a:srgbClr val="EE7D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70 000 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20 000 </a:t>
                      </a:r>
                    </a:p>
                  </a:txBody>
                  <a:tcPr>
                    <a:solidFill>
                      <a:srgbClr val="F8C0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1385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686233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272563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cap="all" dirty="0">
                <a:solidFill>
                  <a:schemeClr val="tx1"/>
                </a:solidFill>
              </a:rPr>
              <a:t>Задел проекта</a:t>
            </a:r>
            <a:endParaRPr sz="24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pic>
        <p:nvPicPr>
          <p:cNvPr id="16" name="Picture 2">
            <a:extLst>
              <a:ext uri="{FF2B5EF4-FFF2-40B4-BE49-F238E27FC236}">
                <a16:creationId xmlns:a16="http://schemas.microsoft.com/office/drawing/2014/main" id="{9DF9FF86-A00E-154E-961D-01BE28212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517" y="2086913"/>
            <a:ext cx="5131556" cy="4365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A3E3CF6-D4F9-824D-9EC8-B31B5ABA1D75}"/>
              </a:ext>
            </a:extLst>
          </p:cNvPr>
          <p:cNvSpPr txBox="1"/>
          <p:nvPr/>
        </p:nvSpPr>
        <p:spPr>
          <a:xfrm>
            <a:off x="3996499" y="705553"/>
            <a:ext cx="4026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работы устройства</a:t>
            </a:r>
          </a:p>
        </p:txBody>
      </p:sp>
      <p:pic>
        <p:nvPicPr>
          <p:cNvPr id="18" name="Picture 4">
            <a:extLst>
              <a:ext uri="{FF2B5EF4-FFF2-40B4-BE49-F238E27FC236}">
                <a16:creationId xmlns:a16="http://schemas.microsoft.com/office/drawing/2014/main" id="{5BE3FA30-4DBE-CF4F-B842-553EB0704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509" y="1323663"/>
            <a:ext cx="4181807" cy="5387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55472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272563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cap="all" dirty="0">
                <a:solidFill>
                  <a:schemeClr val="tx1"/>
                </a:solidFill>
              </a:rPr>
              <a:t>Задел проекта</a:t>
            </a:r>
            <a:endParaRPr sz="24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17A57DDB-E1C6-4948-8DCA-8AF26C357092}"/>
              </a:ext>
            </a:extLst>
          </p:cNvPr>
          <p:cNvSpPr txBox="1"/>
          <p:nvPr/>
        </p:nvSpPr>
        <p:spPr>
          <a:xfrm>
            <a:off x="2891093" y="1180245"/>
            <a:ext cx="6846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Схемы подключения всех компонентов устройства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6519131-A699-2C4B-BCE6-C5F0CB3B39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857" y="1902496"/>
            <a:ext cx="4681610" cy="347074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FFFAAED-9CC7-3F40-9AC3-EF80078B3F06}"/>
              </a:ext>
            </a:extLst>
          </p:cNvPr>
          <p:cNvSpPr txBox="1"/>
          <p:nvPr/>
        </p:nvSpPr>
        <p:spPr>
          <a:xfrm>
            <a:off x="1824045" y="5596337"/>
            <a:ext cx="22704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передатчика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451BDB-3D10-874E-82D7-49B462241003}"/>
              </a:ext>
            </a:extLst>
          </p:cNvPr>
          <p:cNvSpPr txBox="1"/>
          <p:nvPr/>
        </p:nvSpPr>
        <p:spPr>
          <a:xfrm>
            <a:off x="8649385" y="5596337"/>
            <a:ext cx="21202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приемника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BA86731-40BE-274E-B358-224A900E58C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2694"/>
          <a:stretch/>
        </p:blipFill>
        <p:spPr>
          <a:xfrm>
            <a:off x="7125198" y="1952683"/>
            <a:ext cx="4681611" cy="367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19499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272563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cap="all" dirty="0">
                <a:solidFill>
                  <a:schemeClr val="tx1"/>
                </a:solidFill>
              </a:rPr>
              <a:t>План развития проекта</a:t>
            </a:r>
            <a:endParaRPr sz="24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B6291FFC-9854-8143-B3A0-319A8DEF0F70}"/>
              </a:ext>
            </a:extLst>
          </p:cNvPr>
          <p:cNvSpPr txBox="1"/>
          <p:nvPr/>
        </p:nvSpPr>
        <p:spPr>
          <a:xfrm>
            <a:off x="458753" y="3523342"/>
            <a:ext cx="15584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Зарождение 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A40283-9A6D-744D-B9F6-8CD0A3973068}"/>
              </a:ext>
            </a:extLst>
          </p:cNvPr>
          <p:cNvSpPr txBox="1"/>
          <p:nvPr/>
        </p:nvSpPr>
        <p:spPr>
          <a:xfrm>
            <a:off x="924699" y="5172631"/>
            <a:ext cx="673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Май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254E39-66E9-C845-81F4-4A95936DA920}"/>
              </a:ext>
            </a:extLst>
          </p:cNvPr>
          <p:cNvSpPr txBox="1"/>
          <p:nvPr/>
        </p:nvSpPr>
        <p:spPr>
          <a:xfrm>
            <a:off x="2561967" y="5172630"/>
            <a:ext cx="9973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475CBE7-C31C-3248-BCFA-2877E9180CCF}"/>
              </a:ext>
            </a:extLst>
          </p:cNvPr>
          <p:cNvSpPr txBox="1"/>
          <p:nvPr/>
        </p:nvSpPr>
        <p:spPr>
          <a:xfrm>
            <a:off x="6067086" y="5156039"/>
            <a:ext cx="12398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5934221-0476-ED48-A479-1112D6583AE6}"/>
              </a:ext>
            </a:extLst>
          </p:cNvPr>
          <p:cNvSpPr txBox="1"/>
          <p:nvPr/>
        </p:nvSpPr>
        <p:spPr>
          <a:xfrm>
            <a:off x="4269392" y="5156040"/>
            <a:ext cx="12279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Апрель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9FDEBF1-925B-114F-9675-010CF07AFB43}"/>
              </a:ext>
            </a:extLst>
          </p:cNvPr>
          <p:cNvSpPr txBox="1"/>
          <p:nvPr/>
        </p:nvSpPr>
        <p:spPr>
          <a:xfrm>
            <a:off x="10453578" y="5162166"/>
            <a:ext cx="7048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Май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36583" y="111408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17207C8-5BFF-134D-9CD9-34A25A522276}"/>
              </a:ext>
            </a:extLst>
          </p:cNvPr>
          <p:cNvCxnSpPr/>
          <p:nvPr/>
        </p:nvCxnSpPr>
        <p:spPr>
          <a:xfrm>
            <a:off x="497364" y="4856765"/>
            <a:ext cx="11160486" cy="0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Овал 24">
            <a:extLst>
              <a:ext uri="{FF2B5EF4-FFF2-40B4-BE49-F238E27FC236}">
                <a16:creationId xmlns:a16="http://schemas.microsoft.com/office/drawing/2014/main" id="{C234C881-9284-544E-BB1A-CB6B4A345C16}"/>
              </a:ext>
            </a:extLst>
          </p:cNvPr>
          <p:cNvSpPr/>
          <p:nvPr/>
        </p:nvSpPr>
        <p:spPr>
          <a:xfrm>
            <a:off x="1009097" y="4628165"/>
            <a:ext cx="457753" cy="457200"/>
          </a:xfrm>
          <a:prstGeom prst="ellipse">
            <a:avLst/>
          </a:prstGeom>
          <a:solidFill>
            <a:schemeClr val="accent2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081BC87D-8286-9E44-B851-771D45EF85B8}"/>
              </a:ext>
            </a:extLst>
          </p:cNvPr>
          <p:cNvSpPr/>
          <p:nvPr/>
        </p:nvSpPr>
        <p:spPr>
          <a:xfrm>
            <a:off x="2831787" y="4628165"/>
            <a:ext cx="457753" cy="457200"/>
          </a:xfrm>
          <a:prstGeom prst="ellipse">
            <a:avLst/>
          </a:prstGeom>
          <a:solidFill>
            <a:schemeClr val="accent2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A83D2D48-E7F4-8B4F-997C-A7CC9031CFA3}"/>
              </a:ext>
            </a:extLst>
          </p:cNvPr>
          <p:cNvSpPr/>
          <p:nvPr/>
        </p:nvSpPr>
        <p:spPr>
          <a:xfrm>
            <a:off x="6475984" y="4628165"/>
            <a:ext cx="457753" cy="457200"/>
          </a:xfrm>
          <a:prstGeom prst="ellipse">
            <a:avLst/>
          </a:prstGeom>
          <a:solidFill>
            <a:schemeClr val="accent2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069832AD-B386-0748-82F9-198B4682569D}"/>
              </a:ext>
            </a:extLst>
          </p:cNvPr>
          <p:cNvSpPr/>
          <p:nvPr/>
        </p:nvSpPr>
        <p:spPr>
          <a:xfrm>
            <a:off x="8572255" y="4628165"/>
            <a:ext cx="457753" cy="457200"/>
          </a:xfrm>
          <a:prstGeom prst="ellipse">
            <a:avLst/>
          </a:prstGeom>
          <a:solidFill>
            <a:schemeClr val="accent2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224CFF69-6986-F447-9C8A-7CFD87BAF77B}"/>
              </a:ext>
            </a:extLst>
          </p:cNvPr>
          <p:cNvSpPr/>
          <p:nvPr/>
        </p:nvSpPr>
        <p:spPr>
          <a:xfrm>
            <a:off x="10588598" y="4628165"/>
            <a:ext cx="457753" cy="457200"/>
          </a:xfrm>
          <a:prstGeom prst="ellipse">
            <a:avLst/>
          </a:prstGeom>
          <a:solidFill>
            <a:schemeClr val="accent2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E77790-30F7-6541-9560-AEB3FFA0EDFD}"/>
              </a:ext>
            </a:extLst>
          </p:cNvPr>
          <p:cNvSpPr txBox="1"/>
          <p:nvPr/>
        </p:nvSpPr>
        <p:spPr>
          <a:xfrm>
            <a:off x="4232857" y="2507683"/>
            <a:ext cx="1300993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Разработка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макетного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образца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2749122-206A-544D-AB81-3585E6075B00}"/>
              </a:ext>
            </a:extLst>
          </p:cNvPr>
          <p:cNvSpPr txBox="1"/>
          <p:nvPr/>
        </p:nvSpPr>
        <p:spPr>
          <a:xfrm>
            <a:off x="2326810" y="3169403"/>
            <a:ext cx="1467705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НИР</a:t>
            </a: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D6A63816-F22A-8643-8E3C-E5BBF517AC6B}"/>
              </a:ext>
            </a:extLst>
          </p:cNvPr>
          <p:cNvSpPr/>
          <p:nvPr/>
        </p:nvSpPr>
        <p:spPr>
          <a:xfrm>
            <a:off x="4654478" y="4628165"/>
            <a:ext cx="457753" cy="457200"/>
          </a:xfrm>
          <a:prstGeom prst="ellipse">
            <a:avLst/>
          </a:prstGeom>
          <a:solidFill>
            <a:schemeClr val="accent2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F233F6-DB50-654C-81D3-23315004A8A6}"/>
              </a:ext>
            </a:extLst>
          </p:cNvPr>
          <p:cNvSpPr txBox="1"/>
          <p:nvPr/>
        </p:nvSpPr>
        <p:spPr>
          <a:xfrm>
            <a:off x="5656588" y="1857050"/>
            <a:ext cx="2060817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Изготовление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опытного образца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его испытание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7DFA10-A5ED-474B-AEE3-7227F1EB7E52}"/>
              </a:ext>
            </a:extLst>
          </p:cNvPr>
          <p:cNvSpPr txBox="1"/>
          <p:nvPr/>
        </p:nvSpPr>
        <p:spPr>
          <a:xfrm>
            <a:off x="7897360" y="1358759"/>
            <a:ext cx="1807542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Представление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сновным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заказчикам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5349C6-0D84-B043-82C0-1D12D8EFA6BC}"/>
              </a:ext>
            </a:extLst>
          </p:cNvPr>
          <p:cNvSpPr txBox="1"/>
          <p:nvPr/>
        </p:nvSpPr>
        <p:spPr>
          <a:xfrm>
            <a:off x="10014992" y="1123176"/>
            <a:ext cx="1559077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Серийное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97B7358F-B93A-614F-A3AF-6E530A36E8FE}"/>
              </a:ext>
            </a:extLst>
          </p:cNvPr>
          <p:cNvCxnSpPr>
            <a:stCxn id="25" idx="0"/>
            <a:endCxn id="17" idx="2"/>
          </p:cNvCxnSpPr>
          <p:nvPr/>
        </p:nvCxnSpPr>
        <p:spPr>
          <a:xfrm flipH="1" flipV="1">
            <a:off x="1237973" y="4231228"/>
            <a:ext cx="1" cy="396937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605F9F1E-AA6D-F845-9721-CCC70D62968D}"/>
              </a:ext>
            </a:extLst>
          </p:cNvPr>
          <p:cNvCxnSpPr>
            <a:stCxn id="26" idx="0"/>
            <a:endCxn id="31" idx="2"/>
          </p:cNvCxnSpPr>
          <p:nvPr/>
        </p:nvCxnSpPr>
        <p:spPr>
          <a:xfrm flipH="1" flipV="1">
            <a:off x="3060663" y="3877285"/>
            <a:ext cx="1" cy="75088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76EE9EE4-2D14-244F-9CF6-564EFFC53D26}"/>
              </a:ext>
            </a:extLst>
          </p:cNvPr>
          <p:cNvCxnSpPr>
            <a:stCxn id="32" idx="0"/>
            <a:endCxn id="4" idx="2"/>
          </p:cNvCxnSpPr>
          <p:nvPr/>
        </p:nvCxnSpPr>
        <p:spPr>
          <a:xfrm flipH="1" flipV="1">
            <a:off x="4883354" y="3523342"/>
            <a:ext cx="1" cy="1104823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CBE8F73F-B1D9-7445-913A-D7406F33E0FE}"/>
              </a:ext>
            </a:extLst>
          </p:cNvPr>
          <p:cNvCxnSpPr>
            <a:stCxn id="27" idx="0"/>
            <a:endCxn id="3" idx="2"/>
          </p:cNvCxnSpPr>
          <p:nvPr/>
        </p:nvCxnSpPr>
        <p:spPr>
          <a:xfrm flipH="1" flipV="1">
            <a:off x="6686997" y="2872709"/>
            <a:ext cx="17864" cy="1755456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80BCA401-BB2F-3743-92B8-E493B7236393}"/>
              </a:ext>
            </a:extLst>
          </p:cNvPr>
          <p:cNvCxnSpPr>
            <a:cxnSpLocks/>
            <a:stCxn id="28" idx="0"/>
            <a:endCxn id="5" idx="2"/>
          </p:cNvCxnSpPr>
          <p:nvPr/>
        </p:nvCxnSpPr>
        <p:spPr>
          <a:xfrm flipH="1" flipV="1">
            <a:off x="8801131" y="2682194"/>
            <a:ext cx="1" cy="1945971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D52AF583-6281-384B-9113-B2BAFC3959BF}"/>
              </a:ext>
            </a:extLst>
          </p:cNvPr>
          <p:cNvCxnSpPr>
            <a:stCxn id="29" idx="0"/>
            <a:endCxn id="16" idx="2"/>
          </p:cNvCxnSpPr>
          <p:nvPr/>
        </p:nvCxnSpPr>
        <p:spPr>
          <a:xfrm flipH="1" flipV="1">
            <a:off x="10794531" y="1831058"/>
            <a:ext cx="22944" cy="2797107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B56CCF95-2749-834A-804C-2C2DDC0FF2AE}"/>
              </a:ext>
            </a:extLst>
          </p:cNvPr>
          <p:cNvSpPr txBox="1"/>
          <p:nvPr/>
        </p:nvSpPr>
        <p:spPr>
          <a:xfrm>
            <a:off x="8492875" y="5156039"/>
            <a:ext cx="61651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Март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3D2297E5-E56A-B34C-9AF2-306ABC52B1AA}"/>
              </a:ext>
            </a:extLst>
          </p:cNvPr>
          <p:cNvSpPr/>
          <p:nvPr/>
        </p:nvSpPr>
        <p:spPr>
          <a:xfrm>
            <a:off x="1965417" y="4708175"/>
            <a:ext cx="320691" cy="330485"/>
          </a:xfrm>
          <a:prstGeom prst="ellipse">
            <a:avLst/>
          </a:prstGeom>
          <a:solidFill>
            <a:schemeClr val="accent1"/>
          </a:solidFill>
          <a:ln w="25400" cap="flat">
            <a:solidFill>
              <a:schemeClr val="accent2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3D5737DC-16DF-AF49-AA34-5BD9A18AA83C}"/>
              </a:ext>
            </a:extLst>
          </p:cNvPr>
          <p:cNvSpPr/>
          <p:nvPr/>
        </p:nvSpPr>
        <p:spPr>
          <a:xfrm>
            <a:off x="5656588" y="4708174"/>
            <a:ext cx="320691" cy="330485"/>
          </a:xfrm>
          <a:prstGeom prst="ellipse">
            <a:avLst/>
          </a:prstGeom>
          <a:solidFill>
            <a:schemeClr val="accent1"/>
          </a:solidFill>
          <a:ln w="25400" cap="flat">
            <a:solidFill>
              <a:schemeClr val="accent2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368AEBC-0845-FA46-AFB4-0250AACAB7CD}"/>
              </a:ext>
            </a:extLst>
          </p:cNvPr>
          <p:cNvSpPr txBox="1"/>
          <p:nvPr/>
        </p:nvSpPr>
        <p:spPr>
          <a:xfrm>
            <a:off x="855705" y="5906226"/>
            <a:ext cx="2540114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здесь!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Участие в Акселераторе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2B840D1-1A6C-9448-836B-93AC3F82DBF6}"/>
              </a:ext>
            </a:extLst>
          </p:cNvPr>
          <p:cNvSpPr txBox="1"/>
          <p:nvPr/>
        </p:nvSpPr>
        <p:spPr>
          <a:xfrm>
            <a:off x="4500109" y="5906226"/>
            <a:ext cx="2633648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Участие в программе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«Студенческий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cxnSp>
        <p:nvCxn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F5898B8F-5B11-0A48-9315-7F7AF6D9CA62}"/>
              </a:ext>
            </a:extLst>
          </p:cNvPr>
          <p:cNvCxnSpPr>
            <a:stCxn id="50" idx="4"/>
            <a:endCxn id="52" idx="0"/>
          </p:cNvCxnSpPr>
          <p:nvPr/>
        </p:nvCxnSpPr>
        <p:spPr>
          <a:xfrm flipH="1">
            <a:off x="2125762" y="5038660"/>
            <a:ext cx="1" cy="867566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F682F539-943C-8145-BE3C-4461526AA5DA}"/>
              </a:ext>
            </a:extLst>
          </p:cNvPr>
          <p:cNvCxnSpPr>
            <a:stCxn id="51" idx="4"/>
            <a:endCxn id="54" idx="0"/>
          </p:cNvCxnSpPr>
          <p:nvPr/>
        </p:nvCxnSpPr>
        <p:spPr>
          <a:xfrm flipH="1">
            <a:off x="5816933" y="5038659"/>
            <a:ext cx="1" cy="867567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737912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272563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cap="all" dirty="0">
                <a:solidFill>
                  <a:schemeClr val="tx1"/>
                </a:solidFill>
              </a:rPr>
              <a:t>Команда</a:t>
            </a:r>
            <a:endParaRPr sz="24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12</a:t>
              </a:r>
              <a:endParaRPr dirty="0"/>
            </a:p>
          </p:txBody>
        </p:sp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46AD39E-B280-2C42-A02B-3E2260BB67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666"/>
          <a:stretch/>
        </p:blipFill>
        <p:spPr>
          <a:xfrm>
            <a:off x="5229523" y="817760"/>
            <a:ext cx="1732953" cy="1761835"/>
          </a:xfrm>
          <a:prstGeom prst="rect">
            <a:avLst/>
          </a:prstGeom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DE8ABCB6-BCB6-DF4D-BA44-E6AF2068C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3506" y="768702"/>
            <a:ext cx="1404433" cy="180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4710466-B8A9-BE46-99B8-A6F6FF3B61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2061" y="3680779"/>
            <a:ext cx="1510778" cy="2014370"/>
          </a:xfrm>
          <a:prstGeom prst="rect">
            <a:avLst/>
          </a:prstGeom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456FB216-D15D-7645-89E1-D46D3C6EC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8410" y="3681060"/>
            <a:ext cx="1510778" cy="2014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910714A-BA66-194B-A77B-B3E000604A0D}"/>
              </a:ext>
            </a:extLst>
          </p:cNvPr>
          <p:cNvSpPr txBox="1"/>
          <p:nvPr/>
        </p:nvSpPr>
        <p:spPr>
          <a:xfrm>
            <a:off x="4568860" y="2574401"/>
            <a:ext cx="29995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Рыжаков Семён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группы СОД. 2-20-1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78D0CC6-54C9-1D45-AEAB-D0CE6900625E}"/>
              </a:ext>
            </a:extLst>
          </p:cNvPr>
          <p:cNvSpPr txBox="1"/>
          <p:nvPr/>
        </p:nvSpPr>
        <p:spPr>
          <a:xfrm>
            <a:off x="103470" y="5680651"/>
            <a:ext cx="29995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Дробязко Алексей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группы СОД. 2-20-1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E1D209-2464-DD47-9137-DAE487827FC7}"/>
              </a:ext>
            </a:extLst>
          </p:cNvPr>
          <p:cNvSpPr txBox="1"/>
          <p:nvPr/>
        </p:nvSpPr>
        <p:spPr>
          <a:xfrm>
            <a:off x="8365953" y="2574401"/>
            <a:ext cx="29995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Щиголев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Максим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группы СОД. 2-20-1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Программист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557577-9B6E-0B41-B055-776534CF1423}"/>
              </a:ext>
            </a:extLst>
          </p:cNvPr>
          <p:cNvSpPr txBox="1"/>
          <p:nvPr/>
        </p:nvSpPr>
        <p:spPr>
          <a:xfrm>
            <a:off x="6217680" y="5653272"/>
            <a:ext cx="29995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Шулякевич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Елена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группы СОД. 2-20-1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Экономист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3CED34C-B619-DB48-8F22-0F497F55C045}"/>
              </a:ext>
            </a:extLst>
          </p:cNvPr>
          <p:cNvSpPr txBox="1"/>
          <p:nvPr/>
        </p:nvSpPr>
        <p:spPr>
          <a:xfrm>
            <a:off x="9264029" y="5653272"/>
            <a:ext cx="29995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Усачев Никита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группы СОД. 2-19-1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7ADEE4-462C-9C4C-93FA-A0EA22EC3DFA}"/>
              </a:ext>
            </a:extLst>
          </p:cNvPr>
          <p:cNvSpPr txBox="1"/>
          <p:nvPr/>
        </p:nvSpPr>
        <p:spPr>
          <a:xfrm>
            <a:off x="3160575" y="5653272"/>
            <a:ext cx="29995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Сокович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Александр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группы СОД. 2-20-1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</a:t>
            </a:r>
          </a:p>
        </p:txBody>
      </p:sp>
      <p:pic>
        <p:nvPicPr>
          <p:cNvPr id="26" name="Picture 8">
            <a:extLst>
              <a:ext uri="{FF2B5EF4-FFF2-40B4-BE49-F238E27FC236}">
                <a16:creationId xmlns:a16="http://schemas.microsoft.com/office/drawing/2014/main" id="{09133329-0222-3F42-B4BB-8EB0C28E8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160" y="3772365"/>
            <a:ext cx="1370160" cy="182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63FE54DE-8958-9E49-A174-CB537BFE1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081" y="3632294"/>
            <a:ext cx="1547141" cy="2062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B020193-A9FD-254D-BF3D-AA1B156B1164}"/>
              </a:ext>
            </a:extLst>
          </p:cNvPr>
          <p:cNvSpPr txBox="1"/>
          <p:nvPr/>
        </p:nvSpPr>
        <p:spPr>
          <a:xfrm>
            <a:off x="231447" y="2783080"/>
            <a:ext cx="3539860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Ратушняк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Виктор Сергеевич</a:t>
            </a:r>
          </a:p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Канд.тех.наук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0100249-DB75-1440-8C11-8AFFC7C5C2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7" t="10706" r="6475" b="25504"/>
          <a:stretch/>
        </p:blipFill>
        <p:spPr bwMode="auto">
          <a:xfrm>
            <a:off x="1085849" y="836218"/>
            <a:ext cx="1828801" cy="2007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303141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5295</TotalTime>
  <Words>685</Words>
  <Application>Microsoft Macintosh PowerPoint</Application>
  <PresentationFormat>Широкоэкранный</PresentationFormat>
  <Paragraphs>225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Times New Roman</vt:lpstr>
      <vt:lpstr>Verdana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Семён Рыжаков</cp:lastModifiedBy>
  <cp:revision>77</cp:revision>
  <dcterms:modified xsi:type="dcterms:W3CDTF">2023-11-28T05:58:40Z</dcterms:modified>
</cp:coreProperties>
</file>