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8"/>
  </p:notesMasterIdLst>
  <p:handoutMasterIdLst>
    <p:handoutMasterId r:id="rId19"/>
  </p:handoutMasterIdLst>
  <p:sldIdLst>
    <p:sldId id="276" r:id="rId2"/>
    <p:sldId id="277" r:id="rId3"/>
    <p:sldId id="295" r:id="rId4"/>
    <p:sldId id="297" r:id="rId5"/>
    <p:sldId id="281" r:id="rId6"/>
    <p:sldId id="296" r:id="rId7"/>
    <p:sldId id="298" r:id="rId8"/>
    <p:sldId id="299" r:id="rId9"/>
    <p:sldId id="291" r:id="rId10"/>
    <p:sldId id="284" r:id="rId11"/>
    <p:sldId id="292" r:id="rId12"/>
    <p:sldId id="287" r:id="rId13"/>
    <p:sldId id="302" r:id="rId14"/>
    <p:sldId id="288" r:id="rId15"/>
    <p:sldId id="300" r:id="rId16"/>
    <p:sldId id="30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uugar Mummy" initials="SM" lastIdx="2" clrIdx="0">
    <p:extLst>
      <p:ext uri="{19B8F6BF-5375-455C-9EA6-DF929625EA0E}">
        <p15:presenceInfo xmlns:p15="http://schemas.microsoft.com/office/powerpoint/2012/main" userId="Suuugar Mumm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B9D"/>
    <a:srgbClr val="307FBA"/>
    <a:srgbClr val="88BAE0"/>
    <a:srgbClr val="0065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0" autoAdjust="0"/>
    <p:restoredTop sz="85965" autoAdjust="0"/>
  </p:normalViewPr>
  <p:slideViewPr>
    <p:cSldViewPr>
      <p:cViewPr varScale="1">
        <p:scale>
          <a:sx n="98" d="100"/>
          <a:sy n="98" d="100"/>
        </p:scale>
        <p:origin x="75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30T21:58:45.466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114349D-91D3-4AE0-9B2A-98816E1F29E5}" type="datetimeFigureOut">
              <a:rPr lang="ru-RU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9EF31F-B189-41CC-B695-329DFF3296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9343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22323D-3ABF-4D77-8E70-3FB50C5457E6}" type="datetimeFigureOut">
              <a:rPr lang="ru-RU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5F1C462-6FF5-46E1-AC32-39865ED66C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1036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53F26A-4B85-4A07-843A-0CF6663B6B5A}" type="slidenum">
              <a:rPr lang="ru-RU" altLang="ru-RU">
                <a:latin typeface="Calibri" panose="020F0502020204030204" pitchFamily="34" charset="0"/>
              </a:rPr>
              <a:pPr eaLnBrk="1" hangingPunct="1"/>
              <a:t>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Заполняется по итогам 1-го этапа (Идея проекта)</a:t>
            </a:r>
          </a:p>
          <a:p>
            <a:pPr eaLnBrk="1" hangingPunct="1"/>
            <a:r>
              <a:rPr lang="ru-RU" altLang="ru-RU" dirty="0"/>
              <a:t>Краткое описание проблемы, которая будет решена с выводом на рынок нового продукта/технологии/ услуги</a:t>
            </a:r>
          </a:p>
          <a:p>
            <a:pPr eaLnBrk="1" hangingPunct="1"/>
            <a:r>
              <a:rPr lang="ru-RU" altLang="ru-RU" dirty="0"/>
              <a:t>Почему потенциальные  клиенты не удовлетворены сейчас на 100%, кто они, какие у них проблемы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0623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3-го этапа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300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4-го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6067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4-го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934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2-го этапа.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6305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2E05B-2A48-C54C-1190-792161D88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E07B440-A0E9-8830-4647-4D6198A22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6679EB5-EFA7-7F02-6B8E-E9D774316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2-го этапа.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147B01-D5E5-3B45-C4AC-A1B9AFB3C8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0312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E962F-C602-DC54-6D30-CBCCC7595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392611E-7968-97B1-8D97-719CEB6C7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6EAC7D1-B815-7AAB-4494-1F1F5592F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2-го этапа.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23A350-CAFE-55DA-D9DA-89E154DAD2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5544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6-го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4793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7-го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5489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По итогам 7-го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6260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7684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5410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итогам 5-го этапа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0933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01FDA-71A8-D028-89D7-9F2F3A936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0388FE8-85BD-AB75-4A14-574F43E5C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B1E8F7-11BA-8263-0CE4-D1B6F7ACC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итогам 5-го этапа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26C24A-7383-27CA-2A72-998D99BC02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8865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83815-9D45-865C-430E-BD733AFD4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A692A22-3DBB-3211-A4A8-7F15FE70B1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82CCE8C-7114-C7FB-B3ED-8B1D6C704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итогам 5-го этапа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301979-A809-CFBF-3EE3-8D1FEAD02F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1C462-6FF5-46E1-AC32-39865ED66CB1}" type="slidenum">
              <a:rPr lang="ru-RU" altLang="ru-RU" smtClean="0"/>
              <a:pPr/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0172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F4DD2C-B809-441C-9FA0-3F15ABA89F61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EB7A-01B2-4985-A2DF-1FCAEF66F69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39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56855E-CB05-46B7-88CF-D32D14105DF7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3808-0B55-4133-8B43-4D440CA3345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413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AA47A9-B057-4D59-BC93-2D30AB75B0AA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768D4-5C60-4B42-AD93-023E9E21E6F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14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706AD6-7E4F-484F-9C48-4652AFA2527C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69BD-9D37-4EE6-BF3A-77979F56A68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178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B2A049-F171-417C-91F6-6E60CBCAE2A2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8142-FB12-40D9-A0AC-324AB65FA25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197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D13415-05BD-4BC4-B21A-0C241AB11F89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106F-DCB2-4E4F-92B0-3D4AB73051B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3884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358E8A-8E38-483F-B2E5-85BCA8BB57D7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BA92-9B6E-4902-880D-277054ABC67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339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4834B49-E025-4637-B601-EC43196E8557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EE935C-2F08-4315-B909-D213BCB05B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2125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47D7BF-6790-470E-960E-7FDA43645A08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F9314-1C76-4D98-91B8-BAF3954FDAA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812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4672C-D5CF-4F1D-8AB3-B3B401E60538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B7B55-13F0-4600-9514-8B78948F7A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4464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E7C47B-5F11-454E-85B0-1851CF7F57F5}" type="datetimeFigureOut">
              <a:rPr lang="ru-RU" smtClean="0"/>
              <a:pPr>
                <a:defRPr/>
              </a:pPr>
              <a:t>01.12.2024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2E60-CD82-45D1-ADE0-47BFB7CA4B6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255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9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10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&#1055;&#1088;&#1080;&#1083;&#1086;&#1078;&#1077;&#1085;&#1080;&#1077;%202%20&#1082;%20&#1058;&#1047;.%20&#1040;&#1085;&#1082;&#1077;&#1090;&#1072;%20&#1087;&#1088;&#1086;&#1077;&#1082;&#1090;&#1072;%20&#1051;&#1072;&#1074;&#1088;%20&#1050;&#1088;&#1102;&#1082;&#1086;&#1074;.doc#-1,457,752,0,,&#1056;&#1072;&#1079;&#1088;&#1072;&#1073;&#1086;&#1090;&#1082;&#1072; &#1091;&#1085;&#1080;&#1082;&#1072;&#1083;&#1100;&#1085;&#1099;&#1093; &#1080;&#1089;&#1082;&#1091;&#1089;&#1089;&#1090;&#1074;&#1077;&#1085;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719572" y="1845608"/>
            <a:ext cx="7704856" cy="432048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Международный образовательный конкурс по молодёжному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предпринимательству </a:t>
            </a:r>
          </a:p>
          <a:p>
            <a:pPr algn="ctr"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«INNOGRAD International (Инноград III)»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Итоговый п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роект на тему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Уникальный бар “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Noblesse&amp;Sword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” в стиле неоготики</a:t>
            </a: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</a:t>
            </a:r>
          </a:p>
          <a:p>
            <a:pPr algn="r">
              <a:lnSpc>
                <a:spcPct val="150000"/>
              </a:lnSpc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    		</a:t>
            </a:r>
          </a:p>
          <a:p>
            <a:pPr algn="r">
              <a:lnSpc>
                <a:spcPct val="150000"/>
              </a:lnSpc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	</a:t>
            </a:r>
          </a:p>
          <a:p>
            <a:pPr algn="r">
              <a:lnSpc>
                <a:spcPct val="150000"/>
              </a:lnSpc>
            </a:pP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64415-DDCA-64D6-8917-5F91C005DB41}"/>
              </a:ext>
            </a:extLst>
          </p:cNvPr>
          <p:cNvSpPr txBox="1"/>
          <p:nvPr/>
        </p:nvSpPr>
        <p:spPr>
          <a:xfrm>
            <a:off x="755576" y="908720"/>
            <a:ext cx="7488832" cy="11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Физический факультет ННГУ им. Н.И. Лобачевского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Кафедра физики полупроводников, электроники и наноэлектроники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95C0B1E-DE1C-5E44-D3AE-FA9B89CD3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817340"/>
              </p:ext>
            </p:extLst>
          </p:nvPr>
        </p:nvGraphicFramePr>
        <p:xfrm>
          <a:off x="3779912" y="4364320"/>
          <a:ext cx="5184576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347417627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629711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Выполнили студенты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: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Наставник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Липатова М.А.(представитель проекта)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Молитвина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 А.Д.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Климов Н.В.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Еремина А.Д.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Лаптева В.Е.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Кравченко В.С.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389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22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2959" y="1033553"/>
            <a:ext cx="8174991" cy="730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Уникальный бар “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Noblesse&amp;Sword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” в стиле неоготики</a:t>
            </a: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ТЕХНИЧЕСКОЕ РЕШЕНИЕ ПРОБЛЕМЫ</a:t>
            </a:r>
          </a:p>
        </p:txBody>
      </p:sp>
      <p:graphicFrame>
        <p:nvGraphicFramePr>
          <p:cNvPr id="9" name="Таблица 8">
            <a:hlinkClick r:id="rId4" action="ppaction://hlinkpres?slideindex=457&amp;slidetitle=752,0,,Разработка уникальных искусствен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530367"/>
              </p:ext>
            </p:extLst>
          </p:nvPr>
        </p:nvGraphicFramePr>
        <p:xfrm>
          <a:off x="3195637" y="1960320"/>
          <a:ext cx="5816601" cy="285564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816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592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описание проекта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50303" marB="503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0240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Уникальный бар в стиле неоготики представляет собой перспективный бизнес-проект, который сможет привлечь разнообразную аудиторию благодаря своей оригинальной концепции, интересным продуктам и разнообразным мероприятиям. 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Создание такого заведения станет не только коммерчески успешным предприятием, но и важным культурным центром города.</a:t>
                      </a:r>
                      <a:endParaRPr lang="ru-RU" sz="2000" dirty="0">
                        <a:latin typeface="+mn-lt"/>
                        <a:cs typeface="Tahoma" pitchFamily="34" charset="0"/>
                      </a:endParaRPr>
                    </a:p>
                  </a:txBody>
                  <a:tcPr marL="68576" marR="68576" marT="50303" marB="5030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315579"/>
              </p:ext>
            </p:extLst>
          </p:nvPr>
        </p:nvGraphicFramePr>
        <p:xfrm>
          <a:off x="799201" y="4373820"/>
          <a:ext cx="2290762" cy="175034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90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47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Конечный продукт</a:t>
                      </a:r>
                      <a:endParaRPr lang="ru-RU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56" marR="68556" marT="49180" marB="491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392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Блюда и напитки, которые будут реализовываться в заведении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56" marR="68556" marT="49180" marB="491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428703"/>
              </p:ext>
            </p:extLst>
          </p:nvPr>
        </p:nvGraphicFramePr>
        <p:xfrm>
          <a:off x="3195637" y="4962525"/>
          <a:ext cx="5816601" cy="139714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816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99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слова ,</a:t>
                      </a:r>
                      <a:r>
                        <a:rPr lang="ru-RU" sz="1800" b="1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характеризующие проект 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45743" marB="4574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4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Авторские коктейли; Атмосферное заведение;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Speakeasy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-бар; Неоготика; Изысканность интерьера; Уникальные события; Закрытые мероприятия</a:t>
                      </a:r>
                    </a:p>
                  </a:txBody>
                  <a:tcPr marL="68576" marR="68576" marT="45743" marB="457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35147D-9A8F-D1B3-4391-2DAE8B9D4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913" y="1960320"/>
            <a:ext cx="2397338" cy="221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5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102770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РЫНОК И ПОТРЕБИТЕЛЯ</a:t>
            </a: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9F7AD3A5-0985-6072-1BAC-CBE23CBB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606" y="1700808"/>
            <a:ext cx="8484394" cy="4752528"/>
          </a:xfrm>
          <a:solidFill>
            <a:schemeClr val="lt1">
              <a:alpha val="73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55000" lnSpcReduction="20000"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Планируется выход на рынок </a:t>
            </a: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В2С, объем которого </a:t>
            </a: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составит: 1543 человека - посещаемость в месяц. </a:t>
            </a:r>
          </a:p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9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Целевой аудиторией, потенциальными потребителями продукции в нашем проекте будут:</a:t>
            </a:r>
          </a:p>
          <a:p>
            <a:pPr marL="548640" indent="-4572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Молодые люди в возрасте от 18 до 35 лет</a:t>
            </a:r>
          </a:p>
          <a:p>
            <a:pPr marL="548640" indent="-4572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Люди, принадлежащие высшему среднему и/или низшему высшему классу </a:t>
            </a:r>
          </a:p>
          <a:p>
            <a:pPr marL="548640" indent="-4572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Эстеты </a:t>
            </a:r>
          </a:p>
          <a:p>
            <a:pPr marL="548640" indent="-4572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Те, кто ищет новые знакомства или хочет отдохнуть в компании друзей </a:t>
            </a:r>
            <a:endParaRPr lang="ru-RU" sz="29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Ключевыми преимуществами нашего продукта будут: уникальный интерьер и приятная атмосфера, качественное обслуживание, разнообразное меню и барная карта, закрытые мероприятия</a:t>
            </a:r>
          </a:p>
          <a:p>
            <a:pPr marL="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RU" sz="1100" dirty="0"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9D9E2A-B945-232F-B9BA-C8F594ED47AC}"/>
              </a:ext>
            </a:extLst>
          </p:cNvPr>
          <p:cNvSpPr txBox="1"/>
          <p:nvPr/>
        </p:nvSpPr>
        <p:spPr>
          <a:xfrm>
            <a:off x="971600" y="967530"/>
            <a:ext cx="460604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Целевая аудитория бара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0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КОНКУРЕНТЫ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755576" y="1844824"/>
            <a:ext cx="8244407" cy="4392487"/>
          </a:xfrm>
          <a:solidFill>
            <a:schemeClr val="lt1">
              <a:alpha val="62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Ожидается, что конкурентами на рынках сбыта продукции компании будут следующие компании (группы компаний):</a:t>
            </a:r>
            <a:endParaRPr lang="ru-RU" sz="18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5000"/>
              </a:lnSpc>
              <a:buClrTx/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  Ресторан-лаборатория "Лаборатория вкуса" - коктейльный бар с необычной подачей и футуристическим дизайном лаборатории</a:t>
            </a:r>
            <a:endParaRPr lang="ru-RU" sz="18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lvl="0" algn="just">
              <a:lnSpc>
                <a:spcPct val="115000"/>
              </a:lnSpc>
              <a:buClrTx/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  Бар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Franky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- классический коктейльный бар «вне времени» с атмосферой культуры времен сухого закона и старого Голливуда</a:t>
            </a:r>
            <a:endParaRPr lang="ru-RU" sz="18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ClrTx/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  Тайный бар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Öö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— это секретное место, в которое можно попасть через пышечную «Вспышка», бар предлагает широкий выбор напитков и атмосферу тайны и эксклюзивности</a:t>
            </a:r>
            <a:endParaRPr lang="ru-RU" sz="18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Нашими конкурентными преимуществами перед перечисленными конкурентами будут: </a:t>
            </a:r>
            <a:r>
              <a:rPr lang="ru-RU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закрытые мероприятия и вечеринки, интерьер в современном готическом стиле, доступность (легко найти местоположение)</a:t>
            </a:r>
            <a:endParaRPr lang="ru-RU" sz="1800" i="1" u="sng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352C5B-A5AA-52C6-115B-9998F1C2C446}"/>
              </a:ext>
            </a:extLst>
          </p:cNvPr>
          <p:cNvSpPr txBox="1"/>
          <p:nvPr/>
        </p:nvSpPr>
        <p:spPr>
          <a:xfrm>
            <a:off x="868313" y="1100068"/>
            <a:ext cx="82444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Описание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конкурентных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преимуществ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проекта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798184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ПРОДВИЖЕНИЕ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688338" y="1916832"/>
            <a:ext cx="8424382" cy="4248472"/>
          </a:xfrm>
          <a:solidFill>
            <a:schemeClr val="lt1">
              <a:alpha val="66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Общей целью нашей кампании по продвижению станет: 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познакомить потребителя с совершенно новой для него продукцией</a:t>
            </a:r>
            <a:endParaRPr lang="ru-RU" dirty="0"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Идею нашей кампании по продвижению можно кратко сформулировать следующим образом: 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Запуск контекстной рекламы на странице сайта: необходимо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собрать всю нужную информацию на сайте и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привлечь аудиторию красивым оформлением (можно выложить меню и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афишу мероприятий, масштабную фотогалерею, окно для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онлайн-брони, актуальные акции),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кратко рассказать о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преимуществах (местоположение, акции, выгодные цены) и направить </a:t>
            </a:r>
            <a:r>
              <a:rPr lang="ru-RU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таргет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 на</a:t>
            </a:r>
            <a:r>
              <a:rPr lang="en-US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 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основной пласт аудитории заведения</a:t>
            </a:r>
            <a:endParaRPr lang="ru-RU" dirty="0"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Средствами распространения информации станут: </a:t>
            </a: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социальные сети, сайт бара</a:t>
            </a:r>
            <a:endParaRPr lang="ru-RU" dirty="0"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4431D-C190-75F7-A1CB-E9279DC4739B}"/>
              </a:ext>
            </a:extLst>
          </p:cNvPr>
          <p:cNvSpPr txBox="1"/>
          <p:nvPr/>
        </p:nvSpPr>
        <p:spPr>
          <a:xfrm>
            <a:off x="867225" y="991800"/>
            <a:ext cx="8064896" cy="612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Кампания по продвижени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ю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:</a:t>
            </a:r>
            <a:endParaRPr lang="ru-RU" sz="3200" b="1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69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КОМАНДА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B122A9-EAFE-33C0-8431-5E89123013BE}"/>
              </a:ext>
            </a:extLst>
          </p:cNvPr>
          <p:cNvSpPr txBox="1"/>
          <p:nvPr/>
        </p:nvSpPr>
        <p:spPr>
          <a:xfrm>
            <a:off x="666751" y="4725144"/>
            <a:ext cx="29955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Липатова Мария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C2D55C-6B54-F09B-978F-4AED4EC96C21}"/>
              </a:ext>
            </a:extLst>
          </p:cNvPr>
          <p:cNvSpPr txBox="1"/>
          <p:nvPr/>
        </p:nvSpPr>
        <p:spPr>
          <a:xfrm>
            <a:off x="3779912" y="2459504"/>
            <a:ext cx="5184576" cy="1938992"/>
          </a:xfrm>
          <a:prstGeom prst="rect">
            <a:avLst/>
          </a:prstGeom>
          <a:solidFill>
            <a:schemeClr val="lt1">
              <a:alpha val="46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компетенции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Умение оперативно принимать решения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Стратегическое мышление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Организаторские способности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14E300-4BCD-94D0-E18C-A73C292C5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54" y="1890304"/>
            <a:ext cx="2693126" cy="27340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EC40C0F-BF95-4FB4-9FD5-874DE77D92D7}"/>
              </a:ext>
            </a:extLst>
          </p:cNvPr>
          <p:cNvSpPr txBox="1"/>
          <p:nvPr/>
        </p:nvSpPr>
        <p:spPr>
          <a:xfrm>
            <a:off x="786894" y="1087846"/>
            <a:ext cx="4606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3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ECF39-A65B-0B66-FC46-7FACA0F15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6F007A-ACF8-42B9-9789-DD6690E984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F0DF0E-ECD9-E8A5-927C-24A1C5B2DC74}"/>
              </a:ext>
            </a:extLst>
          </p:cNvPr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КОМАНДА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7CB75C-FD46-EAE9-D363-B9EBB9FCF26E}"/>
              </a:ext>
            </a:extLst>
          </p:cNvPr>
          <p:cNvSpPr txBox="1"/>
          <p:nvPr/>
        </p:nvSpPr>
        <p:spPr>
          <a:xfrm>
            <a:off x="666751" y="4058961"/>
            <a:ext cx="25700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Ерёмина Анастасия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Арт-директор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3B6AE-DBFE-E907-9578-564A3117EB46}"/>
              </a:ext>
            </a:extLst>
          </p:cNvPr>
          <p:cNvSpPr txBox="1"/>
          <p:nvPr/>
        </p:nvSpPr>
        <p:spPr>
          <a:xfrm>
            <a:off x="2885214" y="2014047"/>
            <a:ext cx="3520554" cy="1815882"/>
          </a:xfrm>
          <a:prstGeom prst="rect">
            <a:avLst/>
          </a:prstGeom>
          <a:solidFill>
            <a:schemeClr val="lt1">
              <a:alpha val="16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компетенции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Знание принципов графического дизайна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Навыки работы с программами для дизайна (Photoshop,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Illustrator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Опыт в брендировании и создании визуальной идентичности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66B108-48C4-33CA-EEE0-0B00DC8CC4F9}"/>
              </a:ext>
            </a:extLst>
          </p:cNvPr>
          <p:cNvSpPr txBox="1"/>
          <p:nvPr/>
        </p:nvSpPr>
        <p:spPr>
          <a:xfrm>
            <a:off x="1333503" y="4812440"/>
            <a:ext cx="5050669" cy="1384995"/>
          </a:xfrm>
          <a:prstGeom prst="rect">
            <a:avLst/>
          </a:prstGeom>
          <a:solidFill>
            <a:schemeClr val="lt1">
              <a:alpha val="33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компетенции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Навыки финансового анализа и бизнес-планирования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Умение управлять денежными потоками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Знание основ бухгалтерского, управленческого и налогового учета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45C0D3-56FF-4277-B2A8-810D33848D76}"/>
              </a:ext>
            </a:extLst>
          </p:cNvPr>
          <p:cNvSpPr txBox="1"/>
          <p:nvPr/>
        </p:nvSpPr>
        <p:spPr>
          <a:xfrm>
            <a:off x="6479258" y="2615697"/>
            <a:ext cx="28033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Климов Николай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финансового отдела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7D514E-AA10-EB55-75AA-B4D36DCBE0C4}"/>
              </a:ext>
            </a:extLst>
          </p:cNvPr>
          <p:cNvSpPr txBox="1"/>
          <p:nvPr/>
        </p:nvSpPr>
        <p:spPr>
          <a:xfrm>
            <a:off x="817531" y="1166523"/>
            <a:ext cx="4606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08F70B-FF72-D76A-02A0-93FD0863D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575" y="1962219"/>
            <a:ext cx="2051149" cy="20511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E224C47-495D-09F2-9B51-521C13517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7456" y="3734471"/>
            <a:ext cx="2570008" cy="25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98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9BA2D-20B6-7742-43FA-2F20AD64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771D5F-FBAD-1D85-49CC-87273A2BA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9C9FDD-17F9-BCDB-F4FB-41E66571423C}"/>
              </a:ext>
            </a:extLst>
          </p:cNvPr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КОМАНДА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F17213-5EC5-4B91-ACBF-5902D2DFAA74}"/>
              </a:ext>
            </a:extLst>
          </p:cNvPr>
          <p:cNvSpPr txBox="1"/>
          <p:nvPr/>
        </p:nvSpPr>
        <p:spPr>
          <a:xfrm>
            <a:off x="639155" y="3868084"/>
            <a:ext cx="28803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Молитвина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Аналитик-стратег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A2C37B-8A22-EE60-1B80-84A10BF57A8A}"/>
              </a:ext>
            </a:extLst>
          </p:cNvPr>
          <p:cNvSpPr txBox="1"/>
          <p:nvPr/>
        </p:nvSpPr>
        <p:spPr>
          <a:xfrm>
            <a:off x="2818581" y="1885218"/>
            <a:ext cx="3816176" cy="1846659"/>
          </a:xfrm>
          <a:prstGeom prst="rect">
            <a:avLst/>
          </a:prstGeom>
          <a:solidFill>
            <a:schemeClr val="lt1">
              <a:alpha val="19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компетенции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Умение проводить маркетинговые исследования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Навык оценки конкурентной среды и анализа трендов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Умение анализировать большие объемы данных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C9958F-1AE1-210E-C4CD-8F25FA71B5B1}"/>
              </a:ext>
            </a:extLst>
          </p:cNvPr>
          <p:cNvSpPr txBox="1"/>
          <p:nvPr/>
        </p:nvSpPr>
        <p:spPr>
          <a:xfrm>
            <a:off x="1475656" y="4729281"/>
            <a:ext cx="4834645" cy="1354217"/>
          </a:xfrm>
          <a:prstGeom prst="rect">
            <a:avLst/>
          </a:prstGeom>
          <a:solidFill>
            <a:schemeClr val="lt1">
              <a:alpha val="33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компетенции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Навыки подбора персонала, его адаптации, мотивации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Знание основ кадрового делопроизводства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Знание порядка ведения отчётности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21D4E9-EF58-61F9-2900-4E377BB931E6}"/>
              </a:ext>
            </a:extLst>
          </p:cNvPr>
          <p:cNvSpPr txBox="1"/>
          <p:nvPr/>
        </p:nvSpPr>
        <p:spPr>
          <a:xfrm>
            <a:off x="6634757" y="2688052"/>
            <a:ext cx="24614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Лаптева Виктория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отдела кадров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33BDDD-5386-8F62-C3DD-DE5A4F4D9977}"/>
              </a:ext>
            </a:extLst>
          </p:cNvPr>
          <p:cNvSpPr txBox="1"/>
          <p:nvPr/>
        </p:nvSpPr>
        <p:spPr>
          <a:xfrm>
            <a:off x="817531" y="1166523"/>
            <a:ext cx="4606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212DC0-0B1B-0BA0-E038-7403A3585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877" y="1830774"/>
            <a:ext cx="1979578" cy="19795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163C15-C733-7673-8F46-1F871C6C2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915" y="3737145"/>
            <a:ext cx="2445090" cy="244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23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-243408"/>
            <a:ext cx="2452488" cy="13795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ДЛЯ ИНВЕСТОРА</a:t>
            </a:r>
          </a:p>
        </p:txBody>
      </p:sp>
      <p:sp>
        <p:nvSpPr>
          <p:cNvPr id="8" name="Заголовок 6"/>
          <p:cNvSpPr>
            <a:spLocks noGrp="1"/>
          </p:cNvSpPr>
          <p:nvPr>
            <p:ph type="title"/>
          </p:nvPr>
        </p:nvSpPr>
        <p:spPr>
          <a:xfrm>
            <a:off x="975957" y="2276872"/>
            <a:ext cx="7628491" cy="432048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Суммарные инвестиции в проект: </a:t>
            </a:r>
            <a:r>
              <a:rPr lang="ru-RU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5 605 000 рублей</a:t>
            </a:r>
            <a:r>
              <a:rPr lang="en-US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861535" y="2924944"/>
            <a:ext cx="7628491" cy="2808312"/>
          </a:xfrm>
        </p:spPr>
        <p:txBody>
          <a:bodyPr>
            <a:normAutofit/>
          </a:bodyPr>
          <a:lstStyle/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 (в год) – </a:t>
            </a:r>
            <a:r>
              <a:rPr lang="ru-RU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en-US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alt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(в год) – </a:t>
            </a:r>
            <a:r>
              <a:rPr lang="ru-RU" sz="2400" b="0" i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400" b="0" i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047</a:t>
            </a:r>
            <a:r>
              <a:rPr lang="en-US" sz="2400" b="0" i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747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(в год) - </a:t>
            </a:r>
            <a:r>
              <a:rPr lang="ru-RU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27391141 </a:t>
            </a:r>
            <a:r>
              <a:rPr lang="ru-RU" alt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продаж - </a:t>
            </a:r>
            <a:r>
              <a:rPr lang="ru-RU" sz="2400" b="0" i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44,83%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- </a:t>
            </a:r>
            <a:r>
              <a:rPr lang="ru-RU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года</a:t>
            </a:r>
            <a:endParaRPr lang="ru-RU" altLang="ru-RU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2C8EDD-412F-30C3-644C-689CFEBCE3D5}"/>
              </a:ext>
            </a:extLst>
          </p:cNvPr>
          <p:cNvSpPr txBox="1"/>
          <p:nvPr/>
        </p:nvSpPr>
        <p:spPr>
          <a:xfrm>
            <a:off x="975957" y="1124744"/>
            <a:ext cx="45768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модель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67183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КАЛЕНДАРНЫЙ ПЛАН ПРОЕКТА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667847"/>
              </p:ext>
            </p:extLst>
          </p:nvPr>
        </p:nvGraphicFramePr>
        <p:xfrm>
          <a:off x="899591" y="1772816"/>
          <a:ext cx="7992001" cy="450950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96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5545">
                  <a:extLst>
                    <a:ext uri="{9D8B030D-6E8A-4147-A177-3AD203B41FA5}">
                      <a16:colId xmlns:a16="http://schemas.microsoft.com/office/drawing/2014/main" val="506592597"/>
                    </a:ext>
                  </a:extLst>
                </a:gridCol>
                <a:gridCol w="1377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115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</a:t>
                      </a:r>
                      <a:b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этапа проекта*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начала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окончания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Стоимость </a:t>
                      </a:r>
                      <a:b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этапа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8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Проведение маркетинговых исследований (анализ рынка)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01.09.2025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15.09.2025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50,000 </a:t>
                      </a:r>
                      <a:r>
                        <a:rPr lang="en-US" sz="115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руб</a:t>
                      </a: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.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599091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en-US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Регистрация бизнеса (Юридическая форма, лицензии)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16.09.2025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22.09.2025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20,000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руб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721838"/>
                  </a:ext>
                </a:extLst>
              </a:tr>
              <a:tr h="214396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Поиск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аренда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помещения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23.09.2025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15.10.2025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150,000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руб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004934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Дизайн интерьера и планировка помещения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16.10.2025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31.10.2025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300,000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руб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875845"/>
                  </a:ext>
                </a:extLst>
              </a:tr>
              <a:tr h="214396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Ремонт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подготовка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помещения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01.11.2025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30.11.2025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500,000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руб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22412"/>
                  </a:ext>
                </a:extLst>
              </a:tr>
              <a:tr h="37997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Закупка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мебели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оборудования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01.12.2025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15.12.2025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600,000 </a:t>
                      </a:r>
                      <a:r>
                        <a:rPr lang="en-US" sz="115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руб</a:t>
                      </a: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.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422857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Набор персонала (бармены, официанты, повара)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16.12.2025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31.12.2025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100,000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руб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208470"/>
                  </a:ext>
                </a:extLst>
              </a:tr>
              <a:tr h="46798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Покупка алкоголя, напитков и продуктов питания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200,000 </a:t>
                      </a:r>
                      <a:r>
                        <a:rPr lang="en-US" sz="115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руб</a:t>
                      </a: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919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Маркетинг и рекламная кампания (до открытия)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150,000 </a:t>
                      </a:r>
                      <a:r>
                        <a:rPr lang="en-US" sz="12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руб</a:t>
                      </a: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8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en-US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Открытие бара (торжественное мероприятие)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100,000 </a:t>
                      </a:r>
                      <a:r>
                        <a:rPr lang="en-US" sz="115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руб</a:t>
                      </a: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.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84">
                <a:tc>
                  <a:txBody>
                    <a:bodyPr/>
                    <a:lstStyle/>
                    <a:p>
                      <a:pPr indent="457200" algn="l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Оценка и корректировка работы на основе отзывов клиентов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31.01.2026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50,000 </a:t>
                      </a:r>
                      <a:r>
                        <a:rPr lang="en-US" sz="115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руб</a:t>
                      </a:r>
                      <a:r>
                        <a:rPr lang="en-US" sz="115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5720FD1-F1F8-BE39-AAF2-3FC9C8C969BD}"/>
              </a:ext>
            </a:extLst>
          </p:cNvPr>
          <p:cNvSpPr txBox="1"/>
          <p:nvPr/>
        </p:nvSpPr>
        <p:spPr>
          <a:xfrm>
            <a:off x="2023184" y="1067301"/>
            <a:ext cx="5744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307700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SWOT – </a:t>
            </a:r>
            <a:r>
              <a:rPr lang="ru-RU" dirty="0"/>
              <a:t>АНАЛИЗ ПРОЕКТА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669875"/>
              </p:ext>
            </p:extLst>
          </p:nvPr>
        </p:nvGraphicFramePr>
        <p:xfrm>
          <a:off x="1108075" y="2205038"/>
          <a:ext cx="7561263" cy="3546712"/>
        </p:xfrm>
        <a:graphic>
          <a:graphicData uri="http://schemas.openxmlformats.org/drawingml/2006/table">
            <a:tbl>
              <a:tblPr/>
              <a:tblGrid>
                <a:gridCol w="3755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5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Сильные стороны -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Слабые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стороны - 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W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Уникальный интерьер и атмосфера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Громкая музыка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Удобное расположение и доступность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Нехватка персонала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Вежливый персонал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Ограниченный контингент посетителей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Возможности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- O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Угрозы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- T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Рост спроса на коктейли и вино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Конкуренция других баров и ресторанов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Расширение меню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цен на продукты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Открытие новых баров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Ужесточение законодательства по продаже алкоголя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69C8CD7-2440-2C11-DFC3-B5A00F9D123E}"/>
              </a:ext>
            </a:extLst>
          </p:cNvPr>
          <p:cNvSpPr txBox="1"/>
          <p:nvPr/>
        </p:nvSpPr>
        <p:spPr>
          <a:xfrm>
            <a:off x="2283568" y="1072087"/>
            <a:ext cx="4576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–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328230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62372" y="1916832"/>
            <a:ext cx="8219256" cy="4392487"/>
          </a:xfrm>
        </p:spPr>
        <p:txBody>
          <a:bodyPr>
            <a:normAutofit fontScale="55000" lnSpcReduction="20000"/>
          </a:bodyPr>
          <a:lstStyle/>
          <a:p>
            <a:pPr>
              <a:buClrTx/>
              <a:buFont typeface="Wingdings" panose="05000000000000000000" pitchFamily="2" charset="2"/>
              <a:buChar char="q"/>
            </a:pPr>
            <a:r>
              <a:rPr lang="ru-RU" sz="4000" dirty="0">
                <a:solidFill>
                  <a:srgbClr val="292929"/>
                </a:solidFill>
                <a:latin typeface="-apple-system"/>
              </a:rPr>
              <a:t>	</a:t>
            </a:r>
            <a:r>
              <a:rPr lang="ru-RU" sz="40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заключение нашего проекта можно утверждать, что разработанная концепция бара, основываясь на детальном маркетинговом плане и проработанной бизнес-модели, с особенно внимательным отношением отнеслись к эффективному управлению затратами и капиталом имеет все шансы на успешное воплощение. </a:t>
            </a:r>
            <a:r>
              <a:rPr lang="ru-RU" sz="4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ru-RU" sz="4000" b="0" i="0" dirty="0">
                <a:solidFill>
                  <a:srgbClr val="2929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Сравнительный анализ конкурентов выявил ключевые преимущества, которые мы можем использовать для привлечения целевой аудитории и создания уникального предложения на рынке.</a:t>
            </a:r>
          </a:p>
          <a:p>
            <a:pPr marL="0" indent="0" algn="l">
              <a:buNone/>
            </a:pPr>
            <a:r>
              <a:rPr lang="ru-RU" sz="40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000" b="0" i="0" dirty="0">
                <a:solidFill>
                  <a:srgbClr val="2929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Наша цель – создать не просто бар, а культурное пространство, где каждый гость сможет ощутить уникальность момента и оставить свой след в нашей истории. Мы готовы принять вызов и уверены в успешной реализации задуманного.</a:t>
            </a:r>
          </a:p>
          <a:p>
            <a:pPr>
              <a:buFont typeface="Arial" panose="020B0604020202020204" pitchFamily="34" charset="0"/>
              <a:buNone/>
            </a:pPr>
            <a:endParaRPr lang="ru-RU" alt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BCAFB2-7BCC-9FFB-0E3E-2BE4E311430D}"/>
              </a:ext>
            </a:extLst>
          </p:cNvPr>
          <p:cNvSpPr txBox="1"/>
          <p:nvPr/>
        </p:nvSpPr>
        <p:spPr>
          <a:xfrm>
            <a:off x="462372" y="1124744"/>
            <a:ext cx="8219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3504524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65459-A100-590E-9291-B85CB2CD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877CDE-6572-2E62-5D50-00A4283AE8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38" y="3113253"/>
            <a:ext cx="2019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AD6D47-2BF3-FB86-8172-3D742DCE0466}"/>
              </a:ext>
            </a:extLst>
          </p:cNvPr>
          <p:cNvSpPr txBox="1"/>
          <p:nvPr/>
        </p:nvSpPr>
        <p:spPr>
          <a:xfrm>
            <a:off x="5508104" y="2273433"/>
            <a:ext cx="3312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QR-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наш проект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1D63A-58FD-C8F4-5AA7-538D7279C633}"/>
              </a:ext>
            </a:extLst>
          </p:cNvPr>
          <p:cNvSpPr txBox="1"/>
          <p:nvPr/>
        </p:nvSpPr>
        <p:spPr>
          <a:xfrm>
            <a:off x="1243406" y="2273433"/>
            <a:ext cx="35345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4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Ссылки на участников</a:t>
            </a:r>
            <a:r>
              <a:rPr kumimoji="0" lang="en-US" sz="24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ru-RU" sz="2400" i="1" spc="-5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859BF-5598-DD05-A062-5A927CCFDB7F}"/>
              </a:ext>
            </a:extLst>
          </p:cNvPr>
          <p:cNvSpPr txBox="1"/>
          <p:nvPr/>
        </p:nvSpPr>
        <p:spPr>
          <a:xfrm>
            <a:off x="1426508" y="3103600"/>
            <a:ext cx="3168352" cy="64633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Липатова Мария </a:t>
            </a: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@suuugar_mommy</a:t>
            </a:r>
            <a:endParaRPr kumimoji="0" lang="ru-RU" b="0" i="0" u="none" strike="noStrike" kern="1200" cap="none" spc="-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133B5E-5C43-64D6-60FA-14528581EADC}"/>
              </a:ext>
            </a:extLst>
          </p:cNvPr>
          <p:cNvSpPr txBox="1"/>
          <p:nvPr/>
        </p:nvSpPr>
        <p:spPr>
          <a:xfrm>
            <a:off x="209755" y="3943431"/>
            <a:ext cx="2433506" cy="64633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1" u="none" strike="noStrike" kern="1200" cap="none" spc="-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Молитвина</a:t>
            </a:r>
            <a:r>
              <a:rPr kumimoji="0" lang="ru-RU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Анастасия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@molitvinastya</a:t>
            </a:r>
            <a:endParaRPr kumimoji="0" lang="ru-RU" b="0" i="0" u="none" strike="noStrike" kern="1200" cap="none" spc="-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442C7E-060C-3574-9FCD-2BF20AEC4FEA}"/>
              </a:ext>
            </a:extLst>
          </p:cNvPr>
          <p:cNvSpPr txBox="1"/>
          <p:nvPr/>
        </p:nvSpPr>
        <p:spPr>
          <a:xfrm>
            <a:off x="3390930" y="3926335"/>
            <a:ext cx="2407860" cy="64633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Климов Николай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@klimov_15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7EA60C-C8C7-B4A1-D995-71C07A07B9D6}"/>
              </a:ext>
            </a:extLst>
          </p:cNvPr>
          <p:cNvSpPr txBox="1"/>
          <p:nvPr/>
        </p:nvSpPr>
        <p:spPr>
          <a:xfrm>
            <a:off x="209755" y="4941168"/>
            <a:ext cx="2433506" cy="64633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Еремина Анастасия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@anast_erem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B59617-978A-A6DD-6CF5-8CC5439E9653}"/>
              </a:ext>
            </a:extLst>
          </p:cNvPr>
          <p:cNvSpPr txBox="1"/>
          <p:nvPr/>
        </p:nvSpPr>
        <p:spPr>
          <a:xfrm>
            <a:off x="3390930" y="4918486"/>
            <a:ext cx="2407860" cy="64633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Лаптева Виктория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@xSelbstmord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92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ПРИЛОЖЕНИЕ 1. БИЗНЕС-МОДЕЛЬ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1545" y="908720"/>
            <a:ext cx="1500187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351732" y="908720"/>
            <a:ext cx="1571625" cy="2143125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51732" y="3051845"/>
            <a:ext cx="1571625" cy="2214563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923090" y="908720"/>
            <a:ext cx="1571892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494982" y="908720"/>
            <a:ext cx="1714500" cy="2143125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494982" y="3051845"/>
            <a:ext cx="1714500" cy="2214563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209482" y="908720"/>
            <a:ext cx="1643063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51545" y="5266408"/>
            <a:ext cx="4000500" cy="107791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852045" y="5266408"/>
            <a:ext cx="4000500" cy="107791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E036F2-D5D2-9B48-7401-A04CD04FD9ED}"/>
              </a:ext>
            </a:extLst>
          </p:cNvPr>
          <p:cNvSpPr/>
          <p:nvPr/>
        </p:nvSpPr>
        <p:spPr>
          <a:xfrm>
            <a:off x="930475" y="1699081"/>
            <a:ext cx="1351001" cy="2544264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компании сферы услуг, имеющие ценную информация о привычках клиентов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D99F199-EFB9-E9C2-E55E-F5C7D0E06DBF}"/>
              </a:ext>
            </a:extLst>
          </p:cNvPr>
          <p:cNvSpPr/>
          <p:nvPr/>
        </p:nvSpPr>
        <p:spPr>
          <a:xfrm>
            <a:off x="2412299" y="1044986"/>
            <a:ext cx="1450490" cy="1409741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о личных предпочтениях клиентов, разработка индивидуальных предложений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905C6B-2F2D-49D4-11FF-878045479567}"/>
              </a:ext>
            </a:extLst>
          </p:cNvPr>
          <p:cNvSpPr/>
          <p:nvPr/>
        </p:nvSpPr>
        <p:spPr>
          <a:xfrm>
            <a:off x="2425532" y="3271554"/>
            <a:ext cx="1351001" cy="1186235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данных клиентов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B0C4BA-2E8D-C565-AB03-B38C349F3041}"/>
              </a:ext>
            </a:extLst>
          </p:cNvPr>
          <p:cNvSpPr/>
          <p:nvPr/>
        </p:nvSpPr>
        <p:spPr>
          <a:xfrm>
            <a:off x="3982717" y="1442014"/>
            <a:ext cx="1450489" cy="3008313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Персональный подход, дополнительные услуги для комфортного времяпровождения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A059E1-D58C-6213-5542-F2E9908BC9D4}"/>
              </a:ext>
            </a:extLst>
          </p:cNvPr>
          <p:cNvSpPr/>
          <p:nvPr/>
        </p:nvSpPr>
        <p:spPr>
          <a:xfrm>
            <a:off x="5632321" y="1750095"/>
            <a:ext cx="1508125" cy="1164590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Выстраивание доверительных отношений с клиентами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9F91AF-300F-5E0D-53D6-CB203D7F685F}"/>
              </a:ext>
            </a:extLst>
          </p:cNvPr>
          <p:cNvSpPr/>
          <p:nvPr/>
        </p:nvSpPr>
        <p:spPr>
          <a:xfrm>
            <a:off x="5820301" y="3329657"/>
            <a:ext cx="1073150" cy="800099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связи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80820F-138C-EBBA-C3D7-84710479D616}"/>
              </a:ext>
            </a:extLst>
          </p:cNvPr>
          <p:cNvSpPr/>
          <p:nvPr/>
        </p:nvSpPr>
        <p:spPr>
          <a:xfrm>
            <a:off x="7428557" y="1561182"/>
            <a:ext cx="1241136" cy="2168525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Узкие сегменты клиентов –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-клиенты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F323A72-5B08-521A-6A7E-97CE5DEE00A5}"/>
              </a:ext>
            </a:extLst>
          </p:cNvPr>
          <p:cNvSpPr/>
          <p:nvPr/>
        </p:nvSpPr>
        <p:spPr>
          <a:xfrm>
            <a:off x="930475" y="5329933"/>
            <a:ext cx="3799609" cy="738664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обслуживание (оплата труда персонала, дополнительное оборудование)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E72F70E-5BDA-0C48-CF18-D40D6D6FE0FC}"/>
              </a:ext>
            </a:extLst>
          </p:cNvPr>
          <p:cNvSpPr txBox="1"/>
          <p:nvPr/>
        </p:nvSpPr>
        <p:spPr>
          <a:xfrm>
            <a:off x="957768" y="4294659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7CB0EB2-868C-072C-A58B-9F0D8E545C35}"/>
              </a:ext>
            </a:extLst>
          </p:cNvPr>
          <p:cNvSpPr txBox="1"/>
          <p:nvPr/>
        </p:nvSpPr>
        <p:spPr>
          <a:xfrm>
            <a:off x="2449657" y="2491676"/>
            <a:ext cx="1375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виды деятельности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893B48-EF53-548F-039B-300984E2B022}"/>
              </a:ext>
            </a:extLst>
          </p:cNvPr>
          <p:cNvSpPr txBox="1"/>
          <p:nvPr/>
        </p:nvSpPr>
        <p:spPr>
          <a:xfrm>
            <a:off x="2489337" y="4571909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61ECBD1-E6D2-4B7B-E596-0A35029CDA2A}"/>
              </a:ext>
            </a:extLst>
          </p:cNvPr>
          <p:cNvSpPr txBox="1"/>
          <p:nvPr/>
        </p:nvSpPr>
        <p:spPr>
          <a:xfrm>
            <a:off x="4058041" y="4583696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9963589-AB12-682D-1D71-BFAAF1B01594}"/>
              </a:ext>
            </a:extLst>
          </p:cNvPr>
          <p:cNvSpPr txBox="1"/>
          <p:nvPr/>
        </p:nvSpPr>
        <p:spPr>
          <a:xfrm>
            <a:off x="5708417" y="4335148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0C0C61-5E12-2749-BF94-565CD9CEEDD8}"/>
              </a:ext>
            </a:extLst>
          </p:cNvPr>
          <p:cNvSpPr txBox="1"/>
          <p:nvPr/>
        </p:nvSpPr>
        <p:spPr>
          <a:xfrm>
            <a:off x="5539004" y="1087969"/>
            <a:ext cx="1655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7804A6-D1CD-89BD-64A1-BFBBE7D05FCE}"/>
              </a:ext>
            </a:extLst>
          </p:cNvPr>
          <p:cNvSpPr txBox="1"/>
          <p:nvPr/>
        </p:nvSpPr>
        <p:spPr>
          <a:xfrm>
            <a:off x="7244000" y="4073538"/>
            <a:ext cx="1574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4E65E5-A55C-D349-59F3-A669FBCD9691}"/>
              </a:ext>
            </a:extLst>
          </p:cNvPr>
          <p:cNvSpPr txBox="1"/>
          <p:nvPr/>
        </p:nvSpPr>
        <p:spPr>
          <a:xfrm>
            <a:off x="935673" y="6020515"/>
            <a:ext cx="3731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AC8FEE25-C407-85BB-6C93-5A78F8AE8820}"/>
              </a:ext>
            </a:extLst>
          </p:cNvPr>
          <p:cNvSpPr/>
          <p:nvPr/>
        </p:nvSpPr>
        <p:spPr>
          <a:xfrm>
            <a:off x="5354455" y="5335055"/>
            <a:ext cx="2824162" cy="622300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дополнительных опций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F57B0E1-3EC1-CD8B-D6AB-DF697B1A848B}"/>
              </a:ext>
            </a:extLst>
          </p:cNvPr>
          <p:cNvSpPr txBox="1"/>
          <p:nvPr/>
        </p:nvSpPr>
        <p:spPr>
          <a:xfrm>
            <a:off x="4900747" y="5975944"/>
            <a:ext cx="3731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поступления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2194567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C5319-B49D-2D70-FFAC-7E15C67CE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B1D02D-7A19-956C-8C20-C94E5131495D}"/>
              </a:ext>
            </a:extLst>
          </p:cNvPr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ПРИЛОЖЕНИЕ </a:t>
            </a:r>
            <a:r>
              <a:rPr lang="en-US" dirty="0"/>
              <a:t>2</a:t>
            </a:r>
            <a:r>
              <a:rPr lang="ru-RU" dirty="0"/>
              <a:t>. БИЗНЕС-МОДЕЛЬ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F916D24-4355-9F89-3929-5154CF712B6D}"/>
              </a:ext>
            </a:extLst>
          </p:cNvPr>
          <p:cNvSpPr/>
          <p:nvPr/>
        </p:nvSpPr>
        <p:spPr>
          <a:xfrm>
            <a:off x="851545" y="908720"/>
            <a:ext cx="1500187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B8163F-16EB-B7CA-1E1D-1149B2DCF1D7}"/>
              </a:ext>
            </a:extLst>
          </p:cNvPr>
          <p:cNvSpPr/>
          <p:nvPr/>
        </p:nvSpPr>
        <p:spPr>
          <a:xfrm>
            <a:off x="2351732" y="908720"/>
            <a:ext cx="1571625" cy="2143125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3D7E4A8-CFD3-D2E2-037E-8589CBCF7BCE}"/>
              </a:ext>
            </a:extLst>
          </p:cNvPr>
          <p:cNvSpPr/>
          <p:nvPr/>
        </p:nvSpPr>
        <p:spPr>
          <a:xfrm>
            <a:off x="2351732" y="3051845"/>
            <a:ext cx="1571625" cy="2214563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FBA54F4-AF9A-E1D8-28A1-1182C95CC052}"/>
              </a:ext>
            </a:extLst>
          </p:cNvPr>
          <p:cNvSpPr/>
          <p:nvPr/>
        </p:nvSpPr>
        <p:spPr>
          <a:xfrm>
            <a:off x="3923090" y="908720"/>
            <a:ext cx="1571892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28A5B-26A4-AA85-A7A6-A2215B262D23}"/>
              </a:ext>
            </a:extLst>
          </p:cNvPr>
          <p:cNvSpPr/>
          <p:nvPr/>
        </p:nvSpPr>
        <p:spPr>
          <a:xfrm>
            <a:off x="5494982" y="908720"/>
            <a:ext cx="1714500" cy="2143125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1401B96-E8E1-69B4-7D43-4737567B5EB3}"/>
              </a:ext>
            </a:extLst>
          </p:cNvPr>
          <p:cNvSpPr/>
          <p:nvPr/>
        </p:nvSpPr>
        <p:spPr>
          <a:xfrm>
            <a:off x="5494982" y="3051845"/>
            <a:ext cx="1714500" cy="2214563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530CD70-7915-429F-3CEC-DC3FB3F4ACC9}"/>
              </a:ext>
            </a:extLst>
          </p:cNvPr>
          <p:cNvSpPr/>
          <p:nvPr/>
        </p:nvSpPr>
        <p:spPr>
          <a:xfrm>
            <a:off x="7209482" y="908720"/>
            <a:ext cx="1643063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F905381-8B88-DC27-D9AA-F93BA68CADA1}"/>
              </a:ext>
            </a:extLst>
          </p:cNvPr>
          <p:cNvSpPr/>
          <p:nvPr/>
        </p:nvSpPr>
        <p:spPr>
          <a:xfrm>
            <a:off x="851545" y="5266408"/>
            <a:ext cx="4000500" cy="107791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75EE692-802E-34BC-C880-427A260C4042}"/>
              </a:ext>
            </a:extLst>
          </p:cNvPr>
          <p:cNvSpPr/>
          <p:nvPr/>
        </p:nvSpPr>
        <p:spPr>
          <a:xfrm>
            <a:off x="4852045" y="5266408"/>
            <a:ext cx="4000500" cy="107791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6CE751D-0191-AAC3-DFA0-779C2C558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7310AC5-F152-FB71-2861-10CD989C0DE6}"/>
              </a:ext>
            </a:extLst>
          </p:cNvPr>
          <p:cNvSpPr txBox="1"/>
          <p:nvPr/>
        </p:nvSpPr>
        <p:spPr>
          <a:xfrm>
            <a:off x="957768" y="4294659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2F85C19-F860-15FF-6E9D-01D83A7AE05C}"/>
              </a:ext>
            </a:extLst>
          </p:cNvPr>
          <p:cNvSpPr txBox="1"/>
          <p:nvPr/>
        </p:nvSpPr>
        <p:spPr>
          <a:xfrm>
            <a:off x="2449657" y="2491676"/>
            <a:ext cx="1375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виды деятельности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8EAFB52-E6B5-E0ED-270A-70BB43558D16}"/>
              </a:ext>
            </a:extLst>
          </p:cNvPr>
          <p:cNvSpPr txBox="1"/>
          <p:nvPr/>
        </p:nvSpPr>
        <p:spPr>
          <a:xfrm>
            <a:off x="2489337" y="4571909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3E3FC5D-D827-A084-D489-EAE931AF6CF4}"/>
              </a:ext>
            </a:extLst>
          </p:cNvPr>
          <p:cNvSpPr txBox="1"/>
          <p:nvPr/>
        </p:nvSpPr>
        <p:spPr>
          <a:xfrm>
            <a:off x="4058041" y="4583696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016C37E-D53A-E269-412F-A92F8A38E271}"/>
              </a:ext>
            </a:extLst>
          </p:cNvPr>
          <p:cNvSpPr txBox="1"/>
          <p:nvPr/>
        </p:nvSpPr>
        <p:spPr>
          <a:xfrm>
            <a:off x="5708417" y="4335148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2CD94A-1B19-957A-08C8-7BF06897E54B}"/>
              </a:ext>
            </a:extLst>
          </p:cNvPr>
          <p:cNvSpPr txBox="1"/>
          <p:nvPr/>
        </p:nvSpPr>
        <p:spPr>
          <a:xfrm>
            <a:off x="5539004" y="1087969"/>
            <a:ext cx="1655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19DDBE-C838-EA61-194E-08EE60877BA5}"/>
              </a:ext>
            </a:extLst>
          </p:cNvPr>
          <p:cNvSpPr txBox="1"/>
          <p:nvPr/>
        </p:nvSpPr>
        <p:spPr>
          <a:xfrm>
            <a:off x="7244000" y="4073538"/>
            <a:ext cx="1574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09947B-6BA6-5E18-82C0-577D4957338F}"/>
              </a:ext>
            </a:extLst>
          </p:cNvPr>
          <p:cNvSpPr txBox="1"/>
          <p:nvPr/>
        </p:nvSpPr>
        <p:spPr>
          <a:xfrm>
            <a:off x="935673" y="6020515"/>
            <a:ext cx="3731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27FC3CB-EC5B-22D1-2E00-D756E9E21895}"/>
              </a:ext>
            </a:extLst>
          </p:cNvPr>
          <p:cNvSpPr txBox="1"/>
          <p:nvPr/>
        </p:nvSpPr>
        <p:spPr>
          <a:xfrm>
            <a:off x="4900747" y="5975944"/>
            <a:ext cx="3731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поступления доходов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3CE550A-CC4F-C7E2-314F-967A4CD04910}"/>
              </a:ext>
            </a:extLst>
          </p:cNvPr>
          <p:cNvSpPr/>
          <p:nvPr/>
        </p:nvSpPr>
        <p:spPr>
          <a:xfrm>
            <a:off x="1017790" y="2211541"/>
            <a:ext cx="1225595" cy="1598614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Рекламодатели, с которыми заключаются сделки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B2C7639-7581-7EF4-2B4B-4ECF53B31807}"/>
              </a:ext>
            </a:extLst>
          </p:cNvPr>
          <p:cNvSpPr/>
          <p:nvPr/>
        </p:nvSpPr>
        <p:spPr>
          <a:xfrm>
            <a:off x="2463190" y="1045658"/>
            <a:ext cx="1361763" cy="1402574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медиа-контента и показ релевантной рекламы целевой аудитории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6C2BA1A-1841-0BB7-8A43-F26783F5C60C}"/>
              </a:ext>
            </a:extLst>
          </p:cNvPr>
          <p:cNvSpPr/>
          <p:nvPr/>
        </p:nvSpPr>
        <p:spPr>
          <a:xfrm>
            <a:off x="2482094" y="3157653"/>
            <a:ext cx="1323954" cy="1331912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и платформа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9683C37-5D3E-E9E8-0FD7-B0ADA2524122}"/>
              </a:ext>
            </a:extLst>
          </p:cNvPr>
          <p:cNvSpPr/>
          <p:nvPr/>
        </p:nvSpPr>
        <p:spPr>
          <a:xfrm>
            <a:off x="3994038" y="1730562"/>
            <a:ext cx="1437783" cy="2362573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Бесплатный и интересный контент для пользователей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DBB249B-6E93-A96D-8F18-85016FFF2D04}"/>
              </a:ext>
            </a:extLst>
          </p:cNvPr>
          <p:cNvSpPr/>
          <p:nvPr/>
        </p:nvSpPr>
        <p:spPr>
          <a:xfrm>
            <a:off x="5558143" y="1694389"/>
            <a:ext cx="1606732" cy="1217459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формат краудсорсинга, когда контент предоставляют сами пользователи (видео, истории,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Reels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 клиентов, побывавших в баре)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BFC1E17-F91F-8540-ACF9-78C5E84CB0E3}"/>
              </a:ext>
            </a:extLst>
          </p:cNvPr>
          <p:cNvSpPr/>
          <p:nvPr/>
        </p:nvSpPr>
        <p:spPr>
          <a:xfrm>
            <a:off x="5699633" y="3343890"/>
            <a:ext cx="1351209" cy="890588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Соцсети и сайт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5E2DCB7-D1AA-2CE2-CD0F-899981D78C52}"/>
              </a:ext>
            </a:extLst>
          </p:cNvPr>
          <p:cNvSpPr/>
          <p:nvPr/>
        </p:nvSpPr>
        <p:spPr>
          <a:xfrm>
            <a:off x="7312121" y="1332360"/>
            <a:ext cx="1437784" cy="2642898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Молодежь, которая следит за соцсетями заведения, интересуется свежими новостями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95B00D5-656A-C8B3-CF77-B173124FA8C6}"/>
              </a:ext>
            </a:extLst>
          </p:cNvPr>
          <p:cNvSpPr/>
          <p:nvPr/>
        </p:nvSpPr>
        <p:spPr>
          <a:xfrm>
            <a:off x="1331457" y="5393111"/>
            <a:ext cx="3040675" cy="620712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 пиар- и контент- менеждеров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006F79D-B460-4DD1-8465-DD413BC61E26}"/>
              </a:ext>
            </a:extLst>
          </p:cNvPr>
          <p:cNvSpPr/>
          <p:nvPr/>
        </p:nvSpPr>
        <p:spPr>
          <a:xfrm>
            <a:off x="5240461" y="5380570"/>
            <a:ext cx="3223668" cy="622300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от размещения рекламы на своих платформах (веб-сайт, соцсети)</a:t>
            </a:r>
          </a:p>
        </p:txBody>
      </p:sp>
    </p:spTree>
    <p:extLst>
      <p:ext uri="{BB962C8B-B14F-4D97-AF65-F5344CB8AC3E}">
        <p14:creationId xmlns:p14="http://schemas.microsoft.com/office/powerpoint/2010/main" val="346856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B6865-86F8-B1EB-7F0C-FC3C2E6F3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F32C4DC-A60E-5CA3-D423-83F48F4F8FA8}"/>
              </a:ext>
            </a:extLst>
          </p:cNvPr>
          <p:cNvSpPr/>
          <p:nvPr/>
        </p:nvSpPr>
        <p:spPr>
          <a:xfrm rot="16200000">
            <a:off x="-3095625" y="3095625"/>
            <a:ext cx="685800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ПРИЛОЖЕНИЕ </a:t>
            </a:r>
            <a:r>
              <a:rPr lang="en-US" dirty="0"/>
              <a:t>3</a:t>
            </a:r>
            <a:r>
              <a:rPr lang="ru-RU" dirty="0"/>
              <a:t>. БИЗНЕС-МОДЕЛЬ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10C12B-36A5-2725-9242-7D04E8E188FE}"/>
              </a:ext>
            </a:extLst>
          </p:cNvPr>
          <p:cNvSpPr/>
          <p:nvPr/>
        </p:nvSpPr>
        <p:spPr>
          <a:xfrm>
            <a:off x="851545" y="908720"/>
            <a:ext cx="1500187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56AC60-646F-9730-882B-D8CD297BE7A3}"/>
              </a:ext>
            </a:extLst>
          </p:cNvPr>
          <p:cNvSpPr/>
          <p:nvPr/>
        </p:nvSpPr>
        <p:spPr>
          <a:xfrm>
            <a:off x="2351732" y="908720"/>
            <a:ext cx="1571625" cy="2143125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4A350BF-187D-D2B3-26EA-FD61972F90BA}"/>
              </a:ext>
            </a:extLst>
          </p:cNvPr>
          <p:cNvSpPr/>
          <p:nvPr/>
        </p:nvSpPr>
        <p:spPr>
          <a:xfrm>
            <a:off x="2351732" y="3051845"/>
            <a:ext cx="1571625" cy="2214563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1C666D-312C-E3A0-8FC0-418E8979C2BD}"/>
              </a:ext>
            </a:extLst>
          </p:cNvPr>
          <p:cNvSpPr/>
          <p:nvPr/>
        </p:nvSpPr>
        <p:spPr>
          <a:xfrm>
            <a:off x="3923090" y="908720"/>
            <a:ext cx="1571892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C5FBC2A-D44F-753B-A81C-25076E52108C}"/>
              </a:ext>
            </a:extLst>
          </p:cNvPr>
          <p:cNvSpPr/>
          <p:nvPr/>
        </p:nvSpPr>
        <p:spPr>
          <a:xfrm>
            <a:off x="5494982" y="908720"/>
            <a:ext cx="1714500" cy="2143125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5DD679C-25D8-60CA-2AAB-27DA6969236D}"/>
              </a:ext>
            </a:extLst>
          </p:cNvPr>
          <p:cNvSpPr/>
          <p:nvPr/>
        </p:nvSpPr>
        <p:spPr>
          <a:xfrm>
            <a:off x="5494982" y="3051845"/>
            <a:ext cx="1714500" cy="2214563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50C49B-3450-2C54-ADAE-0D9018C52065}"/>
              </a:ext>
            </a:extLst>
          </p:cNvPr>
          <p:cNvSpPr/>
          <p:nvPr/>
        </p:nvSpPr>
        <p:spPr>
          <a:xfrm>
            <a:off x="7209482" y="908720"/>
            <a:ext cx="1643063" cy="4357688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F1EF2F-8B75-E9D9-BFA7-5F6A3E7C4685}"/>
              </a:ext>
            </a:extLst>
          </p:cNvPr>
          <p:cNvSpPr/>
          <p:nvPr/>
        </p:nvSpPr>
        <p:spPr>
          <a:xfrm>
            <a:off x="851545" y="5266408"/>
            <a:ext cx="4000500" cy="107791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52A5BB-3E62-582E-85B8-4D41B18CCEBA}"/>
              </a:ext>
            </a:extLst>
          </p:cNvPr>
          <p:cNvSpPr/>
          <p:nvPr/>
        </p:nvSpPr>
        <p:spPr>
          <a:xfrm>
            <a:off x="4852045" y="5266408"/>
            <a:ext cx="4000500" cy="1077911"/>
          </a:xfrm>
          <a:prstGeom prst="rect">
            <a:avLst/>
          </a:prstGeom>
          <a:solidFill>
            <a:schemeClr val="lt1">
              <a:alpha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3E8B1C2-4C80-090F-BBB6-7B3B348F4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243408"/>
            <a:ext cx="2740520" cy="154154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1C9E289-0164-0339-DA7F-49E31C9C5ABD}"/>
              </a:ext>
            </a:extLst>
          </p:cNvPr>
          <p:cNvSpPr txBox="1"/>
          <p:nvPr/>
        </p:nvSpPr>
        <p:spPr>
          <a:xfrm>
            <a:off x="957768" y="4294659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079D39-D1DD-D3AA-FC3D-B0C72A061E59}"/>
              </a:ext>
            </a:extLst>
          </p:cNvPr>
          <p:cNvSpPr txBox="1"/>
          <p:nvPr/>
        </p:nvSpPr>
        <p:spPr>
          <a:xfrm>
            <a:off x="2449657" y="2491676"/>
            <a:ext cx="1375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виды деятельности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1AEA42F-DA1F-07BE-A31F-6F5423D9E587}"/>
              </a:ext>
            </a:extLst>
          </p:cNvPr>
          <p:cNvSpPr txBox="1"/>
          <p:nvPr/>
        </p:nvSpPr>
        <p:spPr>
          <a:xfrm>
            <a:off x="2489337" y="4571909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ресурсы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7862AA-7E92-4D11-F776-564816E29998}"/>
              </a:ext>
            </a:extLst>
          </p:cNvPr>
          <p:cNvSpPr txBox="1"/>
          <p:nvPr/>
        </p:nvSpPr>
        <p:spPr>
          <a:xfrm>
            <a:off x="4058041" y="4583696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2FF95D2-D2E8-0590-C015-D287C4A9DA7A}"/>
              </a:ext>
            </a:extLst>
          </p:cNvPr>
          <p:cNvSpPr txBox="1"/>
          <p:nvPr/>
        </p:nvSpPr>
        <p:spPr>
          <a:xfrm>
            <a:off x="5708417" y="4335148"/>
            <a:ext cx="1296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сбыта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A7D92E-318B-3310-D194-C5994A91E8EA}"/>
              </a:ext>
            </a:extLst>
          </p:cNvPr>
          <p:cNvSpPr txBox="1"/>
          <p:nvPr/>
        </p:nvSpPr>
        <p:spPr>
          <a:xfrm>
            <a:off x="5539004" y="1087969"/>
            <a:ext cx="1655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5C4958-4903-6ECD-D9FA-7B9F896086E5}"/>
              </a:ext>
            </a:extLst>
          </p:cNvPr>
          <p:cNvSpPr txBox="1"/>
          <p:nvPr/>
        </p:nvSpPr>
        <p:spPr>
          <a:xfrm>
            <a:off x="7244000" y="4073538"/>
            <a:ext cx="1574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9D15830-7FBA-9079-DCEE-9E323DC28EB8}"/>
              </a:ext>
            </a:extLst>
          </p:cNvPr>
          <p:cNvSpPr txBox="1"/>
          <p:nvPr/>
        </p:nvSpPr>
        <p:spPr>
          <a:xfrm>
            <a:off x="935673" y="6020515"/>
            <a:ext cx="3731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издержек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ACE984B-4752-BA8D-5EE9-D87ADB1E19F8}"/>
              </a:ext>
            </a:extLst>
          </p:cNvPr>
          <p:cNvSpPr txBox="1"/>
          <p:nvPr/>
        </p:nvSpPr>
        <p:spPr>
          <a:xfrm>
            <a:off x="4981652" y="5963819"/>
            <a:ext cx="3731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поступления доходов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6354E8-91EF-BCE6-A919-CEA8753DEC71}"/>
              </a:ext>
            </a:extLst>
          </p:cNvPr>
          <p:cNvSpPr/>
          <p:nvPr/>
        </p:nvSpPr>
        <p:spPr>
          <a:xfrm>
            <a:off x="1009613" y="1714195"/>
            <a:ext cx="1184049" cy="2078182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компаний сферы услуг, развлечений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FA6F530-6DAD-80A7-3A2D-6FDFD368476A}"/>
              </a:ext>
            </a:extLst>
          </p:cNvPr>
          <p:cNvSpPr/>
          <p:nvPr/>
        </p:nvSpPr>
        <p:spPr>
          <a:xfrm>
            <a:off x="2462132" y="1026709"/>
            <a:ext cx="1359352" cy="1504089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Решение, какие товары или услуги буду продаваться «пакетом» + их продвижение клиентам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2532F3-D0A0-CA00-87F1-DFDEC3630009}"/>
              </a:ext>
            </a:extLst>
          </p:cNvPr>
          <p:cNvSpPr/>
          <p:nvPr/>
        </p:nvSpPr>
        <p:spPr>
          <a:xfrm>
            <a:off x="2462131" y="3168529"/>
            <a:ext cx="1359353" cy="1361404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предпочтениях клиентов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54D70F-84A2-3EA0-79DC-3CDAA29DE1D2}"/>
              </a:ext>
            </a:extLst>
          </p:cNvPr>
          <p:cNvSpPr/>
          <p:nvPr/>
        </p:nvSpPr>
        <p:spPr>
          <a:xfrm>
            <a:off x="3988945" y="1349579"/>
            <a:ext cx="1434894" cy="2700338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меньшего количества решений от клиента, экономия его времени и выгодная покупка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6C2828-C39C-6084-9057-9484DD0D5634}"/>
              </a:ext>
            </a:extLst>
          </p:cNvPr>
          <p:cNvSpPr/>
          <p:nvPr/>
        </p:nvSpPr>
        <p:spPr>
          <a:xfrm>
            <a:off x="5560570" y="1716010"/>
            <a:ext cx="1606731" cy="969826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Взаимовыгодные предложения, «приманки» для клиента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8F71F96-1FD4-607A-CF2D-86D98F534F50}"/>
              </a:ext>
            </a:extLst>
          </p:cNvPr>
          <p:cNvSpPr/>
          <p:nvPr/>
        </p:nvSpPr>
        <p:spPr>
          <a:xfrm>
            <a:off x="5643640" y="3166345"/>
            <a:ext cx="1417184" cy="1131343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предложениях на сайте + от обслуживающего персонала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0B3C844-6B5F-7E3D-122F-559DDC04906A}"/>
              </a:ext>
            </a:extLst>
          </p:cNvPr>
          <p:cNvSpPr/>
          <p:nvPr/>
        </p:nvSpPr>
        <p:spPr>
          <a:xfrm>
            <a:off x="7273262" y="1335667"/>
            <a:ext cx="1502062" cy="2700338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Вся целевая аудитория (молодежь 18-35 лет, имеющая доход выше среднего)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C4ADE00-146E-0EF0-BECD-59AD8D46E5DE}"/>
              </a:ext>
            </a:extLst>
          </p:cNvPr>
          <p:cNvSpPr/>
          <p:nvPr/>
        </p:nvSpPr>
        <p:spPr>
          <a:xfrm>
            <a:off x="1067912" y="5413657"/>
            <a:ext cx="3467100" cy="658225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исследование предпочтений и привычек клиентов, разработку новых предложений и внедрение изменений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AC72425-774E-1ABE-3DAC-CD5510C40B72}"/>
              </a:ext>
            </a:extLst>
          </p:cNvPr>
          <p:cNvSpPr/>
          <p:nvPr/>
        </p:nvSpPr>
        <p:spPr>
          <a:xfrm>
            <a:off x="5631427" y="5380908"/>
            <a:ext cx="2746808" cy="622300"/>
          </a:xfrm>
          <a:prstGeom prst="rect">
            <a:avLst/>
          </a:prstGeom>
          <a:solidFill>
            <a:schemeClr val="lt1">
              <a:alpha val="3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Больший объём продаж</a:t>
            </a:r>
          </a:p>
        </p:txBody>
      </p:sp>
    </p:spTree>
    <p:extLst>
      <p:ext uri="{BB962C8B-B14F-4D97-AF65-F5344CB8AC3E}">
        <p14:creationId xmlns:p14="http://schemas.microsoft.com/office/powerpoint/2010/main" val="35194137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4457</TotalTime>
  <Words>1465</Words>
  <Application>Microsoft Office PowerPoint</Application>
  <PresentationFormat>Экран (4:3)</PresentationFormat>
  <Paragraphs>283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Cambria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Суммарные инвестиции в проект: 5 605 000 рублей </vt:lpstr>
      <vt:lpstr>Презентация PowerPoint</vt:lpstr>
      <vt:lpstr>Презентация PowerPoint</vt:lpstr>
      <vt:lpstr>Презентация PowerPoint</vt:lpstr>
      <vt:lpstr>Спасибо за внимание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Andrew Vorobiev</dc:creator>
  <cp:lastModifiedBy>Suuugar Mummy</cp:lastModifiedBy>
  <cp:revision>349</cp:revision>
  <dcterms:created xsi:type="dcterms:W3CDTF">2010-03-03T07:51:47Z</dcterms:created>
  <dcterms:modified xsi:type="dcterms:W3CDTF">2024-12-01T11:16:41Z</dcterms:modified>
</cp:coreProperties>
</file>