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91" r:id="rId2"/>
    <p:sldId id="278" r:id="rId3"/>
    <p:sldId id="286" r:id="rId4"/>
    <p:sldId id="293" r:id="rId5"/>
    <p:sldId id="287" r:id="rId6"/>
    <p:sldId id="292" r:id="rId7"/>
    <p:sldId id="289" r:id="rId8"/>
    <p:sldId id="288" r:id="rId9"/>
    <p:sldId id="290" r:id="rId10"/>
    <p:sldId id="27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FBA918"/>
    <a:srgbClr val="FFFFFF"/>
    <a:srgbClr val="58267E"/>
    <a:srgbClr val="DE0000"/>
    <a:srgbClr val="FFCC00"/>
    <a:srgbClr val="E6AF00"/>
    <a:srgbClr val="612A8A"/>
    <a:srgbClr val="EE0000"/>
    <a:srgbClr val="FFC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0023" autoAdjust="0"/>
  </p:normalViewPr>
  <p:slideViewPr>
    <p:cSldViewPr snapToGrid="0">
      <p:cViewPr varScale="1">
        <p:scale>
          <a:sx n="103" d="100"/>
          <a:sy n="103" d="100"/>
        </p:scale>
        <p:origin x="7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854EA-033D-4E05-891F-2AF64A3D2607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50671-B52C-4DEB-BD11-6748759846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128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Название проекта – краткое название проекта (например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«</a:t>
            </a:r>
            <a:r>
              <a:rPr lang="en-US" sz="1200" b="1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DiaLAG</a:t>
            </a:r>
            <a:r>
              <a:rPr lang="en-US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+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»)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Тема проекта – расшифровка темы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в одном предложении (например, </a:t>
            </a:r>
            <a:r>
              <a:rPr lang="ru-RU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1200" b="1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</a:t>
            </a:r>
            <a:r>
              <a:rPr lang="ru-RU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еинвазивная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тест система легочной гипертензии»)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EF9E1-F0E9-4E4A-9F07-ED42021BD8C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67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614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364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752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55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190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24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96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600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079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89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02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45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20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60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21784-CA5F-4FBF-8A0C-EC7DD7238565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9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gif"/><Relationship Id="rId5" Type="http://schemas.openxmlformats.org/officeDocument/2006/relationships/hyperlink" Target="https://t.me/Roco_s_Basilisk" TargetMode="Externa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8CD698-BF21-B907-4285-61F7F64BE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234" y="1785695"/>
            <a:ext cx="4393765" cy="4393765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0" y="3383"/>
            <a:ext cx="12191999" cy="1174413"/>
            <a:chOff x="-10316" y="-621858"/>
            <a:chExt cx="10421650" cy="1294708"/>
          </a:xfrm>
        </p:grpSpPr>
        <p:sp>
          <p:nvSpPr>
            <p:cNvPr id="21" name="Прямоугольник">
              <a:extLst>
                <a:ext uri="{FF2B5EF4-FFF2-40B4-BE49-F238E27FC236}">
                  <a16:creationId xmlns:a16="http://schemas.microsoft.com/office/drawing/2014/main" id="{51D533AB-A49E-08F7-FAEF-B9E28ED9C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316" y="-620910"/>
              <a:ext cx="10421650" cy="129376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27212" tIns="27212" rIns="27212" bIns="27212" anchor="ctr"/>
            <a:lstStyle/>
            <a:p>
              <a:pPr algn="ctr" defTabSz="1304521"/>
              <a:endParaRPr lang="ru-RU" altLang="ru-RU" sz="1285">
                <a:solidFill>
                  <a:srgbClr val="5E5E5E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1131" y="-323982"/>
              <a:ext cx="1328714" cy="683163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723" y="-621858"/>
              <a:ext cx="1210647" cy="1171357"/>
            </a:xfrm>
            <a:prstGeom prst="rect">
              <a:avLst/>
            </a:prstGeom>
          </p:spPr>
        </p:pic>
        <p:pic>
          <p:nvPicPr>
            <p:cNvPr id="17" name="Image 10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00705" y="-458871"/>
              <a:ext cx="704281" cy="905168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5833512" y="-414557"/>
              <a:ext cx="3844133" cy="10348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Казанский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Государственный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Медицинский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Университет</a:t>
              </a:r>
            </a:p>
            <a:p>
              <a:pPr marR="1633457"/>
              <a:endParaRPr lang="ru-RU" sz="1100" dirty="0">
                <a:latin typeface="Cambria" panose="02040503050406030204" pitchFamily="18" charset="0"/>
                <a:ea typeface="Cambria" panose="02040503050406030204" pitchFamily="18" charset="0"/>
                <a:cs typeface="Verdana" panose="020B0604030504040204" pitchFamily="34" charset="0"/>
              </a:endParaRPr>
            </a:p>
          </p:txBody>
        </p:sp>
      </p:grpSp>
      <p:sp>
        <p:nvSpPr>
          <p:cNvPr id="29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573" y="1148405"/>
            <a:ext cx="1737768" cy="435701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0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753" y="1148405"/>
            <a:ext cx="1860337" cy="434554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1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3036" y="1152416"/>
            <a:ext cx="1859369" cy="431911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2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021" y="1153548"/>
            <a:ext cx="1769980" cy="432889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3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341" y="1129381"/>
            <a:ext cx="1978841" cy="453579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93146" y="1192014"/>
            <a:ext cx="5296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КАЗАНСКИЙ МЕДИЦИНСКИЙ СТАРТАП 3.0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86157" y="3632120"/>
            <a:ext cx="4237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Gilroy" panose="00000900000000000000" pitchFamily="2" charset="-52"/>
              </a:rPr>
              <a:t>СЕНТЯБРЬ-ДЕКАБРЬ 2024 Г.</a:t>
            </a:r>
          </a:p>
        </p:txBody>
      </p:sp>
      <p:sp>
        <p:nvSpPr>
          <p:cNvPr id="35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188" y="6468892"/>
            <a:ext cx="1737768" cy="430055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6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380" y="6462979"/>
            <a:ext cx="1860337" cy="434554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7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1079" y="6468273"/>
            <a:ext cx="1859369" cy="445785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8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4607" y="6462283"/>
            <a:ext cx="1769976" cy="426817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0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195" y="6468273"/>
            <a:ext cx="2351213" cy="44578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67476" y="6480201"/>
            <a:ext cx="1496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ТРЕКЕР: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77" y="47920"/>
            <a:ext cx="1803223" cy="92725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038527" y="6495428"/>
            <a:ext cx="3821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ahnschrift" panose="020B0502040204020203" pitchFamily="34" charset="0"/>
              </a:rPr>
              <a:t>Талан Матвей Сергеевич</a:t>
            </a:r>
            <a:endParaRPr lang="ru-RU" sz="2000" b="1" dirty="0">
              <a:solidFill>
                <a:schemeClr val="bg1"/>
              </a:solidFill>
              <a:latin typeface="Gilroy" panose="00000900000000000000" pitchFamily="2" charset="-52"/>
            </a:endParaRPr>
          </a:p>
        </p:txBody>
      </p:sp>
      <p:sp>
        <p:nvSpPr>
          <p:cNvPr id="28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7443" y="6463986"/>
            <a:ext cx="1606241" cy="437591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2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468722"/>
            <a:ext cx="1600454" cy="411590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8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402" y="1151048"/>
            <a:ext cx="1560368" cy="431911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9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129" y="1156619"/>
            <a:ext cx="1562871" cy="434554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127255"/>
            <a:ext cx="12191999" cy="62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5542B94-FC55-EEB8-E754-ACCB0E2685C5}"/>
              </a:ext>
            </a:extLst>
          </p:cNvPr>
          <p:cNvSpPr txBox="1"/>
          <p:nvPr/>
        </p:nvSpPr>
        <p:spPr>
          <a:xfrm>
            <a:off x="379141" y="2497649"/>
            <a:ext cx="8208912" cy="498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Энергожила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7B44FA4-859F-A99F-6F9C-B759936A54A3}"/>
              </a:ext>
            </a:extLst>
          </p:cNvPr>
          <p:cNvSpPr txBox="1"/>
          <p:nvPr/>
        </p:nvSpPr>
        <p:spPr>
          <a:xfrm>
            <a:off x="387011" y="4948844"/>
            <a:ext cx="5328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Лидер проекта: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Валеев Алан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5542B94-FC55-EEB8-E754-ACCB0E2685C5}"/>
              </a:ext>
            </a:extLst>
          </p:cNvPr>
          <p:cNvSpPr txBox="1"/>
          <p:nvPr/>
        </p:nvSpPr>
        <p:spPr>
          <a:xfrm>
            <a:off x="356920" y="3543424"/>
            <a:ext cx="8208912" cy="806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Извлечение энергии из человеческого (биологического) тела </a:t>
            </a:r>
          </a:p>
        </p:txBody>
      </p:sp>
    </p:spTree>
    <p:extLst>
      <p:ext uri="{BB962C8B-B14F-4D97-AF65-F5344CB8AC3E}">
        <p14:creationId xmlns:p14="http://schemas.microsoft.com/office/powerpoint/2010/main" val="245929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62945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206958" y="1648671"/>
            <a:ext cx="10926362" cy="3477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0" i="0" dirty="0">
                <a:solidFill>
                  <a:srgbClr val="333333"/>
                </a:solidFill>
                <a:effectLst/>
                <a:latin typeface="PT Sans" panose="020B0503020203020204" pitchFamily="34" charset="-52"/>
              </a:rPr>
              <a:t>Российский рынок протезирования насчитывает более 200 тыс. граждан с инвалидностью, получающих протезы из 1,5 млн человек, имеющих технические средства реабилитации. </a:t>
            </a:r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0" i="0" dirty="0">
                <a:solidFill>
                  <a:srgbClr val="333333"/>
                </a:solidFill>
                <a:effectLst/>
                <a:latin typeface="PT Sans" panose="020B0503020203020204" pitchFamily="34" charset="-52"/>
              </a:rPr>
              <a:t>В 2022 году потенциальными потребителями таких устройств были 49,3 млн человек </a:t>
            </a:r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0" i="0" dirty="0">
                <a:solidFill>
                  <a:srgbClr val="333333"/>
                </a:solidFill>
                <a:effectLst/>
                <a:latin typeface="PT Sans" panose="020B0503020203020204" pitchFamily="34" charset="-52"/>
              </a:rPr>
              <a:t>с ограничениями по здоровью, и к 2030 году их число вырастет до 52,8 млн.</a:t>
            </a:r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</a:rPr>
              <a:t>Бионические устройства требуют постоянного источника питания. Как и любая техника, использующая батареи, они подвержены разрядке. Это особенно актуально для бионических имплантов, где надежное функционирование напрямую зависит от доступности энергии. Исследования и опросы показывают, что около 30–50% пользователей сталкиваются с неудобствами из-за разрядки протезов в течение дня, особенно если протез используется активно или для выполнения задач, требующих значительных усилий.</a:t>
            </a:r>
            <a:endParaRPr sz="2000" dirty="0">
              <a:solidFill>
                <a:srgbClr val="333333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Проблема и актуальность</a:t>
            </a:r>
            <a:endParaRPr sz="28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969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326007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86063" y="1304566"/>
            <a:ext cx="10994892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</a:rPr>
              <a:t>В среднем, человек выделяет около 100 ватт тепловой энергии в состоянии покоя, что эквивалентно примерно 2400 ватт-часов (или 2.4 киловатт-часа) в сутки. Оценки говорят доступные технологии преобразования тепла и механических движений тела в электричество позволяют извлечь лишь 1-5% этой энергии, то есть 24–120 </a:t>
            </a:r>
            <a:r>
              <a:rPr lang="ru-RU" sz="2000" dirty="0" err="1">
                <a:solidFill>
                  <a:srgbClr val="333333"/>
                </a:solidFill>
                <a:latin typeface="PT Sans" panose="020B0503020203020204" pitchFamily="34" charset="-52"/>
              </a:rPr>
              <a:t>Вт⋅ч</a:t>
            </a:r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</a:rPr>
              <a:t> в день.</a:t>
            </a: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Решение</a:t>
            </a:r>
            <a:endParaRPr sz="2800" dirty="0">
              <a:latin typeface="Bahnschrif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81CC25-C73D-4796-9F0F-39A562A61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519" y="3068793"/>
            <a:ext cx="6965979" cy="300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97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1527" y="515806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326007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157656" y="1069219"/>
            <a:ext cx="10774551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</a:rPr>
              <a:t>Наша команда занимается разработкой уникального интеллектуального модуля, который может быть вживлен в тело человека или расположен рядом с ним.</a:t>
            </a:r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</a:rPr>
              <a:t>Мы также можем интегрировать этот модуль в одежду и личные вещи. Модуль позволяет накапливать энергию, которая может быть дистанционно передана на заданное оборудование.</a:t>
            </a:r>
            <a:endParaRPr sz="2000" dirty="0">
              <a:solidFill>
                <a:srgbClr val="333333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80647" y="-23718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Продукт</a:t>
            </a:r>
            <a:endParaRPr sz="2800" dirty="0">
              <a:latin typeface="Bahnschrif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6755B9-2AC1-4DDF-92DB-90BA2400E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7" y="2617232"/>
            <a:ext cx="6307729" cy="185013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43546E9-16F2-4FB5-B873-6E2B913F7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63" y="4691949"/>
            <a:ext cx="7214103" cy="2181292"/>
          </a:xfrm>
          <a:prstGeom prst="rect">
            <a:avLst/>
          </a:prstGeom>
        </p:spPr>
      </p:pic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B223456-4D62-4814-9E9B-21B180231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980" y="3406302"/>
            <a:ext cx="4238027" cy="257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92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94476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Рынок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89A2CE3-83FB-40F2-87B8-8FCA673F90A1}"/>
              </a:ext>
            </a:extLst>
          </p:cNvPr>
          <p:cNvSpPr/>
          <p:nvPr/>
        </p:nvSpPr>
        <p:spPr>
          <a:xfrm>
            <a:off x="331659" y="1855340"/>
            <a:ext cx="6919833" cy="4162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100">
              <a:spcBef>
                <a:spcPts val="600"/>
              </a:spcBef>
              <a:spcAft>
                <a:spcPts val="600"/>
              </a:spcAft>
            </a:pPr>
            <a:endParaRPr lang="en-US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ru-RU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 descr="PAM, TAM, SAM, SOM: оцениваем объём рынка / Skillbox Media">
            <a:extLst>
              <a:ext uri="{FF2B5EF4-FFF2-40B4-BE49-F238E27FC236}">
                <a16:creationId xmlns:a16="http://schemas.microsoft.com/office/drawing/2014/main" id="{827AE6AE-9083-4505-A03D-2CF2C3F32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243" y="664689"/>
            <a:ext cx="4730232" cy="422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5C65400-55AD-433D-8993-187688EA6185}"/>
              </a:ext>
            </a:extLst>
          </p:cNvPr>
          <p:cNvSpPr txBox="1"/>
          <p:nvPr/>
        </p:nvSpPr>
        <p:spPr>
          <a:xfrm>
            <a:off x="189186" y="1484335"/>
            <a:ext cx="637505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33333"/>
                </a:solidFill>
                <a:latin typeface="PT Sans" panose="020B0503020203020204" pitchFamily="34" charset="-52"/>
              </a:rPr>
              <a:t>SOM – 60 млрд. руб. (200 тыс. человек) </a:t>
            </a:r>
          </a:p>
          <a:p>
            <a:r>
              <a:rPr lang="ru-RU" sz="2000" b="1" dirty="0">
                <a:solidFill>
                  <a:srgbClr val="333333"/>
                </a:solidFill>
                <a:latin typeface="PT Sans" panose="020B0503020203020204" pitchFamily="34" charset="-52"/>
              </a:rPr>
              <a:t>SAM - 1,5 млн. человек </a:t>
            </a:r>
          </a:p>
          <a:p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</a:rPr>
              <a:t>(рынок РФ или СНГ)</a:t>
            </a:r>
          </a:p>
          <a:p>
            <a:r>
              <a:rPr lang="ru-RU" sz="2000" b="1" dirty="0">
                <a:solidFill>
                  <a:srgbClr val="333333"/>
                </a:solidFill>
                <a:latin typeface="PT Sans" panose="020B0503020203020204" pitchFamily="34" charset="-52"/>
              </a:rPr>
              <a:t>ТАМ –49,3 млн. человек</a:t>
            </a:r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</a:rPr>
              <a:t> </a:t>
            </a:r>
            <a:endParaRPr lang="ru-RU" sz="2000" b="1" dirty="0">
              <a:solidFill>
                <a:srgbClr val="333333"/>
              </a:solidFill>
              <a:latin typeface="PT Sans" panose="020B0503020203020204" pitchFamily="34" charset="-52"/>
            </a:endParaRPr>
          </a:p>
          <a:p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</a:rPr>
              <a:t>(рынок глобальный на сегодня)</a:t>
            </a:r>
            <a:endParaRPr lang="ru-RU" sz="2000" b="1" dirty="0">
              <a:solidFill>
                <a:srgbClr val="333333"/>
              </a:solidFill>
              <a:latin typeface="PT Sans" panose="020B0503020203020204" pitchFamily="34" charset="-52"/>
            </a:endParaRPr>
          </a:p>
          <a:p>
            <a:r>
              <a:rPr lang="ru-RU" sz="2000" b="1" dirty="0">
                <a:solidFill>
                  <a:srgbClr val="333333"/>
                </a:solidFill>
                <a:latin typeface="PT Sans" panose="020B0503020203020204" pitchFamily="34" charset="-52"/>
              </a:rPr>
              <a:t>РАМ - 52,8 млн. человек </a:t>
            </a:r>
          </a:p>
          <a:p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</a:rPr>
              <a:t>(глобальный рынок с учётом роста на следующий год)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055278-2429-47B7-BD5C-3669928807B2}"/>
              </a:ext>
            </a:extLst>
          </p:cNvPr>
          <p:cNvSpPr txBox="1"/>
          <p:nvPr/>
        </p:nvSpPr>
        <p:spPr>
          <a:xfrm>
            <a:off x="413491" y="5129158"/>
            <a:ext cx="101051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</a:rPr>
              <a:t>ЦА на ранних этапах - носители бионики</a:t>
            </a:r>
          </a:p>
          <a:p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</a:rPr>
              <a:t>ЦА на поздних этапах, при оптимизации производства - активные пользователи любой портативной маломощной электроники</a:t>
            </a:r>
          </a:p>
        </p:txBody>
      </p:sp>
    </p:spTree>
    <p:extLst>
      <p:ext uri="{BB962C8B-B14F-4D97-AF65-F5344CB8AC3E}">
        <p14:creationId xmlns:p14="http://schemas.microsoft.com/office/powerpoint/2010/main" val="35892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94476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Конкурентный анализ</a:t>
            </a:r>
            <a:endParaRPr sz="2800" dirty="0">
              <a:latin typeface="Bahnschrift" panose="020B0502040204020203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73C84EF-6607-4134-8AD2-715D39160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597766"/>
              </p:ext>
            </p:extLst>
          </p:nvPr>
        </p:nvGraphicFramePr>
        <p:xfrm>
          <a:off x="673166" y="1638811"/>
          <a:ext cx="9446344" cy="4028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1586">
                  <a:extLst>
                    <a:ext uri="{9D8B030D-6E8A-4147-A177-3AD203B41FA5}">
                      <a16:colId xmlns:a16="http://schemas.microsoft.com/office/drawing/2014/main" val="1386604687"/>
                    </a:ext>
                  </a:extLst>
                </a:gridCol>
                <a:gridCol w="2361586">
                  <a:extLst>
                    <a:ext uri="{9D8B030D-6E8A-4147-A177-3AD203B41FA5}">
                      <a16:colId xmlns:a16="http://schemas.microsoft.com/office/drawing/2014/main" val="1999424582"/>
                    </a:ext>
                  </a:extLst>
                </a:gridCol>
                <a:gridCol w="2361586">
                  <a:extLst>
                    <a:ext uri="{9D8B030D-6E8A-4147-A177-3AD203B41FA5}">
                      <a16:colId xmlns:a16="http://schemas.microsoft.com/office/drawing/2014/main" val="2924211718"/>
                    </a:ext>
                  </a:extLst>
                </a:gridCol>
                <a:gridCol w="2361586">
                  <a:extLst>
                    <a:ext uri="{9D8B030D-6E8A-4147-A177-3AD203B41FA5}">
                      <a16:colId xmlns:a16="http://schemas.microsoft.com/office/drawing/2014/main" val="1158550135"/>
                    </a:ext>
                  </a:extLst>
                </a:gridCol>
              </a:tblGrid>
              <a:tr h="85914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Kinetic by Seiko</a:t>
                      </a:r>
                      <a:endParaRPr lang="ru-RU" dirty="0"/>
                    </a:p>
                    <a:p>
                      <a:r>
                        <a:rPr lang="ru-RU" dirty="0"/>
                        <a:t>(часы с подзарядкой от движения пользователя)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Ampy</a:t>
                      </a:r>
                      <a:r>
                        <a:rPr lang="en-US" dirty="0"/>
                        <a:t> Move</a:t>
                      </a:r>
                      <a:br>
                        <a:rPr lang="ru-RU" dirty="0"/>
                      </a:br>
                      <a:r>
                        <a:rPr lang="ru-RU" dirty="0"/>
                        <a:t>(портативные аккумуляторы с кинетической подзарядкой)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Энергожила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527345"/>
                  </a:ext>
                </a:extLst>
              </a:tr>
              <a:tr h="847373">
                <a:tc>
                  <a:txBody>
                    <a:bodyPr/>
                    <a:lstStyle/>
                    <a:p>
                      <a:r>
                        <a:rPr lang="ru-RU" dirty="0"/>
                        <a:t>Независимость от электросетей (220в)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28159"/>
                  </a:ext>
                </a:extLst>
              </a:tr>
              <a:tr h="859143">
                <a:tc>
                  <a:txBody>
                    <a:bodyPr/>
                    <a:lstStyle/>
                    <a:p>
                      <a:r>
                        <a:rPr lang="ru-RU" dirty="0"/>
                        <a:t>Универсальность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949414"/>
                  </a:ext>
                </a:extLst>
              </a:tr>
              <a:tr h="859143">
                <a:tc>
                  <a:txBody>
                    <a:bodyPr/>
                    <a:lstStyle/>
                    <a:p>
                      <a:r>
                        <a:rPr lang="ru-RU" dirty="0"/>
                        <a:t>Модульность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585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089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Как использовать модель Lean Canvas для управления продуктом / Skillbox  Media">
            <a:extLst>
              <a:ext uri="{FF2B5EF4-FFF2-40B4-BE49-F238E27FC236}">
                <a16:creationId xmlns:a16="http://schemas.microsoft.com/office/drawing/2014/main" id="{C7174291-BBF0-4766-9A27-747FA8DAD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9883"/>
            <a:ext cx="11938636" cy="681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Прямоугольник 16"/>
          <p:cNvGrpSpPr/>
          <p:nvPr/>
        </p:nvGrpSpPr>
        <p:grpSpPr>
          <a:xfrm>
            <a:off x="0" y="6405730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37054" y="92899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Бизнес-модель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73624F1-D502-4EA7-9405-B3DEA4C72BEF}"/>
              </a:ext>
            </a:extLst>
          </p:cNvPr>
          <p:cNvSpPr/>
          <p:nvPr/>
        </p:nvSpPr>
        <p:spPr>
          <a:xfrm>
            <a:off x="265471" y="1530984"/>
            <a:ext cx="2182761" cy="337531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69D7FDA-1ED3-44C4-96F6-BA8CCF381902}"/>
              </a:ext>
            </a:extLst>
          </p:cNvPr>
          <p:cNvSpPr/>
          <p:nvPr/>
        </p:nvSpPr>
        <p:spPr>
          <a:xfrm>
            <a:off x="4952246" y="1309759"/>
            <a:ext cx="2034141" cy="359653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Постоянный источник энергии всегда под рукой.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A1D2131-8844-4999-8382-D92DC1CDF7A2}"/>
              </a:ext>
            </a:extLst>
          </p:cNvPr>
          <p:cNvSpPr/>
          <p:nvPr/>
        </p:nvSpPr>
        <p:spPr>
          <a:xfrm>
            <a:off x="9490401" y="1691147"/>
            <a:ext cx="2182761" cy="32151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5733E50-7DF0-4D0E-A309-A83CF8383CE6}"/>
              </a:ext>
            </a:extLst>
          </p:cNvPr>
          <p:cNvSpPr/>
          <p:nvPr/>
        </p:nvSpPr>
        <p:spPr>
          <a:xfrm>
            <a:off x="2713704" y="1047135"/>
            <a:ext cx="2034141" cy="170589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Инновационная модульная система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070DCF5-4084-417D-AC80-F8A94D7AF0E7}"/>
              </a:ext>
            </a:extLst>
          </p:cNvPr>
          <p:cNvSpPr/>
          <p:nvPr/>
        </p:nvSpPr>
        <p:spPr>
          <a:xfrm>
            <a:off x="7190788" y="1238865"/>
            <a:ext cx="2034141" cy="15141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0303BD7-6CBC-45BC-BB02-043C28BF6A46}"/>
              </a:ext>
            </a:extLst>
          </p:cNvPr>
          <p:cNvSpPr/>
          <p:nvPr/>
        </p:nvSpPr>
        <p:spPr>
          <a:xfrm>
            <a:off x="2713703" y="3506228"/>
            <a:ext cx="2034141" cy="140006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Через три года занимаем 1% рынка РФ – 600 млн. руб.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0718F31-E1B6-4FC1-A288-A3A759D4E36B}"/>
              </a:ext>
            </a:extLst>
          </p:cNvPr>
          <p:cNvSpPr/>
          <p:nvPr/>
        </p:nvSpPr>
        <p:spPr>
          <a:xfrm>
            <a:off x="265471" y="5457932"/>
            <a:ext cx="5604387" cy="6582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Затраты на разработку, юридические издержки, разворачивание пр-ва, маркетинг, </a:t>
            </a:r>
            <a:r>
              <a:rPr lang="ru-RU" dirty="0" err="1"/>
              <a:t>зп</a:t>
            </a:r>
            <a:r>
              <a:rPr lang="ru-RU" dirty="0"/>
              <a:t> сотрудникам.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454753F-C8A3-49B4-979A-7E9435EC5862}"/>
              </a:ext>
            </a:extLst>
          </p:cNvPr>
          <p:cNvSpPr/>
          <p:nvPr/>
        </p:nvSpPr>
        <p:spPr>
          <a:xfrm>
            <a:off x="6068775" y="5457931"/>
            <a:ext cx="5604387" cy="6582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E51CA5-F6D6-49BA-8A36-95E88F41DA0B}"/>
              </a:ext>
            </a:extLst>
          </p:cNvPr>
          <p:cNvSpPr txBox="1"/>
          <p:nvPr/>
        </p:nvSpPr>
        <p:spPr>
          <a:xfrm>
            <a:off x="436698" y="1593119"/>
            <a:ext cx="212479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/>
              <a:t>Проблема: Необходимость частой подзарядки портативной электроники.</a:t>
            </a:r>
          </a:p>
          <a:p>
            <a:endParaRPr lang="ru-RU" sz="1500" dirty="0"/>
          </a:p>
          <a:p>
            <a:r>
              <a:rPr lang="ru-RU" sz="1500" dirty="0"/>
              <a:t>Имеющиеся альтернативы:</a:t>
            </a:r>
          </a:p>
          <a:p>
            <a:r>
              <a:rPr lang="ru-RU" sz="1500" dirty="0"/>
              <a:t>-Классические источниками энергии (низкая автономность)</a:t>
            </a:r>
          </a:p>
          <a:p>
            <a:r>
              <a:rPr lang="ru-RU" sz="1500" dirty="0"/>
              <a:t>-Тяговые протезы</a:t>
            </a:r>
          </a:p>
          <a:p>
            <a:r>
              <a:rPr lang="ru-RU" sz="1500" dirty="0"/>
              <a:t>(менее функциональны)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9EF7AD-5701-4F58-B9C7-278C8A167205}"/>
              </a:ext>
            </a:extLst>
          </p:cNvPr>
          <p:cNvSpPr txBox="1"/>
          <p:nvPr/>
        </p:nvSpPr>
        <p:spPr>
          <a:xfrm>
            <a:off x="6096000" y="5453262"/>
            <a:ext cx="61648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Прибыль от продаж, Грантовые программы,</a:t>
            </a:r>
          </a:p>
          <a:p>
            <a:r>
              <a:rPr lang="ru-RU" dirty="0"/>
              <a:t>Возможные государственные субсидии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65DB150-7617-4B29-8036-44E74B8C92EC}"/>
              </a:ext>
            </a:extLst>
          </p:cNvPr>
          <p:cNvSpPr txBox="1"/>
          <p:nvPr/>
        </p:nvSpPr>
        <p:spPr>
          <a:xfrm>
            <a:off x="9603663" y="2064478"/>
            <a:ext cx="19388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-Пользователи бионических протезов</a:t>
            </a:r>
            <a:r>
              <a:rPr lang="en-US" dirty="0"/>
              <a:t>;</a:t>
            </a:r>
            <a:r>
              <a:rPr lang="ru-RU" dirty="0"/>
              <a:t> </a:t>
            </a:r>
          </a:p>
          <a:p>
            <a:r>
              <a:rPr lang="ru-RU" dirty="0"/>
              <a:t>-Геологические и нефтяные фирмы</a:t>
            </a:r>
            <a:r>
              <a:rPr lang="en-US" dirty="0"/>
              <a:t>;</a:t>
            </a:r>
            <a:r>
              <a:rPr lang="ru-RU" dirty="0"/>
              <a:t> </a:t>
            </a:r>
          </a:p>
          <a:p>
            <a:r>
              <a:rPr lang="ru-RU" dirty="0"/>
              <a:t>-Оборонная промышленность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A6082E4-C164-4CE6-A8AD-60D1661046A8}"/>
              </a:ext>
            </a:extLst>
          </p:cNvPr>
          <p:cNvSpPr/>
          <p:nvPr/>
        </p:nvSpPr>
        <p:spPr>
          <a:xfrm>
            <a:off x="7190788" y="3285903"/>
            <a:ext cx="2034141" cy="162039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Свой фирменный магазин, </a:t>
            </a:r>
            <a:r>
              <a:rPr lang="ru-RU" sz="1600" dirty="0" err="1"/>
              <a:t>коллабы</a:t>
            </a:r>
            <a:r>
              <a:rPr lang="ru-RU" sz="1600" dirty="0"/>
              <a:t> с производителями одежды и обуви, больницы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593D48-FA85-44EA-A643-BAA5E8B6E2CC}"/>
              </a:ext>
            </a:extLst>
          </p:cNvPr>
          <p:cNvSpPr txBox="1"/>
          <p:nvPr/>
        </p:nvSpPr>
        <p:spPr>
          <a:xfrm>
            <a:off x="7221323" y="1254578"/>
            <a:ext cx="203414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Потенциальная ЦА- пользователи любой портативной электроники</a:t>
            </a:r>
          </a:p>
        </p:txBody>
      </p:sp>
    </p:spTree>
    <p:extLst>
      <p:ext uri="{BB962C8B-B14F-4D97-AF65-F5344CB8AC3E}">
        <p14:creationId xmlns:p14="http://schemas.microsoft.com/office/powerpoint/2010/main" val="3957774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трелка: вправо 9">
            <a:extLst>
              <a:ext uri="{FF2B5EF4-FFF2-40B4-BE49-F238E27FC236}">
                <a16:creationId xmlns:a16="http://schemas.microsoft.com/office/drawing/2014/main" id="{352C814B-375D-4C34-B53C-570CFBE6D98D}"/>
              </a:ext>
            </a:extLst>
          </p:cNvPr>
          <p:cNvSpPr/>
          <p:nvPr/>
        </p:nvSpPr>
        <p:spPr>
          <a:xfrm>
            <a:off x="6096000" y="1968500"/>
            <a:ext cx="2216150" cy="3111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336517" y="-15239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9404276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Текущие результаты</a:t>
            </a:r>
            <a:r>
              <a:rPr lang="en-US" sz="2800" dirty="0">
                <a:latin typeface="Bahnschrift" panose="020B0502040204020203" pitchFamily="34" charset="0"/>
              </a:rPr>
              <a:t> /</a:t>
            </a:r>
            <a:r>
              <a:rPr lang="ru-RU" sz="2800" dirty="0">
                <a:latin typeface="Bahnschrift" panose="020B0502040204020203" pitchFamily="34" charset="0"/>
              </a:rPr>
              <a:t> дорожная карта</a:t>
            </a:r>
            <a:endParaRPr lang="ru-RU" sz="2800" i="1" dirty="0">
              <a:latin typeface="Bahnschrift" panose="020B0502040204020203" pitchFamily="34" charset="0"/>
            </a:endParaRPr>
          </a:p>
        </p:txBody>
      </p:sp>
      <p:sp>
        <p:nvSpPr>
          <p:cNvPr id="17" name="Стрелка: вправо 3">
            <a:extLst>
              <a:ext uri="{FF2B5EF4-FFF2-40B4-BE49-F238E27FC236}">
                <a16:creationId xmlns:a16="http://schemas.microsoft.com/office/drawing/2014/main" id="{08B4D684-CF7A-4D08-B184-3C1E3C8847B3}"/>
              </a:ext>
            </a:extLst>
          </p:cNvPr>
          <p:cNvSpPr/>
          <p:nvPr/>
        </p:nvSpPr>
        <p:spPr>
          <a:xfrm>
            <a:off x="1665140" y="1968500"/>
            <a:ext cx="2216150" cy="3111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4">
            <a:extLst>
              <a:ext uri="{FF2B5EF4-FFF2-40B4-BE49-F238E27FC236}">
                <a16:creationId xmlns:a16="http://schemas.microsoft.com/office/drawing/2014/main" id="{B8562609-2634-474C-93E8-1F10AC76128D}"/>
              </a:ext>
            </a:extLst>
          </p:cNvPr>
          <p:cNvSpPr/>
          <p:nvPr/>
        </p:nvSpPr>
        <p:spPr>
          <a:xfrm>
            <a:off x="265151" y="1610503"/>
            <a:ext cx="2120900" cy="1041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2023 </a:t>
            </a:r>
            <a:br>
              <a:rPr lang="ru-RU" dirty="0"/>
            </a:br>
            <a:r>
              <a:rPr lang="ru-RU" dirty="0"/>
              <a:t>Идея, оформление концепции, поиск команды</a:t>
            </a:r>
          </a:p>
        </p:txBody>
      </p:sp>
      <p:sp>
        <p:nvSpPr>
          <p:cNvPr id="19" name="Прямоугольник 7">
            <a:extLst>
              <a:ext uri="{FF2B5EF4-FFF2-40B4-BE49-F238E27FC236}">
                <a16:creationId xmlns:a16="http://schemas.microsoft.com/office/drawing/2014/main" id="{AC05AE28-5F32-477B-B6A9-27A68BFF9890}"/>
              </a:ext>
            </a:extLst>
          </p:cNvPr>
          <p:cNvSpPr/>
          <p:nvPr/>
        </p:nvSpPr>
        <p:spPr>
          <a:xfrm>
            <a:off x="3957436" y="1603375"/>
            <a:ext cx="2527300" cy="32537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Произведен анализ рынка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Придумана концепция продукта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Проведен патентный поиск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Подобрана лаборатория \ кафедра для работы</a:t>
            </a:r>
          </a:p>
        </p:txBody>
      </p:sp>
      <p:sp>
        <p:nvSpPr>
          <p:cNvPr id="20" name="Прямоугольник 8">
            <a:extLst>
              <a:ext uri="{FF2B5EF4-FFF2-40B4-BE49-F238E27FC236}">
                <a16:creationId xmlns:a16="http://schemas.microsoft.com/office/drawing/2014/main" id="{60D7F443-D721-49DE-95E4-83EBCAD1CDD7}"/>
              </a:ext>
            </a:extLst>
          </p:cNvPr>
          <p:cNvSpPr/>
          <p:nvPr/>
        </p:nvSpPr>
        <p:spPr>
          <a:xfrm>
            <a:off x="8464443" y="1603376"/>
            <a:ext cx="2178050" cy="32537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2025</a:t>
            </a:r>
            <a:br>
              <a:rPr lang="ru-RU" dirty="0"/>
            </a:br>
            <a:r>
              <a:rPr lang="ru-RU" dirty="0"/>
              <a:t>Разработка ПРИНЦИПИАЛЬНОЙ СХЕМЫ</a:t>
            </a:r>
          </a:p>
          <a:p>
            <a:pPr algn="ctr"/>
            <a:r>
              <a:rPr lang="ru-RU" dirty="0"/>
              <a:t>УСТРОЙСТВА.</a:t>
            </a:r>
          </a:p>
          <a:p>
            <a:pPr algn="ctr"/>
            <a:r>
              <a:rPr lang="ru-RU" dirty="0"/>
              <a:t>Подача заявки на патент. </a:t>
            </a:r>
          </a:p>
          <a:p>
            <a:pPr algn="ctr"/>
            <a:r>
              <a:rPr lang="ru-RU" dirty="0"/>
              <a:t>Участие в конкурсе стартапов.</a:t>
            </a:r>
          </a:p>
        </p:txBody>
      </p:sp>
    </p:spTree>
    <p:extLst>
      <p:ext uri="{BB962C8B-B14F-4D97-AF65-F5344CB8AC3E}">
        <p14:creationId xmlns:p14="http://schemas.microsoft.com/office/powerpoint/2010/main" val="1677437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357538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Команда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7CCB67-B930-4ACC-8698-06961509B813}"/>
              </a:ext>
            </a:extLst>
          </p:cNvPr>
          <p:cNvSpPr txBox="1"/>
          <p:nvPr/>
        </p:nvSpPr>
        <p:spPr>
          <a:xfrm>
            <a:off x="4878058" y="5461912"/>
            <a:ext cx="1810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PT Sans" panose="020B0503020203020204" pitchFamily="34" charset="-52"/>
              </a:rPr>
              <a:t>Гущина Нелли</a:t>
            </a:r>
            <a:endParaRPr lang="en-US" b="1" dirty="0">
              <a:solidFill>
                <a:srgbClr val="333333"/>
              </a:solidFill>
              <a:latin typeface="PT Sans" panose="020B0503020203020204" pitchFamily="34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4ACE95-772E-EFA5-4AF2-4588949B0AA5}"/>
              </a:ext>
            </a:extLst>
          </p:cNvPr>
          <p:cNvSpPr txBox="1"/>
          <p:nvPr/>
        </p:nvSpPr>
        <p:spPr>
          <a:xfrm>
            <a:off x="4722886" y="5758131"/>
            <a:ext cx="19909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333333"/>
                </a:solidFill>
                <a:latin typeface="PT Sans" panose="020B0503020203020204" pitchFamily="34" charset="-52"/>
              </a:rPr>
              <a:t>Креативный дизайнер</a:t>
            </a:r>
            <a:endParaRPr lang="en-US" dirty="0">
              <a:solidFill>
                <a:srgbClr val="333333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2975430-E474-5FF0-84A2-F0B10E211A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47" t="14588" r="17124" b="8756"/>
          <a:stretch/>
        </p:blipFill>
        <p:spPr>
          <a:xfrm>
            <a:off x="816514" y="1462547"/>
            <a:ext cx="2509990" cy="39329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107D85-9A64-4211-9A07-9637E7017B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549" t="7033" r="40025" b="2651"/>
          <a:stretch/>
        </p:blipFill>
        <p:spPr>
          <a:xfrm>
            <a:off x="4336901" y="1470168"/>
            <a:ext cx="2509989" cy="393290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9A854B4-666D-8662-D005-96C68FA58199}"/>
              </a:ext>
            </a:extLst>
          </p:cNvPr>
          <p:cNvSpPr txBox="1"/>
          <p:nvPr/>
        </p:nvSpPr>
        <p:spPr>
          <a:xfrm>
            <a:off x="1367296" y="5473552"/>
            <a:ext cx="1810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PT Sans" panose="020B0503020203020204" pitchFamily="34" charset="-52"/>
              </a:rPr>
              <a:t>Валеев Алан</a:t>
            </a:r>
            <a:endParaRPr lang="en-US" b="1" dirty="0">
              <a:solidFill>
                <a:srgbClr val="333333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13E0F6-1B61-780A-0D77-8CE614E1D5F6}"/>
              </a:ext>
            </a:extLst>
          </p:cNvPr>
          <p:cNvSpPr txBox="1"/>
          <p:nvPr/>
        </p:nvSpPr>
        <p:spPr>
          <a:xfrm>
            <a:off x="1148869" y="5786077"/>
            <a:ext cx="19909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333333"/>
                </a:solidFill>
                <a:latin typeface="PT Sans" panose="020B0503020203020204" pitchFamily="34" charset="-52"/>
              </a:rPr>
              <a:t>Лидер проекта</a:t>
            </a:r>
          </a:p>
          <a:p>
            <a:pPr algn="ctr"/>
            <a:r>
              <a:rPr lang="ru-RU" dirty="0">
                <a:solidFill>
                  <a:srgbClr val="333333"/>
                </a:solidFill>
                <a:latin typeface="PT Sans" panose="020B0503020203020204" pitchFamily="34" charset="-52"/>
              </a:rPr>
              <a:t>Главный инженер</a:t>
            </a:r>
            <a:endParaRPr lang="en-US" dirty="0">
              <a:solidFill>
                <a:srgbClr val="333333"/>
              </a:solidFill>
              <a:latin typeface="PT Sans" panose="020B0503020203020204" pitchFamily="34" charset="-5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B6C22C-0C04-D9B5-1A95-ECEE68606578}"/>
              </a:ext>
            </a:extLst>
          </p:cNvPr>
          <p:cNvSpPr txBox="1"/>
          <p:nvPr/>
        </p:nvSpPr>
        <p:spPr>
          <a:xfrm>
            <a:off x="8206428" y="5461912"/>
            <a:ext cx="22485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PT Sans" panose="020B0503020203020204" pitchFamily="34" charset="-52"/>
              </a:rPr>
              <a:t>Адиля Сулейманова</a:t>
            </a:r>
            <a:endParaRPr lang="en-US" b="1" dirty="0">
              <a:solidFill>
                <a:srgbClr val="333333"/>
              </a:solidFill>
              <a:latin typeface="PT Sans" panose="020B0503020203020204" pitchFamily="34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D4A53E-C382-13D7-80EF-8903FD5CA4B2}"/>
              </a:ext>
            </a:extLst>
          </p:cNvPr>
          <p:cNvSpPr txBox="1"/>
          <p:nvPr/>
        </p:nvSpPr>
        <p:spPr>
          <a:xfrm>
            <a:off x="8335218" y="5758131"/>
            <a:ext cx="19909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333333"/>
                </a:solidFill>
                <a:latin typeface="PT Sans" panose="020B0503020203020204" pitchFamily="34" charset="-52"/>
              </a:rPr>
              <a:t>Штатный биолог</a:t>
            </a:r>
            <a:endParaRPr lang="en-US" dirty="0">
              <a:solidFill>
                <a:srgbClr val="333333"/>
              </a:solidFill>
              <a:latin typeface="PT Sans" panose="020B0503020203020204" pitchFamily="34" charset="-52"/>
            </a:endParaRPr>
          </a:p>
        </p:txBody>
      </p:sp>
      <p:sp>
        <p:nvSpPr>
          <p:cNvPr id="25" name="AutoShape 2">
            <a:extLst>
              <a:ext uri="{FF2B5EF4-FFF2-40B4-BE49-F238E27FC236}">
                <a16:creationId xmlns:a16="http://schemas.microsoft.com/office/drawing/2014/main" id="{A8A7B72A-E154-5966-6972-2327457A82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AutoShape 4">
            <a:extLst>
              <a:ext uri="{FF2B5EF4-FFF2-40B4-BE49-F238E27FC236}">
                <a16:creationId xmlns:a16="http://schemas.microsoft.com/office/drawing/2014/main" id="{C32BFD6F-E45A-9903-28DF-627BBF7880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60440" y="343662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B69F81D-AC95-B1A6-D9DB-17EF03DDB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2596" y="1447115"/>
            <a:ext cx="2679750" cy="394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245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7600855" y="1311786"/>
            <a:ext cx="4591143" cy="3848946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0" name="Прямоугольник 10"/>
          <p:cNvSpPr/>
          <p:nvPr/>
        </p:nvSpPr>
        <p:spPr>
          <a:xfrm>
            <a:off x="7600855" y="1"/>
            <a:ext cx="4591145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1" name="Прямоугольник 13"/>
          <p:cNvSpPr/>
          <p:nvPr/>
        </p:nvSpPr>
        <p:spPr>
          <a:xfrm>
            <a:off x="7600285" y="4149970"/>
            <a:ext cx="1779554" cy="139177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350"/>
          </a:p>
        </p:txBody>
      </p:sp>
      <p:sp>
        <p:nvSpPr>
          <p:cNvPr id="292" name="Прямоугольник 9"/>
          <p:cNvSpPr/>
          <p:nvPr/>
        </p:nvSpPr>
        <p:spPr>
          <a:xfrm>
            <a:off x="9290338" y="-4334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9628520" y="1730130"/>
            <a:ext cx="2563479" cy="3418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 rotWithShape="1">
          <a:blip r:embed="rId3"/>
          <a:srcRect t="720" r="75331" b="82878"/>
          <a:stretch/>
        </p:blipFill>
        <p:spPr>
          <a:xfrm>
            <a:off x="9279067" y="1346257"/>
            <a:ext cx="2912933" cy="4152819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84498" y="1430022"/>
            <a:ext cx="4085883" cy="2542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175" dirty="0"/>
              <a:t>СПАСИБО</a:t>
            </a:r>
            <a:r>
              <a:rPr sz="5400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2400" dirty="0"/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  <a:sym typeface="Calibri"/>
              </a:rPr>
              <a:t>Пожизненный запас энергии в ваших руках</a:t>
            </a:r>
          </a:p>
        </p:txBody>
      </p:sp>
      <p:sp>
        <p:nvSpPr>
          <p:cNvPr id="9" name="Прямоугольник 9"/>
          <p:cNvSpPr/>
          <p:nvPr/>
        </p:nvSpPr>
        <p:spPr>
          <a:xfrm>
            <a:off x="7600288" y="5499086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10" name="Прямоугольник 10"/>
          <p:cNvSpPr/>
          <p:nvPr/>
        </p:nvSpPr>
        <p:spPr>
          <a:xfrm>
            <a:off x="10501947" y="5494742"/>
            <a:ext cx="1690053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445" y="1430022"/>
            <a:ext cx="3853950" cy="40690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55F6F07-2761-40A0-B3B3-BE9D0FC92089}"/>
              </a:ext>
            </a:extLst>
          </p:cNvPr>
          <p:cNvSpPr txBox="1"/>
          <p:nvPr/>
        </p:nvSpPr>
        <p:spPr>
          <a:xfrm>
            <a:off x="584498" y="5427978"/>
            <a:ext cx="6130412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  <a:sym typeface="Calibri"/>
              </a:rPr>
              <a:t>Валеев Алан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000" dirty="0" err="1">
                <a:solidFill>
                  <a:srgbClr val="333333"/>
                </a:solidFill>
                <a:latin typeface="PT Sans" panose="020B0503020203020204" pitchFamily="34" charset="-52"/>
                <a:sym typeface="Calibri"/>
              </a:rPr>
              <a:t>Тг</a:t>
            </a:r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  <a:sym typeface="Calibri"/>
              </a:rPr>
              <a:t>.: </a:t>
            </a:r>
            <a:r>
              <a:rPr lang="en-US" sz="2000" dirty="0">
                <a:solidFill>
                  <a:srgbClr val="333333"/>
                </a:solidFill>
                <a:latin typeface="PT Sans" panose="020B0503020203020204" pitchFamily="34" charset="-52"/>
                <a:sym typeface="Calibri"/>
                <a:hlinkClick r:id="rId5"/>
              </a:rPr>
              <a:t>https://t.me/Roco_s_Basilisk</a:t>
            </a:r>
            <a:endParaRPr lang="ru-RU" sz="2000" dirty="0">
              <a:solidFill>
                <a:srgbClr val="333333"/>
              </a:solidFill>
              <a:latin typeface="PT Sans" panose="020B0503020203020204" pitchFamily="34" charset="-52"/>
              <a:sym typeface="Calibri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000" dirty="0">
                <a:solidFill>
                  <a:srgbClr val="333333"/>
                </a:solidFill>
                <a:latin typeface="PT Sans" panose="020B0503020203020204" pitchFamily="34" charset="-52"/>
                <a:sym typeface="Calibri"/>
              </a:rPr>
              <a:t>Тел.: 89963359656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4988AAC-4686-E694-82B6-E4E477AF7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775" y="5341535"/>
            <a:ext cx="1204698" cy="120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5197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4199</TotalTime>
  <Words>614</Words>
  <Application>Microsoft Office PowerPoint</Application>
  <PresentationFormat>Широкоэкранный</PresentationFormat>
  <Paragraphs>106</Paragraphs>
  <Slides>10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Bahnschrift</vt:lpstr>
      <vt:lpstr>Calibri</vt:lpstr>
      <vt:lpstr>Calibri Light</vt:lpstr>
      <vt:lpstr>Cambria</vt:lpstr>
      <vt:lpstr>Gilroy</vt:lpstr>
      <vt:lpstr>Helvetica</vt:lpstr>
      <vt:lpstr>PT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Алан Валеев</cp:lastModifiedBy>
  <cp:revision>87</cp:revision>
  <dcterms:created xsi:type="dcterms:W3CDTF">2024-08-28T10:48:11Z</dcterms:created>
  <dcterms:modified xsi:type="dcterms:W3CDTF">2024-11-01T17:52:31Z</dcterms:modified>
</cp:coreProperties>
</file>