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  <p:sldMasterId id="2147483662" r:id="rId3"/>
  </p:sldMasterIdLst>
  <p:notesMasterIdLst>
    <p:notesMasterId r:id="rId11"/>
  </p:notesMasterIdLst>
  <p:handoutMasterIdLst>
    <p:handoutMasterId r:id="rId12"/>
  </p:handoutMasterIdLst>
  <p:sldIdLst>
    <p:sldId id="896" r:id="rId4"/>
    <p:sldId id="927" r:id="rId5"/>
    <p:sldId id="915" r:id="rId6"/>
    <p:sldId id="916" r:id="rId7"/>
    <p:sldId id="922" r:id="rId8"/>
    <p:sldId id="924" r:id="rId9"/>
    <p:sldId id="92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33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47"/>
    <a:srgbClr val="595959"/>
    <a:srgbClr val="49CEEF"/>
    <a:srgbClr val="D4A36E"/>
    <a:srgbClr val="D0343C"/>
    <a:srgbClr val="8DB1C4"/>
    <a:srgbClr val="3D4149"/>
    <a:srgbClr val="615474"/>
    <a:srgbClr val="F9BE75"/>
    <a:srgbClr val="E46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55" autoAdjust="0"/>
    <p:restoredTop sz="95417" autoAdjust="0"/>
  </p:normalViewPr>
  <p:slideViewPr>
    <p:cSldViewPr showGuides="1">
      <p:cViewPr varScale="1">
        <p:scale>
          <a:sx n="67" d="100"/>
          <a:sy n="67" d="100"/>
        </p:scale>
        <p:origin x="748" y="56"/>
      </p:cViewPr>
      <p:guideLst>
        <p:guide orient="horz" pos="2251"/>
        <p:guide orient="horz" pos="3159"/>
        <p:guide orient="horz" pos="981"/>
        <p:guide pos="3833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285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988" y="66"/>
      </p:cViewPr>
      <p:guideLst>
        <p:guide orient="horz" pos="2880"/>
        <p:guide pos="2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08920"/>
            <a:ext cx="9144000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2063" y="5085184"/>
            <a:ext cx="4676753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482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48251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251"/>
            <a:ext cx="2743200" cy="365125"/>
          </a:xfrm>
        </p:spPr>
        <p:txBody>
          <a:bodyPr/>
          <a:lstStyle/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5842" y="2852936"/>
            <a:ext cx="4665237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5842" y="5047036"/>
            <a:ext cx="4665237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-600744" y="1392145"/>
            <a:ext cx="6514877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2" y="1018876"/>
            <a:ext cx="4665237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3212976"/>
            <a:ext cx="4665237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40016" y="1893737"/>
            <a:ext cx="6514876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E09947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35360" y="2920819"/>
            <a:ext cx="897775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600" y="365125"/>
            <a:ext cx="88582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0848"/>
            <a:ext cx="10515600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-780293" y="-230809"/>
            <a:ext cx="3275893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27448" y="1629848"/>
            <a:ext cx="897775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0848"/>
            <a:ext cx="10515600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8025714" y="1"/>
            <a:ext cx="4166287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600" y="365125"/>
            <a:ext cx="553011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5812"/>
            <a:ext cx="7187514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8025714" y="1"/>
            <a:ext cx="4166287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18751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5812"/>
            <a:ext cx="7187514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600" y="365125"/>
            <a:ext cx="88582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-780293" y="-230809"/>
            <a:ext cx="3275893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27448" y="1629848"/>
            <a:ext cx="897775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8025714" y="1"/>
            <a:ext cx="4166287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600" y="365125"/>
            <a:ext cx="553011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27448" y="1629848"/>
            <a:ext cx="897775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-780293" y="-230809"/>
            <a:ext cx="3275893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/>
          <p:cNvSpPr>
            <a:spLocks noChangeAspect="1"/>
          </p:cNvSpPr>
          <p:nvPr userDrawn="1"/>
        </p:nvSpPr>
        <p:spPr>
          <a:xfrm>
            <a:off x="0" y="6018041"/>
            <a:ext cx="12188952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E0994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8025714" y="1"/>
            <a:ext cx="4166287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18751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18866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88669"/>
            <a:ext cx="4114800" cy="365125"/>
          </a:xfrm>
        </p:spPr>
        <p:txBody>
          <a:bodyPr/>
          <a:lstStyle/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88669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-38694"/>
            <a:ext cx="7819256" cy="1325563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5880" y="1286869"/>
            <a:ext cx="6841976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48251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48251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251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025650" y="4724400"/>
            <a:ext cx="3565525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400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400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55440" y="2780928"/>
            <a:ext cx="10058400" cy="1944216"/>
          </a:xfrm>
        </p:spPr>
        <p:txBody>
          <a:bodyPr>
            <a:noAutofit/>
          </a:bodyPr>
          <a:lstStyle/>
          <a:p>
            <a:r>
              <a:rPr lang="ru-RU" sz="5400" dirty="0"/>
              <a:t>Написание ПО сервера приема фотографий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695400" y="620688"/>
            <a:ext cx="6577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>
                <a:solidFill>
                  <a:srgbClr val="E09947"/>
                </a:solidFill>
                <a:latin typeface="+mj-lt"/>
                <a:cs typeface="Arial" panose="020B0604020202020204" pitchFamily="34" charset="0"/>
              </a:rPr>
              <a:t>Команда: БастБуст</a:t>
            </a:r>
            <a:endParaRPr lang="en-US" sz="4800" b="1" dirty="0">
              <a:solidFill>
                <a:srgbClr val="E09947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400" y="1340768"/>
            <a:ext cx="6577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Опорный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центр: 1Т</a:t>
            </a:r>
            <a:br>
              <a:rPr lang="uk-UA" sz="2000" b="1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Курс: </a:t>
            </a:r>
            <a:r>
              <a:rPr lang="uk-UA" sz="20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Инженер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в </a:t>
            </a:r>
            <a:r>
              <a:rPr lang="uk-UA" sz="2000" b="1" dirty="0" err="1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сфере</a:t>
            </a:r>
            <a:r>
              <a:rPr lang="uk-UA" sz="2000" b="1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БАС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Текст 2"/>
          <p:cNvSpPr txBox="1"/>
          <p:nvPr/>
        </p:nvSpPr>
        <p:spPr>
          <a:xfrm>
            <a:off x="6744068" y="4869160"/>
            <a:ext cx="431847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100" cap="none"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Гаргала</a:t>
            </a:r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Максим Сергеевич</a:t>
            </a:r>
            <a:r>
              <a:rPr lang="en-US" alt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- </a:t>
            </a:r>
            <a:r>
              <a:rPr lang="ru-RU" alt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капитан</a:t>
            </a:r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</a:p>
          <a:p>
            <a:pPr algn="l"/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Драч Данила Андреевич - тестировщик</a:t>
            </a:r>
          </a:p>
          <a:p>
            <a:pPr algn="l"/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Калиш Илья Ильич - аналитик</a:t>
            </a:r>
          </a:p>
          <a:p>
            <a:pPr algn="l"/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Лёвин Даниил Юрьевич </a:t>
            </a:r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sym typeface="+mn-ea"/>
              </a:rPr>
              <a:t> - тестировщик</a:t>
            </a:r>
            <a:endParaRPr lang="ru-RU" sz="2100" cap="none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 algn="l"/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Кузнецов Арсений Аркадьевич - разработчик</a:t>
            </a:r>
          </a:p>
          <a:p>
            <a:pPr algn="l"/>
            <a:r>
              <a:rPr lang="ru-RU" sz="2100" cap="none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Зайцев Игнат Борисович - аналитик</a:t>
            </a:r>
          </a:p>
          <a:p>
            <a:pPr algn="l"/>
            <a:r>
              <a:rPr lang="ru-RU" sz="1600" cap="none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0136" y="3425778"/>
            <a:ext cx="4665237" cy="1709539"/>
          </a:xfrm>
        </p:spPr>
        <p:txBody>
          <a:bodyPr>
            <a:normAutofit fontScale="90000"/>
          </a:bodyPr>
          <a:lstStyle/>
          <a:p>
            <a:r>
              <a:rPr lang="ru-RU" dirty="0"/>
              <a:t>Сравнение аналогов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36A72-EF4D-4486-A23C-054FE2E2A8D2}" type="slidenum">
              <a:rPr lang="en-US" smtClean="0"/>
              <a:t>2</a:t>
            </a:fld>
            <a:endParaRPr lang="en-US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36A72-EF4D-4486-A23C-054FE2E2A8D2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35360" y="440736"/>
          <a:ext cx="11705472" cy="5976527"/>
        </p:xfrm>
        <a:graphic>
          <a:graphicData uri="http://schemas.openxmlformats.org/drawingml/2006/table">
            <a:tbl>
              <a:tblPr firstRow="1">
                <a:tableStyleId>{85BE263C-DBD7-4A20-BB59-AAB30ACAA65A}</a:tableStyleId>
              </a:tblPr>
              <a:tblGrid>
                <a:gridCol w="2324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2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bg1"/>
                          </a:solidFill>
                        </a:rPr>
                        <a:t>Характеристика</a:t>
                      </a:r>
                      <a:endParaRPr lang="uk-UA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99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bg1"/>
                          </a:solidFill>
                        </a:rPr>
                        <a:t>Drupal</a:t>
                      </a:r>
                      <a:endParaRPr lang="uk-UA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99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 err="1">
                          <a:solidFill>
                            <a:schemeClr val="bg1"/>
                          </a:solidFill>
                        </a:rPr>
                        <a:t>SmugMug</a:t>
                      </a:r>
                      <a:endParaRPr lang="uk-UA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99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 err="1">
                          <a:solidFill>
                            <a:schemeClr val="bg1"/>
                          </a:solidFill>
                        </a:rPr>
                        <a:t>Send</a:t>
                      </a:r>
                      <a:r>
                        <a:rPr lang="ru-RU" sz="180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bg1"/>
                          </a:solidFill>
                        </a:rPr>
                        <a:t>Anywhere</a:t>
                      </a:r>
                      <a:endParaRPr lang="uk-UA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99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6593"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Преимущества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Гибкость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Открытый исходный код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Большое сообщество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Широкий функционал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Простой в использовании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Хранилище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Функции галереи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Продажа фотографий</a:t>
                      </a:r>
                    </a:p>
                    <a:p>
                      <a:pPr marL="36195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 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Передача файлов без регистрации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Кроссплатформенность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Отсутствие ограничения по размеру файла</a:t>
                      </a: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7254"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Недостатки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Сложность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Требования к хостингу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Безопасность </a:t>
                      </a:r>
                      <a:endParaRPr lang="uk-UA" sz="1800" kern="1200" dirty="0">
                        <a:solidFill>
                          <a:schemeClr val="tx1"/>
                        </a:solidFill>
                      </a:endParaRPr>
                    </a:p>
                    <a:p>
                      <a:pPr marL="36195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 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Ограниченные возможности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Платный сервис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Меньшее сообщество 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Нет облачного хранилища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Временные ссылки</a:t>
                      </a: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Тип сервиса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облачное хранилище для постоянного доступа к файлам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облачное хранилище для постоянного доступа к файлам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одноразовая передачу файлов без хранения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5899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Интеграция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API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Модули 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API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 Плагины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не требует интеграции, так как это сервис передачи файлов.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69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</a:rPr>
                        <a:t>Объем бесплатного хранилища:</a:t>
                      </a:r>
                      <a:endParaRPr lang="uk-UA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Нет такой функции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•10 ГБ</a:t>
                      </a: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</a:rPr>
                        <a:t>Нет такой функции</a:t>
                      </a:r>
                      <a:br>
                        <a:rPr lang="ru-RU" sz="1800" kern="1200" dirty="0">
                          <a:solidFill>
                            <a:schemeClr val="tx1"/>
                          </a:solidFill>
                        </a:rPr>
                      </a:br>
                      <a:endParaRPr lang="uk-UA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86" marR="2478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9335" y="2542243"/>
            <a:ext cx="5832648" cy="2736304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400" cap="none" noProof="1"/>
              <a:t>Неопытность в сфере программирования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400" cap="none" noProof="1"/>
              <a:t>Выбор протокола</a:t>
            </a:r>
            <a:br>
              <a:rPr lang="ru-RU" sz="2400" cap="none" noProof="1"/>
            </a:br>
            <a:r>
              <a:rPr lang="ru-RU" sz="2400" cap="none" noProof="1"/>
              <a:t>передачи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400" cap="none" noProof="1"/>
              <a:t>Выбор языка программирования</a:t>
            </a:r>
            <a:endParaRPr lang="en-US" sz="2800" cap="non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36A72-EF4D-4486-A23C-054FE2E2A8D2}" type="slidenum">
              <a:rPr lang="en-US" smtClean="0"/>
              <a:t>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12025" y="2758972"/>
            <a:ext cx="5760640" cy="2445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cap="all" baseline="0"/>
            </a:lvl1pPr>
            <a:lvl2pPr marL="4572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2400" cap="none" dirty="0"/>
              <a:t>Можно использовать различные языки программирования, например c++, c, c#, </a:t>
            </a:r>
            <a:r>
              <a:rPr lang="ru-RU" sz="2400" cap="none" dirty="0" err="1"/>
              <a:t>python</a:t>
            </a:r>
            <a:r>
              <a:rPr lang="ru-RU" sz="2400" cap="none" dirty="0"/>
              <a:t>, </a:t>
            </a:r>
            <a:r>
              <a:rPr lang="ru-RU" sz="2400" cap="none" dirty="0" err="1"/>
              <a:t>go</a:t>
            </a:r>
            <a:r>
              <a:rPr lang="ru-RU" sz="2400" cap="none" dirty="0"/>
              <a:t>, </a:t>
            </a:r>
            <a:br>
              <a:rPr lang="ru-RU" sz="2400" cap="none" dirty="0"/>
            </a:br>
            <a:r>
              <a:rPr lang="ru-RU" sz="2400" cap="none" dirty="0"/>
              <a:t>а также разные протоколы передачи файлов (</a:t>
            </a:r>
            <a:r>
              <a:rPr lang="ru-RU" sz="2400" cap="none" dirty="0" err="1"/>
              <a:t>tcp</a:t>
            </a:r>
            <a:r>
              <a:rPr lang="ru-RU" sz="2400" cap="none" dirty="0"/>
              <a:t>, </a:t>
            </a:r>
            <a:r>
              <a:rPr lang="ru-RU" sz="2400" cap="none" dirty="0" err="1"/>
              <a:t>udp,ftp</a:t>
            </a:r>
            <a:r>
              <a:rPr lang="ru-RU" sz="2400" cap="none" dirty="0"/>
              <a:t>, </a:t>
            </a:r>
            <a:r>
              <a:rPr lang="ru-RU" sz="2400" cap="none" dirty="0" err="1"/>
              <a:t>http</a:t>
            </a:r>
            <a:r>
              <a:rPr lang="ru-RU" sz="2800" cap="none" dirty="0"/>
              <a:t>).</a:t>
            </a:r>
          </a:p>
        </p:txBody>
      </p:sp>
      <p:sp>
        <p:nvSpPr>
          <p:cNvPr id="8" name="Text Placeholder 2"/>
          <p:cNvSpPr txBox="1"/>
          <p:nvPr/>
        </p:nvSpPr>
        <p:spPr>
          <a:xfrm>
            <a:off x="-565483" y="4496326"/>
            <a:ext cx="3275893" cy="2003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noProof="1">
                <a:solidFill>
                  <a:schemeClr val="bg1"/>
                </a:solidFill>
              </a:rPr>
              <a:t>02</a:t>
            </a:r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5334707" y="385339"/>
            <a:ext cx="3275893" cy="2003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noProof="1">
                <a:solidFill>
                  <a:schemeClr val="bg1"/>
                </a:solidFill>
              </a:rPr>
              <a:t>03</a:t>
            </a:r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360" y="5944514"/>
            <a:ext cx="6884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cap="none" noProof="1">
                <a:solidFill>
                  <a:schemeClr val="bg1"/>
                </a:solidFill>
              </a:rPr>
              <a:t>Сложность</a:t>
            </a:r>
            <a:endParaRPr lang="ru-RU" sz="1800" b="1" cap="none" noProof="1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0018" y="1772802"/>
            <a:ext cx="6884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cap="none" noProof="1">
                <a:solidFill>
                  <a:schemeClr val="bg1"/>
                </a:solidFill>
              </a:rPr>
              <a:t>Возможные технологии</a:t>
            </a:r>
            <a:endParaRPr lang="ru-RU" sz="1800" b="1" cap="none" noProof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36A72-EF4D-4486-A23C-054FE2E2A8D2}" type="slidenum">
              <a:rPr lang="en-US" smtClean="0"/>
              <a:t>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096000" y="2727123"/>
            <a:ext cx="5929188" cy="32579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cap="all" baseline="0"/>
            </a:lvl1pPr>
            <a:lvl2pPr marL="4572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2400" cap="none" dirty="0"/>
              <a:t>• Приём фотографий</a:t>
            </a:r>
          </a:p>
          <a:p>
            <a:pPr marL="624205" indent="-624205" algn="l"/>
            <a:r>
              <a:rPr lang="ru-RU" sz="2400" cap="none" dirty="0"/>
              <a:t>	ПО должно поддерживать передачу фотографий с использованием </a:t>
            </a:r>
            <a:r>
              <a:rPr lang="ru-RU" sz="2400" cap="none" dirty="0" err="1"/>
              <a:t>http</a:t>
            </a:r>
            <a:r>
              <a:rPr lang="ru-RU" sz="2400" cap="none" dirty="0"/>
              <a:t>-протокола.</a:t>
            </a:r>
          </a:p>
          <a:p>
            <a:pPr algn="l"/>
            <a:r>
              <a:rPr lang="ru-RU" sz="2400" cap="none" dirty="0"/>
              <a:t>• Стабильность</a:t>
            </a:r>
          </a:p>
          <a:p>
            <a:pPr marL="624205" algn="l"/>
            <a:r>
              <a:rPr lang="ru-RU" sz="2400" cap="none" dirty="0"/>
              <a:t>ПО должно быть стабильным и надежным, минимизируя потери данных и сбои в работе.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840" y="2264203"/>
            <a:ext cx="5295056" cy="36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cap="all" baseline="0"/>
            </a:lvl1pPr>
            <a:lvl2pPr marL="4572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ru-RU" sz="2400" cap="none" dirty="0"/>
              <a:t>Разработка программного обеспечения для приёма </a:t>
            </a:r>
            <a:br>
              <a:rPr lang="ru-RU" sz="2400" cap="none" dirty="0"/>
            </a:br>
            <a:r>
              <a:rPr lang="ru-RU" sz="2400" cap="none" dirty="0"/>
              <a:t>фотографий с использованием </a:t>
            </a:r>
            <a:br>
              <a:rPr lang="ru-RU" sz="2400" cap="none" dirty="0"/>
            </a:br>
            <a:r>
              <a:rPr lang="ru-RU" sz="2400" cap="none" dirty="0" err="1"/>
              <a:t>http</a:t>
            </a:r>
            <a:r>
              <a:rPr lang="ru-RU" sz="2400" cap="none" dirty="0"/>
              <a:t>-протокола на сокетах </a:t>
            </a:r>
            <a:r>
              <a:rPr lang="ru-RU" sz="2400" cap="none" dirty="0" err="1"/>
              <a:t>python</a:t>
            </a:r>
            <a:r>
              <a:rPr lang="ru-RU" sz="2400" cap="none" dirty="0"/>
              <a:t> </a:t>
            </a:r>
            <a:br>
              <a:rPr lang="ru-RU" sz="2400" cap="none" dirty="0"/>
            </a:br>
            <a:r>
              <a:rPr lang="ru-RU" sz="2400" cap="none" dirty="0"/>
              <a:t>с графическим интерфейсом, позволит обеспечить эффективный и удобный способ приема фотографий.</a:t>
            </a:r>
          </a:p>
        </p:txBody>
      </p:sp>
      <p:sp>
        <p:nvSpPr>
          <p:cNvPr id="5" name="Text Placeholder 2"/>
          <p:cNvSpPr txBox="1"/>
          <p:nvPr/>
        </p:nvSpPr>
        <p:spPr>
          <a:xfrm>
            <a:off x="5159896" y="-134656"/>
            <a:ext cx="3275893" cy="2003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noProof="1">
                <a:solidFill>
                  <a:schemeClr val="bg1"/>
                </a:solidFill>
              </a:rPr>
              <a:t>05</a:t>
            </a:r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68008" y="1280573"/>
            <a:ext cx="688437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cap="none" noProof="1">
                <a:solidFill>
                  <a:schemeClr val="bg1"/>
                </a:solidFill>
              </a:rPr>
              <a:t>Функциональные требования</a:t>
            </a:r>
            <a:endParaRPr lang="ru-RU" sz="1800" b="1" cap="none" noProof="1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 txBox="1"/>
          <p:nvPr/>
        </p:nvSpPr>
        <p:spPr>
          <a:xfrm>
            <a:off x="-534525" y="4593797"/>
            <a:ext cx="3275893" cy="2003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noProof="1">
                <a:solidFill>
                  <a:schemeClr val="bg1"/>
                </a:solidFill>
              </a:rPr>
              <a:t>04</a:t>
            </a:r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360" y="6063530"/>
            <a:ext cx="6884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cap="none" noProof="1">
                <a:solidFill>
                  <a:schemeClr val="bg1"/>
                </a:solidFill>
              </a:rPr>
              <a:t>Гипотеза</a:t>
            </a:r>
            <a:endParaRPr lang="ru-RU" sz="1800" b="1" cap="none" noProof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36A72-EF4D-4486-A23C-054FE2E2A8D2}" type="slidenum">
              <a:rPr lang="en-US" smtClean="0"/>
              <a:t>6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52810" y="3284984"/>
            <a:ext cx="5929188" cy="2038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cap="all" baseline="0"/>
            </a:lvl1pPr>
            <a:lvl2pPr marL="4572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cap="none" dirty="0"/>
              <a:t>Редактор кода – </a:t>
            </a:r>
            <a:r>
              <a:rPr lang="en-US" sz="2400" cap="none" dirty="0"/>
              <a:t>Visual </a:t>
            </a:r>
            <a:r>
              <a:rPr lang="en-US" sz="2400" cap="none" dirty="0" err="1"/>
              <a:t>Studo</a:t>
            </a:r>
            <a:r>
              <a:rPr lang="en-US" sz="2400" cap="none" dirty="0"/>
              <a:t> Code;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cap="none" dirty="0"/>
              <a:t>Язык разработки – </a:t>
            </a:r>
            <a:r>
              <a:rPr lang="en-US" sz="2400" cap="none" dirty="0"/>
              <a:t>python 3.8 +;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cap="none" dirty="0"/>
              <a:t>Библиотеки - </a:t>
            </a:r>
            <a:r>
              <a:rPr lang="en-US" sz="2400" cap="none" dirty="0"/>
              <a:t>QT5, socket, requests;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cap="none" dirty="0"/>
              <a:t>Операционная система – </a:t>
            </a:r>
            <a:r>
              <a:rPr lang="en-US" sz="2400" cap="none" dirty="0"/>
              <a:t>Linux debian12+.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336" y="1617390"/>
            <a:ext cx="5295056" cy="36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cap="all" baseline="0"/>
            </a:lvl1pPr>
            <a:lvl2pPr marL="4572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algn="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ru-RU" sz="2400" cap="none" dirty="0"/>
              <a:t>Проверить гипотезу </a:t>
            </a:r>
            <a:br>
              <a:rPr lang="ru-RU" sz="2400" cap="none" dirty="0"/>
            </a:br>
            <a:r>
              <a:rPr lang="ru-RU" sz="2400" cap="none" dirty="0"/>
              <a:t>на прототипе решения </a:t>
            </a:r>
            <a:br>
              <a:rPr lang="ru-RU" sz="2400" cap="none" dirty="0"/>
            </a:br>
            <a:r>
              <a:rPr lang="ru-RU" sz="2400" cap="none" dirty="0"/>
              <a:t>(клиент для приёма фотографий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400" cap="none" dirty="0"/>
              <a:t>Организовать проверку на целостность принятых файлов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400" cap="none" dirty="0"/>
              <a:t>Выбрать и реализовать механизм выбора папки</a:t>
            </a:r>
          </a:p>
        </p:txBody>
      </p:sp>
      <p:sp>
        <p:nvSpPr>
          <p:cNvPr id="2" name="Text Placeholder 2"/>
          <p:cNvSpPr txBox="1"/>
          <p:nvPr/>
        </p:nvSpPr>
        <p:spPr>
          <a:xfrm>
            <a:off x="-672752" y="4627188"/>
            <a:ext cx="3275893" cy="2003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noProof="1">
                <a:solidFill>
                  <a:schemeClr val="bg1"/>
                </a:solidFill>
              </a:rPr>
              <a:t>06</a:t>
            </a:r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 txBox="1"/>
          <p:nvPr/>
        </p:nvSpPr>
        <p:spPr>
          <a:xfrm>
            <a:off x="5431777" y="332656"/>
            <a:ext cx="3275893" cy="2003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indent="0"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800" b="1">
                <a:solidFill>
                  <a:srgbClr val="E09947"/>
                </a:solidFill>
                <a:latin typeface="Arial Black" panose="020B0A040201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noProof="1">
                <a:solidFill>
                  <a:schemeClr val="bg1"/>
                </a:solidFill>
              </a:rPr>
              <a:t>07</a:t>
            </a:r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2504" y="1775219"/>
            <a:ext cx="6884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cap="none" noProof="1">
                <a:solidFill>
                  <a:schemeClr val="bg1"/>
                </a:solidFill>
              </a:rPr>
              <a:t>Выбраные технологии </a:t>
            </a:r>
            <a:endParaRPr lang="ru-RU" sz="1800" b="1" cap="none" noProof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213" y="6036585"/>
            <a:ext cx="6884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cap="none" noProof="1">
                <a:solidFill>
                  <a:schemeClr val="bg1"/>
                </a:solidFill>
              </a:rPr>
              <a:t>Архитектура решения</a:t>
            </a:r>
            <a:endParaRPr lang="ru-RU" sz="1800" b="1" cap="none" noProof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 r="35115"/>
          <a:stretch>
            <a:fillRect/>
          </a:stretch>
        </p:blipFill>
        <p:spPr>
          <a:xfrm>
            <a:off x="8025714" y="1"/>
            <a:ext cx="4166287" cy="501684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89445" y="2708920"/>
            <a:ext cx="6665912" cy="1325563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36A72-EF4D-4486-A23C-054FE2E2A8D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SHO-DARK PRO">
      <a:dk1>
        <a:srgbClr val="25252B"/>
      </a:dk1>
      <a:lt1>
        <a:sysClr val="window" lastClr="FFFFFF"/>
      </a:lt1>
      <a:dk2>
        <a:srgbClr val="404152"/>
      </a:dk2>
      <a:lt2>
        <a:srgbClr val="E7E6E6"/>
      </a:lt2>
      <a:accent1>
        <a:srgbClr val="08CF96"/>
      </a:accent1>
      <a:accent2>
        <a:srgbClr val="FDEF54"/>
      </a:accent2>
      <a:accent3>
        <a:srgbClr val="3598FE"/>
      </a:accent3>
      <a:accent4>
        <a:srgbClr val="EF3C77"/>
      </a:accent4>
      <a:accent5>
        <a:srgbClr val="FF9933"/>
      </a:accent5>
      <a:accent6>
        <a:srgbClr val="08CF96"/>
      </a:accent6>
      <a:hlink>
        <a:srgbClr val="08CF96"/>
      </a:hlink>
      <a:folHlink>
        <a:srgbClr val="08CF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Microsoft Office PowerPoint</Application>
  <PresentationFormat>Широкоэкранный</PresentationFormat>
  <Paragraphs>83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Open Sans</vt:lpstr>
      <vt:lpstr>Wingdings</vt:lpstr>
      <vt:lpstr>SHOWEET-CORPO</vt:lpstr>
      <vt:lpstr>Showeet theme</vt:lpstr>
      <vt:lpstr>showeet</vt:lpstr>
      <vt:lpstr>Написание ПО сервера приема фотографий</vt:lpstr>
      <vt:lpstr>Сравнение аналогов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 - PowerPoint Template</dc:title>
  <dc:creator>showeet.com</dc:creator>
  <dc:description>© Copyright Showeet.com</dc:description>
  <cp:lastModifiedBy>Seusan Airrins</cp:lastModifiedBy>
  <cp:revision>39</cp:revision>
  <dcterms:created xsi:type="dcterms:W3CDTF">2011-05-09T14:18:00Z</dcterms:created>
  <dcterms:modified xsi:type="dcterms:W3CDTF">2024-10-30T05:23:56Z</dcterms:modified>
  <cp:category>Templates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47A7F8BE76674B948104BD8B087C09DC_13</vt:lpwstr>
  </property>
  <property fmtid="{D5CDD505-2E9C-101B-9397-08002B2CF9AE}" pid="3" name="KSOProductBuildVer">
    <vt:lpwstr>1049-12.2.0.13472</vt:lpwstr>
  </property>
</Properties>
</file>