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307" r:id="rId9"/>
    <p:sldId id="267" r:id="rId10"/>
    <p:sldId id="268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7" d="100"/>
          <a:sy n="107" d="100"/>
        </p:scale>
        <p:origin x="78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34.png"/><Relationship Id="rId21" Type="http://schemas.openxmlformats.org/officeDocument/2006/relationships/image" Target="../media/image25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38.png"/><Relationship Id="rId50" Type="http://schemas.openxmlformats.org/officeDocument/2006/relationships/image" Target="../media/image55.svg"/><Relationship Id="rId55" Type="http://schemas.openxmlformats.org/officeDocument/2006/relationships/image" Target="../media/image42.png"/><Relationship Id="rId63" Type="http://schemas.openxmlformats.org/officeDocument/2006/relationships/image" Target="../media/image46.png"/><Relationship Id="rId68" Type="http://schemas.openxmlformats.org/officeDocument/2006/relationships/image" Target="../media/image73.svg"/><Relationship Id="rId76" Type="http://schemas.openxmlformats.org/officeDocument/2006/relationships/image" Target="../media/image81.svg"/><Relationship Id="rId84" Type="http://schemas.openxmlformats.org/officeDocument/2006/relationships/image" Target="../media/image89.svg"/><Relationship Id="rId89" Type="http://schemas.openxmlformats.org/officeDocument/2006/relationships/image" Target="../media/image59.png"/><Relationship Id="rId7" Type="http://schemas.openxmlformats.org/officeDocument/2006/relationships/image" Target="../media/image18.png"/><Relationship Id="rId71" Type="http://schemas.openxmlformats.org/officeDocument/2006/relationships/image" Target="../media/image50.png"/><Relationship Id="rId2" Type="http://schemas.openxmlformats.org/officeDocument/2006/relationships/image" Target="../media/image15.png"/><Relationship Id="rId16" Type="http://schemas.openxmlformats.org/officeDocument/2006/relationships/image" Target="../media/image21.svg"/><Relationship Id="rId29" Type="http://schemas.openxmlformats.org/officeDocument/2006/relationships/image" Target="../media/image29.png"/><Relationship Id="rId11" Type="http://schemas.openxmlformats.org/officeDocument/2006/relationships/image" Target="../media/image20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33.png"/><Relationship Id="rId40" Type="http://schemas.openxmlformats.org/officeDocument/2006/relationships/image" Target="../media/image45.svg"/><Relationship Id="rId45" Type="http://schemas.openxmlformats.org/officeDocument/2006/relationships/image" Target="../media/image37.png"/><Relationship Id="rId53" Type="http://schemas.openxmlformats.org/officeDocument/2006/relationships/image" Target="../media/image41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74" Type="http://schemas.openxmlformats.org/officeDocument/2006/relationships/image" Target="../media/image79.svg"/><Relationship Id="rId79" Type="http://schemas.openxmlformats.org/officeDocument/2006/relationships/image" Target="../media/image54.png"/><Relationship Id="rId87" Type="http://schemas.openxmlformats.org/officeDocument/2006/relationships/image" Target="../media/image58.png"/><Relationship Id="rId5" Type="http://schemas.openxmlformats.org/officeDocument/2006/relationships/image" Target="../media/image17.png"/><Relationship Id="rId61" Type="http://schemas.openxmlformats.org/officeDocument/2006/relationships/image" Target="../media/image45.png"/><Relationship Id="rId82" Type="http://schemas.openxmlformats.org/officeDocument/2006/relationships/image" Target="../media/image87.svg"/><Relationship Id="rId90" Type="http://schemas.openxmlformats.org/officeDocument/2006/relationships/image" Target="../media/image95.svg"/><Relationship Id="rId19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19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28.png"/><Relationship Id="rId30" Type="http://schemas.openxmlformats.org/officeDocument/2006/relationships/image" Target="../media/image35.svg"/><Relationship Id="rId35" Type="http://schemas.openxmlformats.org/officeDocument/2006/relationships/image" Target="../media/image32.png"/><Relationship Id="rId43" Type="http://schemas.openxmlformats.org/officeDocument/2006/relationships/image" Target="../media/image36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69" Type="http://schemas.openxmlformats.org/officeDocument/2006/relationships/image" Target="../media/image49.png"/><Relationship Id="rId77" Type="http://schemas.openxmlformats.org/officeDocument/2006/relationships/image" Target="../media/image53.png"/><Relationship Id="rId8" Type="http://schemas.openxmlformats.org/officeDocument/2006/relationships/image" Target="../media/image13.svg"/><Relationship Id="rId51" Type="http://schemas.openxmlformats.org/officeDocument/2006/relationships/image" Target="../media/image40.png"/><Relationship Id="rId72" Type="http://schemas.openxmlformats.org/officeDocument/2006/relationships/image" Target="../media/image77.svg"/><Relationship Id="rId80" Type="http://schemas.openxmlformats.org/officeDocument/2006/relationships/image" Target="../media/image85.svg"/><Relationship Id="rId85" Type="http://schemas.openxmlformats.org/officeDocument/2006/relationships/image" Target="../media/image57.png"/><Relationship Id="rId3" Type="http://schemas.openxmlformats.org/officeDocument/2006/relationships/image" Target="../media/image16.png"/><Relationship Id="rId12" Type="http://schemas.openxmlformats.org/officeDocument/2006/relationships/image" Target="../media/image17.svg"/><Relationship Id="rId17" Type="http://schemas.openxmlformats.org/officeDocument/2006/relationships/image" Target="../media/image23.png"/><Relationship Id="rId25" Type="http://schemas.openxmlformats.org/officeDocument/2006/relationships/image" Target="../media/image27.png"/><Relationship Id="rId33" Type="http://schemas.openxmlformats.org/officeDocument/2006/relationships/image" Target="../media/image31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44.png"/><Relationship Id="rId67" Type="http://schemas.openxmlformats.org/officeDocument/2006/relationships/image" Target="../media/image48.png"/><Relationship Id="rId20" Type="http://schemas.openxmlformats.org/officeDocument/2006/relationships/image" Target="../media/image25.svg"/><Relationship Id="rId41" Type="http://schemas.openxmlformats.org/officeDocument/2006/relationships/image" Target="../media/image35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70" Type="http://schemas.openxmlformats.org/officeDocument/2006/relationships/image" Target="../media/image75.svg"/><Relationship Id="rId75" Type="http://schemas.openxmlformats.org/officeDocument/2006/relationships/image" Target="../media/image52.png"/><Relationship Id="rId83" Type="http://schemas.openxmlformats.org/officeDocument/2006/relationships/image" Target="../media/image56.png"/><Relationship Id="rId88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39.png"/><Relationship Id="rId57" Type="http://schemas.openxmlformats.org/officeDocument/2006/relationships/image" Target="../media/image43.png"/><Relationship Id="rId10" Type="http://schemas.openxmlformats.org/officeDocument/2006/relationships/image" Target="../media/image15.svg"/><Relationship Id="rId31" Type="http://schemas.openxmlformats.org/officeDocument/2006/relationships/image" Target="../media/image30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47.png"/><Relationship Id="rId73" Type="http://schemas.openxmlformats.org/officeDocument/2006/relationships/image" Target="../media/image51.png"/><Relationship Id="rId78" Type="http://schemas.openxmlformats.org/officeDocument/2006/relationships/image" Target="../media/image83.svg"/><Relationship Id="rId81" Type="http://schemas.openxmlformats.org/officeDocument/2006/relationships/image" Target="../media/image55.png"/><Relationship Id="rId86" Type="http://schemas.openxmlformats.org/officeDocument/2006/relationships/image" Target="../media/image9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Разработка биотехнологии производства печенья из жмыха подсолнечника и льна</a:t>
            </a:r>
            <a:endParaRPr sz="4000" dirty="0" smtClean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Спикер - </a:t>
            </a:r>
            <a:r>
              <a:rPr lang="ru-RU" dirty="0" err="1" smtClean="0"/>
              <a:t>Мараховская</a:t>
            </a:r>
            <a:r>
              <a:rPr lang="ru-RU" dirty="0" smtClean="0"/>
              <a:t> </a:t>
            </a:r>
            <a:r>
              <a:rPr lang="ru-RU" dirty="0" smtClean="0"/>
              <a:t>Екатерина Юрьевна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71" y="3859419"/>
            <a:ext cx="4497872" cy="29985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999" y="4250798"/>
            <a:ext cx="3339576" cy="2504682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523740" y="7712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Описание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23740" y="1607512"/>
            <a:ext cx="4989789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	</a:t>
            </a:r>
            <a:r>
              <a:rPr lang="ru-RU" sz="1400" dirty="0" smtClean="0">
                <a:sym typeface="Gilroy-Light"/>
              </a:rPr>
              <a:t>Овсяное </a:t>
            </a:r>
            <a:r>
              <a:rPr lang="ru-RU" sz="1400" dirty="0">
                <a:sym typeface="Gilroy-Light"/>
              </a:rPr>
              <a:t>печенье – продукт, </a:t>
            </a:r>
            <a:r>
              <a:rPr lang="ru-RU" sz="1400" dirty="0" smtClean="0">
                <a:sym typeface="Gilroy-Light"/>
              </a:rPr>
              <a:t>который </a:t>
            </a:r>
            <a:r>
              <a:rPr lang="ru-RU" sz="1400" dirty="0">
                <a:sym typeface="Gilroy-Light"/>
              </a:rPr>
              <a:t>пользуется значительной популярностью у населения и с удовольствием покупается </a:t>
            </a:r>
            <a:r>
              <a:rPr lang="ru-RU" sz="1400" dirty="0" smtClean="0">
                <a:sym typeface="Gilroy-Light"/>
              </a:rPr>
              <a:t>потребителями. Овсяное </a:t>
            </a:r>
            <a:r>
              <a:rPr lang="ru-RU" sz="1400" dirty="0">
                <a:sym typeface="Gilroy-Light"/>
              </a:rPr>
              <a:t>печенье </a:t>
            </a:r>
            <a:r>
              <a:rPr lang="ru-RU" sz="1400" dirty="0" smtClean="0">
                <a:sym typeface="Gilroy-Light"/>
              </a:rPr>
              <a:t>характери</a:t>
            </a:r>
            <a:r>
              <a:rPr lang="ru-RU" sz="1400" dirty="0">
                <a:sym typeface="Gilroy-Light"/>
              </a:rPr>
              <a:t>з</a:t>
            </a:r>
            <a:r>
              <a:rPr lang="ru-RU" sz="1400" dirty="0" smtClean="0">
                <a:sym typeface="Gilroy-Light"/>
              </a:rPr>
              <a:t>уется </a:t>
            </a:r>
            <a:r>
              <a:rPr lang="ru-RU" sz="1400" dirty="0">
                <a:sym typeface="Gilroy-Light"/>
              </a:rPr>
              <a:t>высокими вкусовыми характеристиками, но при этом относится к высококалорийным продуктам. Калорийность его колеблется от 400 до 480 </a:t>
            </a:r>
            <a:r>
              <a:rPr lang="ru-RU" sz="1400" dirty="0" err="1">
                <a:sym typeface="Gilroy-Light"/>
              </a:rPr>
              <a:t>кКал</a:t>
            </a:r>
            <a:r>
              <a:rPr lang="ru-RU" sz="1400" dirty="0">
                <a:sym typeface="Gilroy-Light"/>
              </a:rPr>
              <a:t> в зависимости от входящих в состав печенья компонентов. </a:t>
            </a:r>
            <a:endParaRPr lang="ru-RU" sz="1400" dirty="0" smtClean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sym typeface="Gilroy-Light"/>
              </a:rPr>
              <a:t>	</a:t>
            </a:r>
            <a:r>
              <a:rPr lang="ru-RU" sz="1400" dirty="0" smtClean="0">
                <a:sym typeface="Gilroy-Light"/>
              </a:rPr>
              <a:t>Вопросам </a:t>
            </a:r>
            <a:r>
              <a:rPr lang="ru-RU" sz="1400" dirty="0">
                <a:sym typeface="Gilroy-Light"/>
              </a:rPr>
              <a:t>правильного питания в </a:t>
            </a:r>
            <a:r>
              <a:rPr lang="ru-RU" sz="1400" dirty="0" smtClean="0">
                <a:sym typeface="Gilroy-Light"/>
              </a:rPr>
              <a:t>современном </a:t>
            </a:r>
            <a:r>
              <a:rPr lang="ru-RU" sz="1400" dirty="0">
                <a:sym typeface="Gilroy-Light"/>
              </a:rPr>
              <a:t>мире уделяется все больше внимания </a:t>
            </a:r>
            <a:r>
              <a:rPr lang="ru-RU" sz="1400" dirty="0" smtClean="0">
                <a:sym typeface="Gilroy-Light"/>
              </a:rPr>
              <a:t>модным </a:t>
            </a:r>
            <a:r>
              <a:rPr lang="ru-RU" sz="1400" dirty="0">
                <a:sym typeface="Gilroy-Light"/>
              </a:rPr>
              <a:t>становится употреблять в пищу </a:t>
            </a:r>
            <a:r>
              <a:rPr lang="ru-RU" sz="1400" dirty="0" smtClean="0">
                <a:sym typeface="Gilroy-Light"/>
              </a:rPr>
              <a:t>продукты </a:t>
            </a:r>
            <a:r>
              <a:rPr lang="ru-RU" sz="1400" dirty="0">
                <a:sym typeface="Gilroy-Light"/>
              </a:rPr>
              <a:t>с пониженной калорийностью, но в то же </a:t>
            </a:r>
            <a:r>
              <a:rPr lang="ru-RU" sz="1400" dirty="0" smtClean="0">
                <a:sym typeface="Gilroy-Light"/>
              </a:rPr>
              <a:t>время </a:t>
            </a:r>
            <a:r>
              <a:rPr lang="ru-RU" sz="1400" dirty="0">
                <a:sym typeface="Gilroy-Light"/>
              </a:rPr>
              <a:t>с максимальным содержанием в них </a:t>
            </a:r>
            <a:r>
              <a:rPr lang="ru-RU" sz="1400" dirty="0" smtClean="0">
                <a:sym typeface="Gilroy-Light"/>
              </a:rPr>
              <a:t>биологически </a:t>
            </a:r>
            <a:r>
              <a:rPr lang="ru-RU" sz="1400" dirty="0">
                <a:sym typeface="Gilroy-Light"/>
              </a:rPr>
              <a:t>активных веществ, пищевых </a:t>
            </a:r>
            <a:r>
              <a:rPr lang="ru-RU" sz="1400" dirty="0" smtClean="0">
                <a:sym typeface="Gilroy-Light"/>
              </a:rPr>
              <a:t>волокон.</a:t>
            </a:r>
            <a:endParaRPr sz="14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319730" y="1630482"/>
            <a:ext cx="4989790" cy="2923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>	</a:t>
            </a:r>
            <a:r>
              <a:rPr lang="ru-RU" sz="1400" dirty="0" smtClean="0">
                <a:sym typeface="Gilroy-Light"/>
              </a:rPr>
              <a:t>Разработка </a:t>
            </a:r>
            <a:r>
              <a:rPr lang="ru-RU" sz="1400" dirty="0">
                <a:sym typeface="Gilroy-Light"/>
              </a:rPr>
              <a:t>рецептуры мучного </a:t>
            </a:r>
            <a:r>
              <a:rPr lang="ru-RU" sz="1400" dirty="0" smtClean="0">
                <a:sym typeface="Gilroy-Light"/>
              </a:rPr>
              <a:t>кондитерского </a:t>
            </a:r>
            <a:r>
              <a:rPr lang="ru-RU" sz="1400" dirty="0">
                <a:sym typeface="Gilroy-Light"/>
              </a:rPr>
              <a:t>изделия (печенья овсяного), отвечающего вышеизложенным требованиям, предполагает включение в рецептуру нового ингредиента, </a:t>
            </a:r>
            <a:r>
              <a:rPr lang="ru-RU" sz="1400" dirty="0" smtClean="0">
                <a:sym typeface="Gilroy-Light"/>
              </a:rPr>
              <a:t>позволяющего </a:t>
            </a:r>
            <a:r>
              <a:rPr lang="ru-RU" sz="1400" dirty="0">
                <a:sym typeface="Gilroy-Light"/>
              </a:rPr>
              <a:t>без значительного увеличения </a:t>
            </a:r>
            <a:r>
              <a:rPr lang="ru-RU" sz="1400" dirty="0" smtClean="0">
                <a:sym typeface="Gilroy-Light"/>
              </a:rPr>
              <a:t>калорийности </a:t>
            </a:r>
            <a:r>
              <a:rPr lang="ru-RU" sz="1400" dirty="0">
                <a:sym typeface="Gilroy-Light"/>
              </a:rPr>
              <a:t>продукта повысить его пищевую ценность. Вводимый сырьевой компонент </a:t>
            </a:r>
            <a:r>
              <a:rPr lang="ru-RU" sz="1400" dirty="0" smtClean="0">
                <a:sym typeface="Gilroy-Light"/>
              </a:rPr>
              <a:t>должен </a:t>
            </a:r>
            <a:r>
              <a:rPr lang="ru-RU" sz="1400" dirty="0">
                <a:sym typeface="Gilroy-Light"/>
              </a:rPr>
              <a:t>иметь невысокую стоимость, быть </a:t>
            </a:r>
            <a:r>
              <a:rPr lang="ru-RU" sz="1400" dirty="0" smtClean="0">
                <a:sym typeface="Gilroy-Light"/>
              </a:rPr>
              <a:t>доступным </a:t>
            </a:r>
            <a:r>
              <a:rPr lang="ru-RU" sz="1400" dirty="0">
                <a:sym typeface="Gilroy-Light"/>
              </a:rPr>
              <a:t>ресурсом в регионе и быть способным </a:t>
            </a:r>
            <a:r>
              <a:rPr lang="ru-RU" sz="1400" dirty="0" smtClean="0">
                <a:sym typeface="Gilroy-Light"/>
              </a:rPr>
              <a:t>повысить </a:t>
            </a:r>
            <a:r>
              <a:rPr lang="ru-RU" sz="1400" dirty="0">
                <a:sym typeface="Gilroy-Light"/>
              </a:rPr>
              <a:t>пищевую ценность продукта, в состав которого он будет </a:t>
            </a:r>
            <a:r>
              <a:rPr lang="ru-RU" sz="1400" dirty="0" smtClean="0">
                <a:sym typeface="Gilroy-Light"/>
              </a:rPr>
              <a:t>введен.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 smtClean="0">
                <a:sym typeface="Gilroy-Light"/>
              </a:rPr>
              <a:t>	</a:t>
            </a:r>
            <a:r>
              <a:rPr lang="ru-RU" sz="1400" b="1" dirty="0" smtClean="0">
                <a:sym typeface="Gilroy-Light"/>
              </a:rPr>
              <a:t>Цель </a:t>
            </a:r>
            <a:r>
              <a:rPr lang="ru-RU" sz="1400" b="1" dirty="0">
                <a:sym typeface="Gilroy-Light"/>
              </a:rPr>
              <a:t>исследования </a:t>
            </a:r>
            <a:r>
              <a:rPr lang="ru-RU" sz="1400" dirty="0">
                <a:sym typeface="Gilroy-Light"/>
              </a:rPr>
              <a:t>– разработка новой </a:t>
            </a:r>
            <a:r>
              <a:rPr lang="ru-RU" sz="1400" dirty="0" smtClean="0">
                <a:sym typeface="Gilroy-Light"/>
              </a:rPr>
              <a:t>рецептуры </a:t>
            </a:r>
            <a:r>
              <a:rPr lang="ru-RU" sz="1400" dirty="0">
                <a:sym typeface="Gilroy-Light"/>
              </a:rPr>
              <a:t>овсяного печенья с частичной заменой традиционных ингредиентов льняным жмыхом. </a:t>
            </a:r>
            <a:endParaRPr sz="1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1185527" y="2189687"/>
            <a:ext cx="9825373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	Сумма стартовых вложений зависит от масштабов производства. Минимальное предполагает выпечку печенья в ручную в домашних условиях . Максимально затратный бизнес представляет собой организацию автоматической линии изготовления продукции.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 smtClean="0"/>
              <a:t>Расчет стартовых вложений для работы мини – цеха: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Регистрация предприятия – 4000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Арендная плата за помещение цеха (за два месяца) – 200 000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Закупка, установка и наладка оборудования – 1 837 151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Покупка инвентаря – 5 700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Сырье – 100 000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Итого – 2 146 851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829723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Как работает </a:t>
            </a:r>
            <a:r>
              <a:rPr lang="ru-RU" sz="3600" dirty="0" err="1" smtClean="0"/>
              <a:t>стартап</a:t>
            </a:r>
            <a:r>
              <a:rPr lang="ru-RU" sz="3600" dirty="0"/>
              <a:t> </a:t>
            </a:r>
            <a:r>
              <a:rPr lang="ru-RU" sz="3600" dirty="0" smtClean="0"/>
              <a:t>– проект (бизнес – модель)</a:t>
            </a:r>
            <a:endParaRPr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213" y="4398336"/>
            <a:ext cx="5534025" cy="221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741039"/>
            <a:ext cx="936553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 (потенциальные заказчики)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813" y="2220907"/>
            <a:ext cx="4672012" cy="26606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06216" y="4881562"/>
            <a:ext cx="267476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Кондитерские магазины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 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2953" t="42064" r="33190" b="36095"/>
          <a:stretch/>
        </p:blipFill>
        <p:spPr>
          <a:xfrm>
            <a:off x="1786654" y="2811475"/>
            <a:ext cx="8680963" cy="31500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94463" y="1710306"/>
            <a:ext cx="10353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Лабораторная </a:t>
            </a:r>
            <a:r>
              <a:rPr lang="ru-RU" dirty="0"/>
              <a:t>выпечка проводилась по классической </a:t>
            </a:r>
            <a:r>
              <a:rPr lang="ru-RU" dirty="0" smtClean="0"/>
              <a:t>рецептуре </a:t>
            </a:r>
            <a:r>
              <a:rPr lang="ru-RU" dirty="0"/>
              <a:t>овсяного </a:t>
            </a:r>
            <a:r>
              <a:rPr lang="ru-RU" dirty="0" smtClean="0"/>
              <a:t>печенья </a:t>
            </a:r>
            <a:r>
              <a:rPr lang="ru-RU" dirty="0"/>
              <a:t>с частичной </a:t>
            </a:r>
            <a:r>
              <a:rPr lang="ru-RU" dirty="0" smtClean="0"/>
              <a:t>заменой </a:t>
            </a:r>
            <a:r>
              <a:rPr lang="ru-RU" dirty="0"/>
              <a:t>(20; 30; 40 и 50 %) маргарина на льняной </a:t>
            </a:r>
            <a:r>
              <a:rPr lang="ru-RU" dirty="0" smtClean="0"/>
              <a:t>жмых</a:t>
            </a:r>
            <a:r>
              <a:rPr lang="ru-RU" dirty="0"/>
              <a:t>. В таблице 1 приведены композиции </a:t>
            </a:r>
            <a:r>
              <a:rPr lang="ru-RU" dirty="0" smtClean="0"/>
              <a:t>опытных </a:t>
            </a:r>
            <a:r>
              <a:rPr lang="ru-RU" dirty="0"/>
              <a:t>образцов, рассчитанные на 1 кг </a:t>
            </a:r>
            <a:r>
              <a:rPr lang="ru-RU" dirty="0" smtClean="0"/>
              <a:t>готовой </a:t>
            </a:r>
            <a:r>
              <a:rPr lang="ru-RU" dirty="0"/>
              <a:t>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95294" y="139257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290" y="2343206"/>
            <a:ext cx="5117076" cy="16341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02290" y="417340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Самарская область, Красноярский район, </a:t>
            </a:r>
            <a:r>
              <a:rPr lang="ru-RU" dirty="0" err="1"/>
              <a:t>пгт</a:t>
            </a:r>
            <a:r>
              <a:rPr lang="ru-RU" dirty="0"/>
              <a:t>. Новосемейкино, Промышленное шоссе 14а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5483" y="102534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320" y="1671675"/>
            <a:ext cx="7890762" cy="496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834689" y="353951"/>
            <a:ext cx="9810501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Календарный план реализации </a:t>
            </a:r>
            <a:r>
              <a:rPr lang="ru-RU" sz="3600" dirty="0" err="1" smtClean="0"/>
              <a:t>стартап</a:t>
            </a:r>
            <a:r>
              <a:rPr lang="ru-RU" sz="3600" dirty="0" smtClean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214"/>
          <a:stretch/>
        </p:blipFill>
        <p:spPr>
          <a:xfrm>
            <a:off x="1465461" y="1708484"/>
            <a:ext cx="9062380" cy="491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r>
              <a:t/>
            </a:r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r>
              <a:t/>
            </a:r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r>
              <a:t/>
            </a:r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r>
              <a:t/>
            </a:r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r>
              <a:t/>
            </a:r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8 888 888 88 88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email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3145</TotalTime>
  <Words>410</Words>
  <Application>Microsoft Office PowerPoint</Application>
  <PresentationFormat>Широкоэкранный</PresentationFormat>
  <Paragraphs>61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Сердюк Валентина Александровна</cp:lastModifiedBy>
  <cp:revision>37</cp:revision>
  <dcterms:modified xsi:type="dcterms:W3CDTF">2023-11-28T08:44:56Z</dcterms:modified>
</cp:coreProperties>
</file>