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700" r:id="rId2"/>
    <p:sldMasterId id="2147483713" r:id="rId3"/>
  </p:sldMasterIdLst>
  <p:sldIdLst>
    <p:sldId id="256" r:id="rId4"/>
    <p:sldId id="297" r:id="rId5"/>
    <p:sldId id="285" r:id="rId6"/>
    <p:sldId id="288" r:id="rId7"/>
    <p:sldId id="303" r:id="rId8"/>
    <p:sldId id="263" r:id="rId9"/>
    <p:sldId id="287" r:id="rId10"/>
    <p:sldId id="299" r:id="rId11"/>
    <p:sldId id="304" r:id="rId12"/>
    <p:sldId id="301" r:id="rId13"/>
    <p:sldId id="300" r:id="rId14"/>
    <p:sldId id="305" r:id="rId15"/>
    <p:sldId id="308" r:id="rId16"/>
    <p:sldId id="290" r:id="rId17"/>
    <p:sldId id="291" r:id="rId18"/>
    <p:sldId id="302" r:id="rId19"/>
    <p:sldId id="306" r:id="rId20"/>
    <p:sldId id="264" r:id="rId21"/>
  </p:sldIdLst>
  <p:sldSz cx="10080625" cy="5670550"/>
  <p:notesSz cx="7559675" cy="106918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86">
          <p15:clr>
            <a:srgbClr val="A4A3A4"/>
          </p15:clr>
        </p15:guide>
        <p15:guide id="2" pos="31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D4E2"/>
    <a:srgbClr val="018B9D"/>
    <a:srgbClr val="008C9D"/>
    <a:srgbClr val="00B7D0"/>
    <a:srgbClr val="00D5F2"/>
    <a:srgbClr val="018C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C5F6D2-9AFA-4EAD-AC77-482243C40F69}" v="3561" dt="2023-05-28T22:33:22.009"/>
    <p1510:client id="{B8FFB553-3BE5-4A43-90C9-9402F61430D9}" v="43" dt="2023-05-28T23:02:55.962"/>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269" autoAdjust="0"/>
  </p:normalViewPr>
  <p:slideViewPr>
    <p:cSldViewPr>
      <p:cViewPr>
        <p:scale>
          <a:sx n="142" d="100"/>
          <a:sy n="142" d="100"/>
        </p:scale>
        <p:origin x="-300" y="150"/>
      </p:cViewPr>
      <p:guideLst>
        <p:guide orient="horz" pos="1786"/>
        <p:guide pos="317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C6676D-03CD-492E-B9FA-5BC403847C2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RU"/>
        </a:p>
      </dgm:t>
    </dgm:pt>
    <dgm:pt modelId="{40823609-9E1F-477F-970E-0797297793BB}">
      <dgm:prSet phldrT="[Текст]" phldr="0" custT="1"/>
      <dgm:spPr>
        <a:solidFill>
          <a:srgbClr val="008C9D"/>
        </a:solidFill>
      </dgm:spPr>
      <dgm:t>
        <a:bodyPr/>
        <a:lstStyle/>
        <a:p>
          <a:pPr rtl="0"/>
          <a:r>
            <a:rPr lang="ru-RU" sz="4000" dirty="0">
              <a:latin typeface="Arial"/>
            </a:rPr>
            <a:t>Дмитрий, 24 года</a:t>
          </a:r>
        </a:p>
      </dgm:t>
    </dgm:pt>
    <dgm:pt modelId="{A5EB25F1-A635-4574-A1F9-1978F99567B7}" type="parTrans" cxnId="{589E3AF8-C451-4CB4-BFA2-ECFAAD994277}">
      <dgm:prSet/>
      <dgm:spPr/>
      <dgm:t>
        <a:bodyPr/>
        <a:lstStyle/>
        <a:p>
          <a:endParaRPr lang="ru-RU" sz="4000"/>
        </a:p>
      </dgm:t>
    </dgm:pt>
    <dgm:pt modelId="{00E087C0-C248-4C14-BDAD-153C3C6A6AE0}" type="sibTrans" cxnId="{589E3AF8-C451-4CB4-BFA2-ECFAAD994277}">
      <dgm:prSet/>
      <dgm:spPr/>
      <dgm:t>
        <a:bodyPr/>
        <a:lstStyle/>
        <a:p>
          <a:endParaRPr lang="ru-RU" sz="4000"/>
        </a:p>
      </dgm:t>
    </dgm:pt>
    <dgm:pt modelId="{257F1DB8-DCD2-405A-B2F2-392BDCF37B71}">
      <dgm:prSet phldr="0"/>
      <dgm:spPr/>
      <dgm:t>
        <a:bodyPr/>
        <a:lstStyle/>
        <a:p>
          <a:pPr rtl="0"/>
          <a:r>
            <a:rPr lang="ru-RU" sz="4000" dirty="0">
              <a:latin typeface="Arial"/>
            </a:rPr>
            <a:t>Я активно начал заниматься спортом и здоровьем, считаю фермерские продукты более </a:t>
          </a:r>
          <a:r>
            <a:rPr lang="ru-RU" sz="4000" dirty="0" err="1">
              <a:latin typeface="Arial"/>
            </a:rPr>
            <a:t>питатиельными</a:t>
          </a:r>
          <a:r>
            <a:rPr lang="ru-RU" sz="4000" dirty="0">
              <a:latin typeface="Arial"/>
            </a:rPr>
            <a:t>, полезными, хочу перейти на здоровое питание, но нет возможности покупать подобную продукцию </a:t>
          </a:r>
          <a:endParaRPr lang="ru-RU" dirty="0"/>
        </a:p>
      </dgm:t>
    </dgm:pt>
    <dgm:pt modelId="{B4206FFE-FD63-4DAB-A6C3-BDBEEB9D03BF}" type="parTrans" cxnId="{0CE29DFF-D50F-4480-8F36-A43B24544C6C}">
      <dgm:prSet/>
      <dgm:spPr/>
    </dgm:pt>
    <dgm:pt modelId="{3102B88A-EA9C-4CEA-B97D-8CC27C0059A4}" type="sibTrans" cxnId="{0CE29DFF-D50F-4480-8F36-A43B24544C6C}">
      <dgm:prSet/>
      <dgm:spPr/>
    </dgm:pt>
    <dgm:pt modelId="{698EA119-0AA3-4DA2-993B-2B610C8DC3B2}" type="pres">
      <dgm:prSet presAssocID="{EDC6676D-03CD-492E-B9FA-5BC403847C2A}" presName="Name0" presStyleCnt="0">
        <dgm:presLayoutVars>
          <dgm:dir/>
          <dgm:animLvl val="lvl"/>
          <dgm:resizeHandles val="exact"/>
        </dgm:presLayoutVars>
      </dgm:prSet>
      <dgm:spPr/>
    </dgm:pt>
    <dgm:pt modelId="{385953E8-A4B7-4A5B-ABF1-AE499D5EDF7C}" type="pres">
      <dgm:prSet presAssocID="{40823609-9E1F-477F-970E-0797297793BB}" presName="linNode" presStyleCnt="0"/>
      <dgm:spPr/>
    </dgm:pt>
    <dgm:pt modelId="{25CE82D9-9946-4501-ADAF-4D9AD60E2680}" type="pres">
      <dgm:prSet presAssocID="{40823609-9E1F-477F-970E-0797297793BB}" presName="parentText" presStyleLbl="node1" presStyleIdx="0" presStyleCnt="1">
        <dgm:presLayoutVars>
          <dgm:chMax val="1"/>
          <dgm:bulletEnabled val="1"/>
        </dgm:presLayoutVars>
      </dgm:prSet>
      <dgm:spPr/>
    </dgm:pt>
    <dgm:pt modelId="{6AD9A213-166B-4E97-81A8-65458C2EF285}" type="pres">
      <dgm:prSet presAssocID="{40823609-9E1F-477F-970E-0797297793BB}" presName="descendantText" presStyleLbl="alignAccFollowNode1" presStyleIdx="0" presStyleCnt="1">
        <dgm:presLayoutVars>
          <dgm:bulletEnabled val="1"/>
        </dgm:presLayoutVars>
      </dgm:prSet>
      <dgm:spPr/>
    </dgm:pt>
  </dgm:ptLst>
  <dgm:cxnLst>
    <dgm:cxn modelId="{4BAA1853-634B-4BF3-B6CC-BD6FF95291D0}" type="presOf" srcId="{257F1DB8-DCD2-405A-B2F2-392BDCF37B71}" destId="{6AD9A213-166B-4E97-81A8-65458C2EF285}" srcOrd="0" destOrd="0" presId="urn:microsoft.com/office/officeart/2005/8/layout/vList5"/>
    <dgm:cxn modelId="{302DE4AF-8654-4594-B006-D98D55B68002}" type="presOf" srcId="{EDC6676D-03CD-492E-B9FA-5BC403847C2A}" destId="{698EA119-0AA3-4DA2-993B-2B610C8DC3B2}" srcOrd="0" destOrd="0" presId="urn:microsoft.com/office/officeart/2005/8/layout/vList5"/>
    <dgm:cxn modelId="{35C13AEC-1CF0-47D0-820F-C5DE71A79C5A}" type="presOf" srcId="{40823609-9E1F-477F-970E-0797297793BB}" destId="{25CE82D9-9946-4501-ADAF-4D9AD60E2680}" srcOrd="0" destOrd="0" presId="urn:microsoft.com/office/officeart/2005/8/layout/vList5"/>
    <dgm:cxn modelId="{589E3AF8-C451-4CB4-BFA2-ECFAAD994277}" srcId="{EDC6676D-03CD-492E-B9FA-5BC403847C2A}" destId="{40823609-9E1F-477F-970E-0797297793BB}" srcOrd="0" destOrd="0" parTransId="{A5EB25F1-A635-4574-A1F9-1978F99567B7}" sibTransId="{00E087C0-C248-4C14-BDAD-153C3C6A6AE0}"/>
    <dgm:cxn modelId="{0CE29DFF-D50F-4480-8F36-A43B24544C6C}" srcId="{40823609-9E1F-477F-970E-0797297793BB}" destId="{257F1DB8-DCD2-405A-B2F2-392BDCF37B71}" srcOrd="0" destOrd="0" parTransId="{B4206FFE-FD63-4DAB-A6C3-BDBEEB9D03BF}" sibTransId="{3102B88A-EA9C-4CEA-B97D-8CC27C0059A4}"/>
    <dgm:cxn modelId="{7AA8E5C1-0792-45C8-826E-89620AF2ACE7}" type="presParOf" srcId="{698EA119-0AA3-4DA2-993B-2B610C8DC3B2}" destId="{385953E8-A4B7-4A5B-ABF1-AE499D5EDF7C}" srcOrd="0" destOrd="0" presId="urn:microsoft.com/office/officeart/2005/8/layout/vList5"/>
    <dgm:cxn modelId="{CFAA31A1-D8DF-41AB-924A-10FEA5387A6A}" type="presParOf" srcId="{385953E8-A4B7-4A5B-ABF1-AE499D5EDF7C}" destId="{25CE82D9-9946-4501-ADAF-4D9AD60E2680}" srcOrd="0" destOrd="0" presId="urn:microsoft.com/office/officeart/2005/8/layout/vList5"/>
    <dgm:cxn modelId="{3AF7B3D6-A1AA-4206-9646-5A7236C47CA1}" type="presParOf" srcId="{385953E8-A4B7-4A5B-ABF1-AE499D5EDF7C}" destId="{6AD9A213-166B-4E97-81A8-65458C2EF285}"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BFBAC8-337F-499E-9BC4-6FD1736C15A7}"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ru-RU"/>
        </a:p>
      </dgm:t>
    </dgm:pt>
    <dgm:pt modelId="{0818C206-01D3-42CA-8284-93BDB68F62D6}">
      <dgm:prSet phldrT="[Текст]" custT="1"/>
      <dgm:spPr>
        <a:solidFill>
          <a:srgbClr val="018C9A"/>
        </a:solidFill>
      </dgm:spPr>
      <dgm:t>
        <a:bodyPr/>
        <a:lstStyle/>
        <a:p>
          <a:r>
            <a:rPr lang="ru-RU" sz="1400" b="1" dirty="0"/>
            <a:t>РАМ</a:t>
          </a:r>
        </a:p>
        <a:p>
          <a:r>
            <a:rPr lang="ru-RU" sz="1000" b="1" dirty="0"/>
            <a:t>Потенциал</a:t>
          </a:r>
        </a:p>
      </dgm:t>
    </dgm:pt>
    <dgm:pt modelId="{65C436CB-08E6-49C1-9A79-4071A8440CCD}" type="parTrans" cxnId="{8EEF58ED-ED40-4850-9E47-A87E0D56FC45}">
      <dgm:prSet/>
      <dgm:spPr/>
      <dgm:t>
        <a:bodyPr/>
        <a:lstStyle/>
        <a:p>
          <a:endParaRPr lang="ru-RU"/>
        </a:p>
      </dgm:t>
    </dgm:pt>
    <dgm:pt modelId="{258EF059-92CE-48A0-996D-F2A8DF2C303D}" type="sibTrans" cxnId="{8EEF58ED-ED40-4850-9E47-A87E0D56FC45}">
      <dgm:prSet/>
      <dgm:spPr/>
      <dgm:t>
        <a:bodyPr/>
        <a:lstStyle/>
        <a:p>
          <a:endParaRPr lang="ru-RU"/>
        </a:p>
      </dgm:t>
    </dgm:pt>
    <dgm:pt modelId="{A5C99BE3-4D64-4E7A-B18B-8B213C86CDEC}">
      <dgm:prSet phldrT="[Текст]" custT="1"/>
      <dgm:spPr>
        <a:solidFill>
          <a:srgbClr val="00B7D0">
            <a:alpha val="26667"/>
          </a:srgbClr>
        </a:solidFill>
      </dgm:spPr>
      <dgm:t>
        <a:bodyPr/>
        <a:lstStyle/>
        <a:p>
          <a:r>
            <a:rPr lang="ru-RU" sz="1400" b="1" dirty="0"/>
            <a:t>ТАМ</a:t>
          </a:r>
        </a:p>
        <a:p>
          <a:r>
            <a:rPr lang="ru-RU" sz="1000" b="1" dirty="0"/>
            <a:t>Перспектива</a:t>
          </a:r>
        </a:p>
      </dgm:t>
    </dgm:pt>
    <dgm:pt modelId="{A4593E7A-F82E-4547-8497-D80A9A76C689}" type="parTrans" cxnId="{B97D2851-367A-4938-8643-3E77186B6344}">
      <dgm:prSet/>
      <dgm:spPr/>
      <dgm:t>
        <a:bodyPr/>
        <a:lstStyle/>
        <a:p>
          <a:endParaRPr lang="ru-RU"/>
        </a:p>
      </dgm:t>
    </dgm:pt>
    <dgm:pt modelId="{8D36F347-D085-46EA-AEC9-0A960CB6B522}" type="sibTrans" cxnId="{B97D2851-367A-4938-8643-3E77186B6344}">
      <dgm:prSet/>
      <dgm:spPr/>
      <dgm:t>
        <a:bodyPr/>
        <a:lstStyle/>
        <a:p>
          <a:endParaRPr lang="ru-RU"/>
        </a:p>
      </dgm:t>
    </dgm:pt>
    <dgm:pt modelId="{37AF65A7-7E5E-427D-BA82-D110CBC1AE77}">
      <dgm:prSet phldrT="[Текст]" custT="1"/>
      <dgm:spPr>
        <a:solidFill>
          <a:srgbClr val="00B7D0"/>
        </a:solidFill>
      </dgm:spPr>
      <dgm:t>
        <a:bodyPr/>
        <a:lstStyle/>
        <a:p>
          <a:r>
            <a:rPr lang="en-US" sz="1400" b="1" dirty="0"/>
            <a:t>SAM</a:t>
          </a:r>
        </a:p>
        <a:p>
          <a:r>
            <a:rPr lang="ru-RU" sz="1000" b="1" dirty="0"/>
            <a:t>Стратегия и конкуренты</a:t>
          </a:r>
        </a:p>
      </dgm:t>
    </dgm:pt>
    <dgm:pt modelId="{A91712B4-A4DF-46F2-92C7-132C3C82EDE0}" type="parTrans" cxnId="{248E7D37-95DD-452F-83CF-84C543A0A9C0}">
      <dgm:prSet/>
      <dgm:spPr/>
      <dgm:t>
        <a:bodyPr/>
        <a:lstStyle/>
        <a:p>
          <a:endParaRPr lang="ru-RU"/>
        </a:p>
      </dgm:t>
    </dgm:pt>
    <dgm:pt modelId="{04BA4D13-6294-4853-B366-8AAB9E2B6027}" type="sibTrans" cxnId="{248E7D37-95DD-452F-83CF-84C543A0A9C0}">
      <dgm:prSet/>
      <dgm:spPr/>
      <dgm:t>
        <a:bodyPr/>
        <a:lstStyle/>
        <a:p>
          <a:endParaRPr lang="ru-RU"/>
        </a:p>
      </dgm:t>
    </dgm:pt>
    <dgm:pt modelId="{4B8D2A1B-1AF5-4C7B-861F-7B6A3BC87275}">
      <dgm:prSet phldrT="[Текст]" custT="1"/>
      <dgm:spPr>
        <a:solidFill>
          <a:srgbClr val="A4D4E2"/>
        </a:solidFill>
      </dgm:spPr>
      <dgm:t>
        <a:bodyPr/>
        <a:lstStyle/>
        <a:p>
          <a:r>
            <a:rPr lang="en-US" sz="1400" b="1" dirty="0"/>
            <a:t>SOM</a:t>
          </a:r>
        </a:p>
        <a:p>
          <a:r>
            <a:rPr lang="ru-RU" sz="1000" b="1" dirty="0"/>
            <a:t>Тактика</a:t>
          </a:r>
        </a:p>
      </dgm:t>
    </dgm:pt>
    <dgm:pt modelId="{1D539D50-E2A1-498F-B9B3-68DE08EFC708}" type="parTrans" cxnId="{129E51AC-1D83-4B42-BEEE-07D8BED6C60E}">
      <dgm:prSet/>
      <dgm:spPr/>
      <dgm:t>
        <a:bodyPr/>
        <a:lstStyle/>
        <a:p>
          <a:endParaRPr lang="ru-RU"/>
        </a:p>
      </dgm:t>
    </dgm:pt>
    <dgm:pt modelId="{D0B8BD9E-20C1-4484-A250-52655C0BA592}" type="sibTrans" cxnId="{129E51AC-1D83-4B42-BEEE-07D8BED6C60E}">
      <dgm:prSet/>
      <dgm:spPr/>
      <dgm:t>
        <a:bodyPr/>
        <a:lstStyle/>
        <a:p>
          <a:endParaRPr lang="ru-RU"/>
        </a:p>
      </dgm:t>
    </dgm:pt>
    <dgm:pt modelId="{0AA7055B-6A39-42CE-9DAA-F774E35C7CE0}" type="pres">
      <dgm:prSet presAssocID="{55BFBAC8-337F-499E-9BC4-6FD1736C15A7}" presName="Name0" presStyleCnt="0">
        <dgm:presLayoutVars>
          <dgm:chMax val="7"/>
          <dgm:resizeHandles val="exact"/>
        </dgm:presLayoutVars>
      </dgm:prSet>
      <dgm:spPr/>
    </dgm:pt>
    <dgm:pt modelId="{BC414194-CF75-48E5-A718-61A934C9264C}" type="pres">
      <dgm:prSet presAssocID="{55BFBAC8-337F-499E-9BC4-6FD1736C15A7}" presName="comp1" presStyleCnt="0"/>
      <dgm:spPr/>
    </dgm:pt>
    <dgm:pt modelId="{A493D662-2D6B-4213-8BCC-C3E77744DC58}" type="pres">
      <dgm:prSet presAssocID="{55BFBAC8-337F-499E-9BC4-6FD1736C15A7}" presName="circle1" presStyleLbl="node1" presStyleIdx="0" presStyleCnt="4"/>
      <dgm:spPr/>
    </dgm:pt>
    <dgm:pt modelId="{E9939ED1-4562-48D9-BE1C-4783B0C5CCC3}" type="pres">
      <dgm:prSet presAssocID="{55BFBAC8-337F-499E-9BC4-6FD1736C15A7}" presName="c1text" presStyleLbl="node1" presStyleIdx="0" presStyleCnt="4">
        <dgm:presLayoutVars>
          <dgm:bulletEnabled val="1"/>
        </dgm:presLayoutVars>
      </dgm:prSet>
      <dgm:spPr/>
    </dgm:pt>
    <dgm:pt modelId="{2D8272D6-E575-4238-A0D6-5D8B76F9C1BD}" type="pres">
      <dgm:prSet presAssocID="{55BFBAC8-337F-499E-9BC4-6FD1736C15A7}" presName="comp2" presStyleCnt="0"/>
      <dgm:spPr/>
    </dgm:pt>
    <dgm:pt modelId="{71F9D321-AD24-4B2F-9858-808383740F5B}" type="pres">
      <dgm:prSet presAssocID="{55BFBAC8-337F-499E-9BC4-6FD1736C15A7}" presName="circle2" presStyleLbl="node1" presStyleIdx="1" presStyleCnt="4"/>
      <dgm:spPr/>
    </dgm:pt>
    <dgm:pt modelId="{1BAB291C-2D12-4C6C-AF57-8F3D2971ECEF}" type="pres">
      <dgm:prSet presAssocID="{55BFBAC8-337F-499E-9BC4-6FD1736C15A7}" presName="c2text" presStyleLbl="node1" presStyleIdx="1" presStyleCnt="4">
        <dgm:presLayoutVars>
          <dgm:bulletEnabled val="1"/>
        </dgm:presLayoutVars>
      </dgm:prSet>
      <dgm:spPr/>
    </dgm:pt>
    <dgm:pt modelId="{7B9134C8-35FA-4C35-943A-88376E3E58B3}" type="pres">
      <dgm:prSet presAssocID="{55BFBAC8-337F-499E-9BC4-6FD1736C15A7}" presName="comp3" presStyleCnt="0"/>
      <dgm:spPr/>
    </dgm:pt>
    <dgm:pt modelId="{F4F73ED0-32D2-41A1-B72D-C2D81FC80C1A}" type="pres">
      <dgm:prSet presAssocID="{55BFBAC8-337F-499E-9BC4-6FD1736C15A7}" presName="circle3" presStyleLbl="node1" presStyleIdx="2" presStyleCnt="4"/>
      <dgm:spPr/>
    </dgm:pt>
    <dgm:pt modelId="{2C29A3DA-C316-42BB-A5C2-535CBF0E275C}" type="pres">
      <dgm:prSet presAssocID="{55BFBAC8-337F-499E-9BC4-6FD1736C15A7}" presName="c3text" presStyleLbl="node1" presStyleIdx="2" presStyleCnt="4">
        <dgm:presLayoutVars>
          <dgm:bulletEnabled val="1"/>
        </dgm:presLayoutVars>
      </dgm:prSet>
      <dgm:spPr/>
    </dgm:pt>
    <dgm:pt modelId="{92275A94-14E9-4F05-A906-105908E0C9A4}" type="pres">
      <dgm:prSet presAssocID="{55BFBAC8-337F-499E-9BC4-6FD1736C15A7}" presName="comp4" presStyleCnt="0"/>
      <dgm:spPr/>
    </dgm:pt>
    <dgm:pt modelId="{C12AB981-CE2A-46AD-A1EC-BC438E315F66}" type="pres">
      <dgm:prSet presAssocID="{55BFBAC8-337F-499E-9BC4-6FD1736C15A7}" presName="circle4" presStyleLbl="node1" presStyleIdx="3" presStyleCnt="4"/>
      <dgm:spPr/>
    </dgm:pt>
    <dgm:pt modelId="{35FD8772-767A-40C1-9DBC-28B8FDCDD168}" type="pres">
      <dgm:prSet presAssocID="{55BFBAC8-337F-499E-9BC4-6FD1736C15A7}" presName="c4text" presStyleLbl="node1" presStyleIdx="3" presStyleCnt="4">
        <dgm:presLayoutVars>
          <dgm:bulletEnabled val="1"/>
        </dgm:presLayoutVars>
      </dgm:prSet>
      <dgm:spPr/>
    </dgm:pt>
  </dgm:ptLst>
  <dgm:cxnLst>
    <dgm:cxn modelId="{EDA52304-46AB-4F72-9170-3B6A3489704A}" type="presOf" srcId="{4B8D2A1B-1AF5-4C7B-861F-7B6A3BC87275}" destId="{35FD8772-767A-40C1-9DBC-28B8FDCDD168}" srcOrd="1" destOrd="0" presId="urn:microsoft.com/office/officeart/2005/8/layout/venn2"/>
    <dgm:cxn modelId="{8FB9B805-005E-438B-90F6-4C544F728267}" type="presOf" srcId="{4B8D2A1B-1AF5-4C7B-861F-7B6A3BC87275}" destId="{C12AB981-CE2A-46AD-A1EC-BC438E315F66}" srcOrd="0" destOrd="0" presId="urn:microsoft.com/office/officeart/2005/8/layout/venn2"/>
    <dgm:cxn modelId="{3DF9930E-008C-43BA-A3AF-4863D09FAE9C}" type="presOf" srcId="{55BFBAC8-337F-499E-9BC4-6FD1736C15A7}" destId="{0AA7055B-6A39-42CE-9DAA-F774E35C7CE0}" srcOrd="0" destOrd="0" presId="urn:microsoft.com/office/officeart/2005/8/layout/venn2"/>
    <dgm:cxn modelId="{77974610-95C7-432D-9659-A3DC12973D65}" type="presOf" srcId="{37AF65A7-7E5E-427D-BA82-D110CBC1AE77}" destId="{2C29A3DA-C316-42BB-A5C2-535CBF0E275C}" srcOrd="1" destOrd="0" presId="urn:microsoft.com/office/officeart/2005/8/layout/venn2"/>
    <dgm:cxn modelId="{79BDBA10-9711-4BDA-98AB-B479F1DBA428}" type="presOf" srcId="{0818C206-01D3-42CA-8284-93BDB68F62D6}" destId="{E9939ED1-4562-48D9-BE1C-4783B0C5CCC3}" srcOrd="1" destOrd="0" presId="urn:microsoft.com/office/officeart/2005/8/layout/venn2"/>
    <dgm:cxn modelId="{248E7D37-95DD-452F-83CF-84C543A0A9C0}" srcId="{55BFBAC8-337F-499E-9BC4-6FD1736C15A7}" destId="{37AF65A7-7E5E-427D-BA82-D110CBC1AE77}" srcOrd="2" destOrd="0" parTransId="{A91712B4-A4DF-46F2-92C7-132C3C82EDE0}" sibTransId="{04BA4D13-6294-4853-B366-8AAB9E2B6027}"/>
    <dgm:cxn modelId="{F6294063-0DC6-44C5-AB8B-05A806FC3643}" type="presOf" srcId="{A5C99BE3-4D64-4E7A-B18B-8B213C86CDEC}" destId="{1BAB291C-2D12-4C6C-AF57-8F3D2971ECEF}" srcOrd="1" destOrd="0" presId="urn:microsoft.com/office/officeart/2005/8/layout/venn2"/>
    <dgm:cxn modelId="{B97D2851-367A-4938-8643-3E77186B6344}" srcId="{55BFBAC8-337F-499E-9BC4-6FD1736C15A7}" destId="{A5C99BE3-4D64-4E7A-B18B-8B213C86CDEC}" srcOrd="1" destOrd="0" parTransId="{A4593E7A-F82E-4547-8497-D80A9A76C689}" sibTransId="{8D36F347-D085-46EA-AEC9-0A960CB6B522}"/>
    <dgm:cxn modelId="{4E4167A8-833C-4E6B-8AAA-8CC19B4C5519}" type="presOf" srcId="{0818C206-01D3-42CA-8284-93BDB68F62D6}" destId="{A493D662-2D6B-4213-8BCC-C3E77744DC58}" srcOrd="0" destOrd="0" presId="urn:microsoft.com/office/officeart/2005/8/layout/venn2"/>
    <dgm:cxn modelId="{80054AAA-CC56-4DE8-AC81-F2ACA325F6F6}" type="presOf" srcId="{37AF65A7-7E5E-427D-BA82-D110CBC1AE77}" destId="{F4F73ED0-32D2-41A1-B72D-C2D81FC80C1A}" srcOrd="0" destOrd="0" presId="urn:microsoft.com/office/officeart/2005/8/layout/venn2"/>
    <dgm:cxn modelId="{129E51AC-1D83-4B42-BEEE-07D8BED6C60E}" srcId="{55BFBAC8-337F-499E-9BC4-6FD1736C15A7}" destId="{4B8D2A1B-1AF5-4C7B-861F-7B6A3BC87275}" srcOrd="3" destOrd="0" parTransId="{1D539D50-E2A1-498F-B9B3-68DE08EFC708}" sibTransId="{D0B8BD9E-20C1-4484-A250-52655C0BA592}"/>
    <dgm:cxn modelId="{AB3A19EA-1B33-4E40-AF35-37E7FC70A5A9}" type="presOf" srcId="{A5C99BE3-4D64-4E7A-B18B-8B213C86CDEC}" destId="{71F9D321-AD24-4B2F-9858-808383740F5B}" srcOrd="0" destOrd="0" presId="urn:microsoft.com/office/officeart/2005/8/layout/venn2"/>
    <dgm:cxn modelId="{8EEF58ED-ED40-4850-9E47-A87E0D56FC45}" srcId="{55BFBAC8-337F-499E-9BC4-6FD1736C15A7}" destId="{0818C206-01D3-42CA-8284-93BDB68F62D6}" srcOrd="0" destOrd="0" parTransId="{65C436CB-08E6-49C1-9A79-4071A8440CCD}" sibTransId="{258EF059-92CE-48A0-996D-F2A8DF2C303D}"/>
    <dgm:cxn modelId="{B6D11E35-FAF3-4A5C-8823-A5CE05A4B7DD}" type="presParOf" srcId="{0AA7055B-6A39-42CE-9DAA-F774E35C7CE0}" destId="{BC414194-CF75-48E5-A718-61A934C9264C}" srcOrd="0" destOrd="0" presId="urn:microsoft.com/office/officeart/2005/8/layout/venn2"/>
    <dgm:cxn modelId="{E16FA340-5987-40C2-9028-17EA3E4E500E}" type="presParOf" srcId="{BC414194-CF75-48E5-A718-61A934C9264C}" destId="{A493D662-2D6B-4213-8BCC-C3E77744DC58}" srcOrd="0" destOrd="0" presId="urn:microsoft.com/office/officeart/2005/8/layout/venn2"/>
    <dgm:cxn modelId="{E4336096-ABDB-41D4-86B6-43392E9EDFF0}" type="presParOf" srcId="{BC414194-CF75-48E5-A718-61A934C9264C}" destId="{E9939ED1-4562-48D9-BE1C-4783B0C5CCC3}" srcOrd="1" destOrd="0" presId="urn:microsoft.com/office/officeart/2005/8/layout/venn2"/>
    <dgm:cxn modelId="{EA1C85FB-6A8B-453B-ADE0-F910833EF018}" type="presParOf" srcId="{0AA7055B-6A39-42CE-9DAA-F774E35C7CE0}" destId="{2D8272D6-E575-4238-A0D6-5D8B76F9C1BD}" srcOrd="1" destOrd="0" presId="urn:microsoft.com/office/officeart/2005/8/layout/venn2"/>
    <dgm:cxn modelId="{1B8F0A16-227E-4617-9D04-33639448D90E}" type="presParOf" srcId="{2D8272D6-E575-4238-A0D6-5D8B76F9C1BD}" destId="{71F9D321-AD24-4B2F-9858-808383740F5B}" srcOrd="0" destOrd="0" presId="urn:microsoft.com/office/officeart/2005/8/layout/venn2"/>
    <dgm:cxn modelId="{F9CA43EA-8D6D-4C24-A20B-9F83BF92911F}" type="presParOf" srcId="{2D8272D6-E575-4238-A0D6-5D8B76F9C1BD}" destId="{1BAB291C-2D12-4C6C-AF57-8F3D2971ECEF}" srcOrd="1" destOrd="0" presId="urn:microsoft.com/office/officeart/2005/8/layout/venn2"/>
    <dgm:cxn modelId="{46D5F971-788F-4D6B-9B34-974BE6CD6B54}" type="presParOf" srcId="{0AA7055B-6A39-42CE-9DAA-F774E35C7CE0}" destId="{7B9134C8-35FA-4C35-943A-88376E3E58B3}" srcOrd="2" destOrd="0" presId="urn:microsoft.com/office/officeart/2005/8/layout/venn2"/>
    <dgm:cxn modelId="{A0E9E59E-8445-4972-BE89-9E5E8246D0D1}" type="presParOf" srcId="{7B9134C8-35FA-4C35-943A-88376E3E58B3}" destId="{F4F73ED0-32D2-41A1-B72D-C2D81FC80C1A}" srcOrd="0" destOrd="0" presId="urn:microsoft.com/office/officeart/2005/8/layout/venn2"/>
    <dgm:cxn modelId="{3735A40F-4CF1-4CE8-8BA4-C614759981A2}" type="presParOf" srcId="{7B9134C8-35FA-4C35-943A-88376E3E58B3}" destId="{2C29A3DA-C316-42BB-A5C2-535CBF0E275C}" srcOrd="1" destOrd="0" presId="urn:microsoft.com/office/officeart/2005/8/layout/venn2"/>
    <dgm:cxn modelId="{158A5812-A9EB-4C8A-903D-3B16D1D25239}" type="presParOf" srcId="{0AA7055B-6A39-42CE-9DAA-F774E35C7CE0}" destId="{92275A94-14E9-4F05-A906-105908E0C9A4}" srcOrd="3" destOrd="0" presId="urn:microsoft.com/office/officeart/2005/8/layout/venn2"/>
    <dgm:cxn modelId="{AD76E7CF-21AD-4FB6-9B09-55B9B127A182}" type="presParOf" srcId="{92275A94-14E9-4F05-A906-105908E0C9A4}" destId="{C12AB981-CE2A-46AD-A1EC-BC438E315F66}" srcOrd="0" destOrd="0" presId="urn:microsoft.com/office/officeart/2005/8/layout/venn2"/>
    <dgm:cxn modelId="{522D2414-E9A9-4585-B0DA-4E594C57DF09}" type="presParOf" srcId="{92275A94-14E9-4F05-A906-105908E0C9A4}" destId="{35FD8772-767A-40C1-9DBC-28B8FDCDD168}"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49249E-D487-4D9F-ACF1-780CF7A785B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861A968E-9660-4770-82EB-9C2FFC889440}">
      <dgm:prSet phldrT="[Текст]"/>
      <dgm:spPr>
        <a:solidFill>
          <a:srgbClr val="008C9D"/>
        </a:solidFill>
        <a:ln>
          <a:noFill/>
        </a:ln>
      </dgm:spPr>
      <dgm:t>
        <a:bodyPr/>
        <a:lstStyle/>
        <a:p>
          <a:r>
            <a:rPr lang="ru-RU" dirty="0"/>
            <a:t>Конкуренты Продукты/Услуги</a:t>
          </a:r>
        </a:p>
      </dgm:t>
    </dgm:pt>
    <dgm:pt modelId="{8EC91AB9-3AD1-4E8A-8F62-D1D6051DCB4D}" type="parTrans" cxnId="{66E023AF-539B-4898-A0E2-EB94370B4CDA}">
      <dgm:prSet/>
      <dgm:spPr/>
      <dgm:t>
        <a:bodyPr/>
        <a:lstStyle/>
        <a:p>
          <a:endParaRPr lang="ru-RU"/>
        </a:p>
      </dgm:t>
    </dgm:pt>
    <dgm:pt modelId="{81F95CE4-9DE1-4922-8F2D-89DC118502E3}" type="sibTrans" cxnId="{66E023AF-539B-4898-A0E2-EB94370B4CDA}">
      <dgm:prSet/>
      <dgm:spPr/>
      <dgm:t>
        <a:bodyPr/>
        <a:lstStyle/>
        <a:p>
          <a:endParaRPr lang="ru-RU"/>
        </a:p>
      </dgm:t>
    </dgm:pt>
    <dgm:pt modelId="{377675BF-60C8-4DBD-A646-E86AA93ABE52}">
      <dgm:prSet phldrT="[Текст]" phldr="0"/>
      <dgm:spPr>
        <a:solidFill>
          <a:srgbClr val="A4D4E2"/>
        </a:solidFill>
      </dgm:spPr>
      <dgm:t>
        <a:bodyPr/>
        <a:lstStyle/>
        <a:p>
          <a:r>
            <a:rPr lang="ru-RU" dirty="0">
              <a:latin typeface="Arial"/>
            </a:rPr>
            <a:t>Самокат</a:t>
          </a:r>
          <a:endParaRPr lang="ru-RU" dirty="0"/>
        </a:p>
      </dgm:t>
    </dgm:pt>
    <dgm:pt modelId="{A0BB1576-B217-41AC-B04B-812043263E2F}" type="parTrans" cxnId="{86CFDF01-C3AD-45B0-9674-F902E81F7049}">
      <dgm:prSet/>
      <dgm:spPr/>
      <dgm:t>
        <a:bodyPr/>
        <a:lstStyle/>
        <a:p>
          <a:endParaRPr lang="ru-RU"/>
        </a:p>
      </dgm:t>
    </dgm:pt>
    <dgm:pt modelId="{E592E01B-3C16-4704-96C2-BB3FF77DAA95}" type="sibTrans" cxnId="{86CFDF01-C3AD-45B0-9674-F902E81F7049}">
      <dgm:prSet/>
      <dgm:spPr/>
      <dgm:t>
        <a:bodyPr/>
        <a:lstStyle/>
        <a:p>
          <a:endParaRPr lang="ru-RU"/>
        </a:p>
      </dgm:t>
    </dgm:pt>
    <dgm:pt modelId="{440AE72F-6F96-46F5-AAA1-B129294D9E3F}">
      <dgm:prSet phldrT="[Текст]" phldr="0"/>
      <dgm:spPr>
        <a:solidFill>
          <a:srgbClr val="A4D4E2"/>
        </a:solidFill>
      </dgm:spPr>
      <dgm:t>
        <a:bodyPr/>
        <a:lstStyle/>
        <a:p>
          <a:pPr rtl="0"/>
          <a:r>
            <a:rPr lang="ru-RU" dirty="0">
              <a:latin typeface="Arial"/>
            </a:rPr>
            <a:t>Яндекс Еда</a:t>
          </a:r>
          <a:endParaRPr lang="ru-RU" dirty="0"/>
        </a:p>
      </dgm:t>
    </dgm:pt>
    <dgm:pt modelId="{81D24485-52BE-4E88-A4A7-4DEE58936D14}" type="parTrans" cxnId="{2AACE863-BD8D-41F7-BE67-C1FBEEE5F3F6}">
      <dgm:prSet/>
      <dgm:spPr/>
      <dgm:t>
        <a:bodyPr/>
        <a:lstStyle/>
        <a:p>
          <a:endParaRPr lang="ru-RU"/>
        </a:p>
      </dgm:t>
    </dgm:pt>
    <dgm:pt modelId="{34B6EB06-9AE2-436E-A05D-6ECEC80EF9E8}" type="sibTrans" cxnId="{2AACE863-BD8D-41F7-BE67-C1FBEEE5F3F6}">
      <dgm:prSet/>
      <dgm:spPr/>
      <dgm:t>
        <a:bodyPr/>
        <a:lstStyle/>
        <a:p>
          <a:endParaRPr lang="ru-RU"/>
        </a:p>
      </dgm:t>
    </dgm:pt>
    <dgm:pt modelId="{FD45624C-83CF-47B9-8EDE-C4DE60E9F279}">
      <dgm:prSet phldrT="[Текст]"/>
      <dgm:spPr>
        <a:solidFill>
          <a:srgbClr val="008C9D"/>
        </a:solidFill>
        <a:ln>
          <a:noFill/>
        </a:ln>
      </dgm:spPr>
      <dgm:t>
        <a:bodyPr/>
        <a:lstStyle/>
        <a:p>
          <a:r>
            <a:rPr lang="ru-RU" dirty="0"/>
            <a:t>Фирмы конкуренты</a:t>
          </a:r>
        </a:p>
      </dgm:t>
    </dgm:pt>
    <dgm:pt modelId="{428D7D77-2657-4A75-8BEE-0D5B401B791A}" type="parTrans" cxnId="{9C152D69-1F99-422B-B44A-FE2504F61A2B}">
      <dgm:prSet/>
      <dgm:spPr/>
      <dgm:t>
        <a:bodyPr/>
        <a:lstStyle/>
        <a:p>
          <a:endParaRPr lang="ru-RU"/>
        </a:p>
      </dgm:t>
    </dgm:pt>
    <dgm:pt modelId="{EDE81F11-AFEE-4E1E-81E1-1E15775A9880}" type="sibTrans" cxnId="{9C152D69-1F99-422B-B44A-FE2504F61A2B}">
      <dgm:prSet/>
      <dgm:spPr/>
      <dgm:t>
        <a:bodyPr/>
        <a:lstStyle/>
        <a:p>
          <a:endParaRPr lang="ru-RU"/>
        </a:p>
      </dgm:t>
    </dgm:pt>
    <dgm:pt modelId="{2883D5F5-E7FF-401B-8EC6-F928AFB44B13}">
      <dgm:prSet phldrT="[Текст]" phldr="0"/>
      <dgm:spPr>
        <a:solidFill>
          <a:srgbClr val="A4D4E2">
            <a:alpha val="90000"/>
          </a:srgbClr>
        </a:solidFill>
      </dgm:spPr>
      <dgm:t>
        <a:bodyPr/>
        <a:lstStyle/>
        <a:p>
          <a:pPr rtl="0"/>
          <a:r>
            <a:rPr lang="ru-RU" dirty="0">
              <a:latin typeface="Arial"/>
            </a:rPr>
            <a:t>Самокат</a:t>
          </a:r>
          <a:r>
            <a:rPr lang="ru-RU" b="0" dirty="0">
              <a:latin typeface="Arial"/>
            </a:rPr>
            <a:t> </a:t>
          </a:r>
          <a:r>
            <a:rPr lang="ru-RU" b="0" dirty="0">
              <a:solidFill>
                <a:srgbClr val="202124"/>
              </a:solidFill>
              <a:latin typeface="Arial"/>
            </a:rPr>
            <a:t>82,5 млрд рублей</a:t>
          </a:r>
          <a:endParaRPr lang="ru-RU" b="0" dirty="0">
            <a:solidFill>
              <a:srgbClr val="202124"/>
            </a:solidFill>
          </a:endParaRPr>
        </a:p>
      </dgm:t>
    </dgm:pt>
    <dgm:pt modelId="{A6A0B85D-95AC-463F-92D0-B524DCBEA113}" type="parTrans" cxnId="{A3F2D927-0FE1-47AF-90CA-835D2D7A8C57}">
      <dgm:prSet/>
      <dgm:spPr/>
      <dgm:t>
        <a:bodyPr/>
        <a:lstStyle/>
        <a:p>
          <a:endParaRPr lang="ru-RU"/>
        </a:p>
      </dgm:t>
    </dgm:pt>
    <dgm:pt modelId="{8487C7DF-5F3F-497F-AB4E-E023B814B1B5}" type="sibTrans" cxnId="{A3F2D927-0FE1-47AF-90CA-835D2D7A8C57}">
      <dgm:prSet/>
      <dgm:spPr/>
      <dgm:t>
        <a:bodyPr/>
        <a:lstStyle/>
        <a:p>
          <a:endParaRPr lang="ru-RU"/>
        </a:p>
      </dgm:t>
    </dgm:pt>
    <dgm:pt modelId="{70FEF942-57F6-4407-9CA8-343290DE9E26}">
      <dgm:prSet phldrT="[Текст]" phldr="0"/>
      <dgm:spPr>
        <a:solidFill>
          <a:srgbClr val="A4D4E2">
            <a:alpha val="90000"/>
          </a:srgbClr>
        </a:solidFill>
      </dgm:spPr>
      <dgm:t>
        <a:bodyPr/>
        <a:lstStyle/>
        <a:p>
          <a:pPr rtl="0"/>
          <a:r>
            <a:rPr lang="ru-RU" dirty="0">
              <a:latin typeface="Arial"/>
            </a:rPr>
            <a:t>Яндекс </a:t>
          </a:r>
          <a:r>
            <a:rPr lang="ru-RU" dirty="0">
              <a:solidFill>
                <a:srgbClr val="292929"/>
              </a:solidFill>
            </a:rPr>
            <a:t>57,5 млрд рублей</a:t>
          </a:r>
        </a:p>
      </dgm:t>
    </dgm:pt>
    <dgm:pt modelId="{E56E026B-AB5F-440B-BB8F-26694A248EDA}" type="parTrans" cxnId="{E739DC8A-F73B-4F0E-9BC8-92666F91F7CD}">
      <dgm:prSet/>
      <dgm:spPr/>
      <dgm:t>
        <a:bodyPr/>
        <a:lstStyle/>
        <a:p>
          <a:endParaRPr lang="ru-RU"/>
        </a:p>
      </dgm:t>
    </dgm:pt>
    <dgm:pt modelId="{976B19DA-419E-4846-9F70-5052FB87E709}" type="sibTrans" cxnId="{E739DC8A-F73B-4F0E-9BC8-92666F91F7CD}">
      <dgm:prSet/>
      <dgm:spPr/>
      <dgm:t>
        <a:bodyPr/>
        <a:lstStyle/>
        <a:p>
          <a:endParaRPr lang="ru-RU"/>
        </a:p>
      </dgm:t>
    </dgm:pt>
    <dgm:pt modelId="{C1DCF8D2-41C8-416E-B988-A9BFE3AC37E6}">
      <dgm:prSet phldrT="[Текст]"/>
      <dgm:spPr>
        <a:solidFill>
          <a:srgbClr val="008C9D"/>
        </a:solidFill>
        <a:ln>
          <a:noFill/>
        </a:ln>
      </dgm:spPr>
      <dgm:t>
        <a:bodyPr/>
        <a:lstStyle/>
        <a:p>
          <a:r>
            <a:rPr lang="ru-RU" dirty="0"/>
            <a:t>Наши преимущества</a:t>
          </a:r>
        </a:p>
      </dgm:t>
    </dgm:pt>
    <dgm:pt modelId="{B3C04CD2-9904-4D71-967F-DACEEA19A283}" type="parTrans" cxnId="{7D7A5FA2-D674-4026-82D8-FE3468CC2734}">
      <dgm:prSet/>
      <dgm:spPr/>
      <dgm:t>
        <a:bodyPr/>
        <a:lstStyle/>
        <a:p>
          <a:endParaRPr lang="ru-RU"/>
        </a:p>
      </dgm:t>
    </dgm:pt>
    <dgm:pt modelId="{7906EB6D-2218-45CE-B08E-08ED8F228640}" type="sibTrans" cxnId="{7D7A5FA2-D674-4026-82D8-FE3468CC2734}">
      <dgm:prSet/>
      <dgm:spPr/>
      <dgm:t>
        <a:bodyPr/>
        <a:lstStyle/>
        <a:p>
          <a:endParaRPr lang="ru-RU"/>
        </a:p>
      </dgm:t>
    </dgm:pt>
    <dgm:pt modelId="{8C35BD44-1BEF-4152-B737-36207728F3AA}">
      <dgm:prSet phldrT="[Текст]" phldr="0"/>
      <dgm:spPr>
        <a:solidFill>
          <a:srgbClr val="A4D4E2">
            <a:alpha val="90000"/>
          </a:srgbClr>
        </a:solidFill>
      </dgm:spPr>
      <dgm:t>
        <a:bodyPr/>
        <a:lstStyle/>
        <a:p>
          <a:pPr rtl="0"/>
          <a:r>
            <a:rPr lang="ru-RU" dirty="0">
              <a:latin typeface="Arial"/>
            </a:rPr>
            <a:t>Совершенно новый вид маркетплейса</a:t>
          </a:r>
          <a:endParaRPr lang="ru-RU" dirty="0"/>
        </a:p>
      </dgm:t>
    </dgm:pt>
    <dgm:pt modelId="{B028CB35-9117-4925-8AF8-24A3293B8DBF}" type="parTrans" cxnId="{3AFCDDC2-D56E-479E-99E8-E8392EBEBD1D}">
      <dgm:prSet/>
      <dgm:spPr/>
      <dgm:t>
        <a:bodyPr/>
        <a:lstStyle/>
        <a:p>
          <a:endParaRPr lang="ru-RU"/>
        </a:p>
      </dgm:t>
    </dgm:pt>
    <dgm:pt modelId="{E8E5BCDD-B3A2-4F66-A5C9-1A9AA5A755C2}" type="sibTrans" cxnId="{3AFCDDC2-D56E-479E-99E8-E8392EBEBD1D}">
      <dgm:prSet/>
      <dgm:spPr/>
      <dgm:t>
        <a:bodyPr/>
        <a:lstStyle/>
        <a:p>
          <a:endParaRPr lang="ru-RU"/>
        </a:p>
      </dgm:t>
    </dgm:pt>
    <dgm:pt modelId="{E9C0C10C-D089-4C45-8689-1A221423929E}">
      <dgm:prSet phldrT="[Текст]" phldr="0"/>
      <dgm:spPr>
        <a:solidFill>
          <a:srgbClr val="A4D4E2">
            <a:alpha val="90000"/>
          </a:srgbClr>
        </a:solidFill>
      </dgm:spPr>
      <dgm:t>
        <a:bodyPr/>
        <a:lstStyle/>
        <a:p>
          <a:pPr rtl="0"/>
          <a:r>
            <a:rPr lang="ru-RU" dirty="0">
              <a:latin typeface="Arial"/>
            </a:rPr>
            <a:t>Качество продукции</a:t>
          </a:r>
          <a:endParaRPr lang="ru-RU" dirty="0"/>
        </a:p>
      </dgm:t>
    </dgm:pt>
    <dgm:pt modelId="{822B20DA-FB00-4A46-8CE0-F3C6EED0DDE1}" type="parTrans" cxnId="{C4C27379-214C-4DD4-B0D3-D0E654A38009}">
      <dgm:prSet/>
      <dgm:spPr/>
      <dgm:t>
        <a:bodyPr/>
        <a:lstStyle/>
        <a:p>
          <a:endParaRPr lang="ru-RU"/>
        </a:p>
      </dgm:t>
    </dgm:pt>
    <dgm:pt modelId="{A1EB79CB-B3A8-4F09-9DB4-1F4178D14251}" type="sibTrans" cxnId="{C4C27379-214C-4DD4-B0D3-D0E654A38009}">
      <dgm:prSet/>
      <dgm:spPr/>
      <dgm:t>
        <a:bodyPr/>
        <a:lstStyle/>
        <a:p>
          <a:endParaRPr lang="ru-RU"/>
        </a:p>
      </dgm:t>
    </dgm:pt>
    <dgm:pt modelId="{029D28AD-B0D6-4990-B309-F983B75546AD}">
      <dgm:prSet phldr="0"/>
      <dgm:spPr/>
      <dgm:t>
        <a:bodyPr/>
        <a:lstStyle/>
        <a:p>
          <a:r>
            <a:rPr lang="ru-RU" dirty="0">
              <a:latin typeface="Arial"/>
            </a:rPr>
            <a:t>СберМегаМаркет</a:t>
          </a:r>
        </a:p>
      </dgm:t>
    </dgm:pt>
    <dgm:pt modelId="{DA485AB9-EA41-4D5D-999E-A7D6FA75FF8C}" type="parTrans" cxnId="{C84A7383-7563-48B1-9828-7FFD109713EA}">
      <dgm:prSet/>
      <dgm:spPr/>
    </dgm:pt>
    <dgm:pt modelId="{C4430E25-01F3-427E-99CD-FDAAF94AE7AF}" type="sibTrans" cxnId="{C84A7383-7563-48B1-9828-7FFD109713EA}">
      <dgm:prSet/>
      <dgm:spPr/>
    </dgm:pt>
    <dgm:pt modelId="{13761E07-221B-4536-BC83-AD18088530B7}">
      <dgm:prSet phldr="0"/>
      <dgm:spPr/>
      <dgm:t>
        <a:bodyPr/>
        <a:lstStyle/>
        <a:p>
          <a:pPr rtl="0"/>
          <a:r>
            <a:rPr lang="ru-RU" dirty="0">
              <a:latin typeface="Arial"/>
            </a:rPr>
            <a:t>Сбер </a:t>
          </a:r>
          <a:r>
            <a:rPr lang="ru-RU" dirty="0">
              <a:solidFill>
                <a:srgbClr val="4D5156"/>
              </a:solidFill>
              <a:latin typeface="Arial"/>
            </a:rPr>
            <a:t>68,6 млрд руб</a:t>
          </a:r>
        </a:p>
      </dgm:t>
    </dgm:pt>
    <dgm:pt modelId="{C934DC46-6C72-4278-97F0-85A7F3097080}" type="parTrans" cxnId="{B604F6E5-8A79-4BC0-A365-967708D3F70F}">
      <dgm:prSet/>
      <dgm:spPr/>
    </dgm:pt>
    <dgm:pt modelId="{00256CAF-F862-489D-9D28-1F0BA212A2AA}" type="sibTrans" cxnId="{B604F6E5-8A79-4BC0-A365-967708D3F70F}">
      <dgm:prSet/>
      <dgm:spPr/>
    </dgm:pt>
    <dgm:pt modelId="{CA0ACA70-C3D6-4950-A293-826CA31D4D77}" type="pres">
      <dgm:prSet presAssocID="{8E49249E-D487-4D9F-ACF1-780CF7A785B8}" presName="Name0" presStyleCnt="0">
        <dgm:presLayoutVars>
          <dgm:dir/>
          <dgm:animLvl val="lvl"/>
          <dgm:resizeHandles val="exact"/>
        </dgm:presLayoutVars>
      </dgm:prSet>
      <dgm:spPr/>
    </dgm:pt>
    <dgm:pt modelId="{77421869-CF36-491C-BA53-1F920B19AEB1}" type="pres">
      <dgm:prSet presAssocID="{861A968E-9660-4770-82EB-9C2FFC889440}" presName="composite" presStyleCnt="0"/>
      <dgm:spPr/>
    </dgm:pt>
    <dgm:pt modelId="{69089CAB-F69C-48F1-B73A-68DA3AB2CB28}" type="pres">
      <dgm:prSet presAssocID="{861A968E-9660-4770-82EB-9C2FFC889440}" presName="parTx" presStyleLbl="alignNode1" presStyleIdx="0" presStyleCnt="3">
        <dgm:presLayoutVars>
          <dgm:chMax val="0"/>
          <dgm:chPref val="0"/>
          <dgm:bulletEnabled val="1"/>
        </dgm:presLayoutVars>
      </dgm:prSet>
      <dgm:spPr/>
    </dgm:pt>
    <dgm:pt modelId="{B206DAC4-D1DF-4053-8506-5DE426BC8BEF}" type="pres">
      <dgm:prSet presAssocID="{861A968E-9660-4770-82EB-9C2FFC889440}" presName="desTx" presStyleLbl="alignAccFollowNode1" presStyleIdx="0" presStyleCnt="3" custLinFactNeighborX="-103" custLinFactNeighborY="-1551">
        <dgm:presLayoutVars>
          <dgm:bulletEnabled val="1"/>
        </dgm:presLayoutVars>
      </dgm:prSet>
      <dgm:spPr/>
    </dgm:pt>
    <dgm:pt modelId="{4538DDEF-FF29-49EA-B0F6-2B2B7EFBE06A}" type="pres">
      <dgm:prSet presAssocID="{81F95CE4-9DE1-4922-8F2D-89DC118502E3}" presName="space" presStyleCnt="0"/>
      <dgm:spPr/>
    </dgm:pt>
    <dgm:pt modelId="{5458525B-D6B1-444E-BD3E-33F2D6911EC5}" type="pres">
      <dgm:prSet presAssocID="{FD45624C-83CF-47B9-8EDE-C4DE60E9F279}" presName="composite" presStyleCnt="0"/>
      <dgm:spPr/>
    </dgm:pt>
    <dgm:pt modelId="{34E68AF3-FEED-4A3D-869A-6E2B7BBFBA4D}" type="pres">
      <dgm:prSet presAssocID="{FD45624C-83CF-47B9-8EDE-C4DE60E9F279}" presName="parTx" presStyleLbl="alignNode1" presStyleIdx="1" presStyleCnt="3">
        <dgm:presLayoutVars>
          <dgm:chMax val="0"/>
          <dgm:chPref val="0"/>
          <dgm:bulletEnabled val="1"/>
        </dgm:presLayoutVars>
      </dgm:prSet>
      <dgm:spPr/>
    </dgm:pt>
    <dgm:pt modelId="{400F4E5D-F016-41EA-97FB-BF5BA36522C2}" type="pres">
      <dgm:prSet presAssocID="{FD45624C-83CF-47B9-8EDE-C4DE60E9F279}" presName="desTx" presStyleLbl="alignAccFollowNode1" presStyleIdx="1" presStyleCnt="3">
        <dgm:presLayoutVars>
          <dgm:bulletEnabled val="1"/>
        </dgm:presLayoutVars>
      </dgm:prSet>
      <dgm:spPr/>
    </dgm:pt>
    <dgm:pt modelId="{DE1CCA6C-0CB4-4F35-81EC-2A0957C7E3C7}" type="pres">
      <dgm:prSet presAssocID="{EDE81F11-AFEE-4E1E-81E1-1E15775A9880}" presName="space" presStyleCnt="0"/>
      <dgm:spPr/>
    </dgm:pt>
    <dgm:pt modelId="{157F03D9-AB27-4BEC-A1E6-85F2952B306D}" type="pres">
      <dgm:prSet presAssocID="{C1DCF8D2-41C8-416E-B988-A9BFE3AC37E6}" presName="composite" presStyleCnt="0"/>
      <dgm:spPr/>
    </dgm:pt>
    <dgm:pt modelId="{869E6585-1C72-4E82-914E-39E2C4E28665}" type="pres">
      <dgm:prSet presAssocID="{C1DCF8D2-41C8-416E-B988-A9BFE3AC37E6}" presName="parTx" presStyleLbl="alignNode1" presStyleIdx="2" presStyleCnt="3" custLinFactNeighborX="761" custLinFactNeighborY="-828">
        <dgm:presLayoutVars>
          <dgm:chMax val="0"/>
          <dgm:chPref val="0"/>
          <dgm:bulletEnabled val="1"/>
        </dgm:presLayoutVars>
      </dgm:prSet>
      <dgm:spPr/>
    </dgm:pt>
    <dgm:pt modelId="{0C85A15E-56D2-44B3-8E52-7FFFB1AE2983}" type="pres">
      <dgm:prSet presAssocID="{C1DCF8D2-41C8-416E-B988-A9BFE3AC37E6}" presName="desTx" presStyleLbl="alignAccFollowNode1" presStyleIdx="2" presStyleCnt="3">
        <dgm:presLayoutVars>
          <dgm:bulletEnabled val="1"/>
        </dgm:presLayoutVars>
      </dgm:prSet>
      <dgm:spPr/>
    </dgm:pt>
  </dgm:ptLst>
  <dgm:cxnLst>
    <dgm:cxn modelId="{86CFDF01-C3AD-45B0-9674-F902E81F7049}" srcId="{861A968E-9660-4770-82EB-9C2FFC889440}" destId="{377675BF-60C8-4DBD-A646-E86AA93ABE52}" srcOrd="0" destOrd="0" parTransId="{A0BB1576-B217-41AC-B04B-812043263E2F}" sibTransId="{E592E01B-3C16-4704-96C2-BB3FF77DAA95}"/>
    <dgm:cxn modelId="{A3F2D927-0FE1-47AF-90CA-835D2D7A8C57}" srcId="{FD45624C-83CF-47B9-8EDE-C4DE60E9F279}" destId="{2883D5F5-E7FF-401B-8EC6-F928AFB44B13}" srcOrd="0" destOrd="0" parTransId="{A6A0B85D-95AC-463F-92D0-B524DCBEA113}" sibTransId="{8487C7DF-5F3F-497F-AB4E-E023B814B1B5}"/>
    <dgm:cxn modelId="{A3F26230-27FE-4C9E-B7DA-652C0E6D1DD6}" type="presOf" srcId="{C1DCF8D2-41C8-416E-B988-A9BFE3AC37E6}" destId="{869E6585-1C72-4E82-914E-39E2C4E28665}" srcOrd="0" destOrd="0" presId="urn:microsoft.com/office/officeart/2005/8/layout/hList1"/>
    <dgm:cxn modelId="{CFE46D33-E059-4D69-90BA-DA82A7999E4B}" type="presOf" srcId="{440AE72F-6F96-46F5-AAA1-B129294D9E3F}" destId="{B206DAC4-D1DF-4053-8506-5DE426BC8BEF}" srcOrd="0" destOrd="1" presId="urn:microsoft.com/office/officeart/2005/8/layout/hList1"/>
    <dgm:cxn modelId="{00E6973E-9AD9-413F-BF4E-316F2667C85C}" type="presOf" srcId="{13761E07-221B-4536-BC83-AD18088530B7}" destId="{400F4E5D-F016-41EA-97FB-BF5BA36522C2}" srcOrd="0" destOrd="2" presId="urn:microsoft.com/office/officeart/2005/8/layout/hList1"/>
    <dgm:cxn modelId="{2AACE863-BD8D-41F7-BE67-C1FBEEE5F3F6}" srcId="{861A968E-9660-4770-82EB-9C2FFC889440}" destId="{440AE72F-6F96-46F5-AAA1-B129294D9E3F}" srcOrd="1" destOrd="0" parTransId="{81D24485-52BE-4E88-A4A7-4DEE58936D14}" sibTransId="{34B6EB06-9AE2-436E-A05D-6ECEC80EF9E8}"/>
    <dgm:cxn modelId="{CA667B66-42B8-4165-B96C-BFEE883A8A8F}" type="presOf" srcId="{FD45624C-83CF-47B9-8EDE-C4DE60E9F279}" destId="{34E68AF3-FEED-4A3D-869A-6E2B7BBFBA4D}" srcOrd="0" destOrd="0" presId="urn:microsoft.com/office/officeart/2005/8/layout/hList1"/>
    <dgm:cxn modelId="{1D7A2347-BB2A-48C8-9FB2-6A622DA24F4A}" type="presOf" srcId="{8E49249E-D487-4D9F-ACF1-780CF7A785B8}" destId="{CA0ACA70-C3D6-4950-A293-826CA31D4D77}" srcOrd="0" destOrd="0" presId="urn:microsoft.com/office/officeart/2005/8/layout/hList1"/>
    <dgm:cxn modelId="{9C152D69-1F99-422B-B44A-FE2504F61A2B}" srcId="{8E49249E-D487-4D9F-ACF1-780CF7A785B8}" destId="{FD45624C-83CF-47B9-8EDE-C4DE60E9F279}" srcOrd="1" destOrd="0" parTransId="{428D7D77-2657-4A75-8BEE-0D5B401B791A}" sibTransId="{EDE81F11-AFEE-4E1E-81E1-1E15775A9880}"/>
    <dgm:cxn modelId="{9C4E3B4B-DCBA-426D-9342-91AB07624630}" type="presOf" srcId="{2883D5F5-E7FF-401B-8EC6-F928AFB44B13}" destId="{400F4E5D-F016-41EA-97FB-BF5BA36522C2}" srcOrd="0" destOrd="0" presId="urn:microsoft.com/office/officeart/2005/8/layout/hList1"/>
    <dgm:cxn modelId="{C4C27379-214C-4DD4-B0D3-D0E654A38009}" srcId="{C1DCF8D2-41C8-416E-B988-A9BFE3AC37E6}" destId="{E9C0C10C-D089-4C45-8689-1A221423929E}" srcOrd="1" destOrd="0" parTransId="{822B20DA-FB00-4A46-8CE0-F3C6EED0DDE1}" sibTransId="{A1EB79CB-B3A8-4F09-9DB4-1F4178D14251}"/>
    <dgm:cxn modelId="{C84A7383-7563-48B1-9828-7FFD109713EA}" srcId="{861A968E-9660-4770-82EB-9C2FFC889440}" destId="{029D28AD-B0D6-4990-B309-F983B75546AD}" srcOrd="2" destOrd="0" parTransId="{DA485AB9-EA41-4D5D-999E-A7D6FA75FF8C}" sibTransId="{C4430E25-01F3-427E-99CD-FDAAF94AE7AF}"/>
    <dgm:cxn modelId="{91784F86-6801-4F06-A8F7-35AE4828401B}" type="presOf" srcId="{861A968E-9660-4770-82EB-9C2FFC889440}" destId="{69089CAB-F69C-48F1-B73A-68DA3AB2CB28}" srcOrd="0" destOrd="0" presId="urn:microsoft.com/office/officeart/2005/8/layout/hList1"/>
    <dgm:cxn modelId="{495A0C89-E92B-478A-BA24-BE6965EED525}" type="presOf" srcId="{70FEF942-57F6-4407-9CA8-343290DE9E26}" destId="{400F4E5D-F016-41EA-97FB-BF5BA36522C2}" srcOrd="0" destOrd="1" presId="urn:microsoft.com/office/officeart/2005/8/layout/hList1"/>
    <dgm:cxn modelId="{E739DC8A-F73B-4F0E-9BC8-92666F91F7CD}" srcId="{FD45624C-83CF-47B9-8EDE-C4DE60E9F279}" destId="{70FEF942-57F6-4407-9CA8-343290DE9E26}" srcOrd="1" destOrd="0" parTransId="{E56E026B-AB5F-440B-BB8F-26694A248EDA}" sibTransId="{976B19DA-419E-4846-9F70-5052FB87E709}"/>
    <dgm:cxn modelId="{7D7A5FA2-D674-4026-82D8-FE3468CC2734}" srcId="{8E49249E-D487-4D9F-ACF1-780CF7A785B8}" destId="{C1DCF8D2-41C8-416E-B988-A9BFE3AC37E6}" srcOrd="2" destOrd="0" parTransId="{B3C04CD2-9904-4D71-967F-DACEEA19A283}" sibTransId="{7906EB6D-2218-45CE-B08E-08ED8F228640}"/>
    <dgm:cxn modelId="{51ACC0AD-12D0-48AC-9E46-940081EE2F5A}" type="presOf" srcId="{E9C0C10C-D089-4C45-8689-1A221423929E}" destId="{0C85A15E-56D2-44B3-8E52-7FFFB1AE2983}" srcOrd="0" destOrd="1" presId="urn:microsoft.com/office/officeart/2005/8/layout/hList1"/>
    <dgm:cxn modelId="{66E023AF-539B-4898-A0E2-EB94370B4CDA}" srcId="{8E49249E-D487-4D9F-ACF1-780CF7A785B8}" destId="{861A968E-9660-4770-82EB-9C2FFC889440}" srcOrd="0" destOrd="0" parTransId="{8EC91AB9-3AD1-4E8A-8F62-D1D6051DCB4D}" sibTransId="{81F95CE4-9DE1-4922-8F2D-89DC118502E3}"/>
    <dgm:cxn modelId="{3AFCDDC2-D56E-479E-99E8-E8392EBEBD1D}" srcId="{C1DCF8D2-41C8-416E-B988-A9BFE3AC37E6}" destId="{8C35BD44-1BEF-4152-B737-36207728F3AA}" srcOrd="0" destOrd="0" parTransId="{B028CB35-9117-4925-8AF8-24A3293B8DBF}" sibTransId="{E8E5BCDD-B3A2-4F66-A5C9-1A9AA5A755C2}"/>
    <dgm:cxn modelId="{92B602E1-7956-4788-BFE0-3CC65F6EF87C}" type="presOf" srcId="{029D28AD-B0D6-4990-B309-F983B75546AD}" destId="{B206DAC4-D1DF-4053-8506-5DE426BC8BEF}" srcOrd="0" destOrd="2" presId="urn:microsoft.com/office/officeart/2005/8/layout/hList1"/>
    <dgm:cxn modelId="{E338E4E5-9DD5-40A1-BEA5-5402CFCEB1E5}" type="presOf" srcId="{8C35BD44-1BEF-4152-B737-36207728F3AA}" destId="{0C85A15E-56D2-44B3-8E52-7FFFB1AE2983}" srcOrd="0" destOrd="0" presId="urn:microsoft.com/office/officeart/2005/8/layout/hList1"/>
    <dgm:cxn modelId="{B604F6E5-8A79-4BC0-A365-967708D3F70F}" srcId="{FD45624C-83CF-47B9-8EDE-C4DE60E9F279}" destId="{13761E07-221B-4536-BC83-AD18088530B7}" srcOrd="2" destOrd="0" parTransId="{C934DC46-6C72-4278-97F0-85A7F3097080}" sibTransId="{00256CAF-F862-489D-9D28-1F0BA212A2AA}"/>
    <dgm:cxn modelId="{DCE1AEEB-7008-4D70-816D-2EB8D8130650}" type="presOf" srcId="{377675BF-60C8-4DBD-A646-E86AA93ABE52}" destId="{B206DAC4-D1DF-4053-8506-5DE426BC8BEF}" srcOrd="0" destOrd="0" presId="urn:microsoft.com/office/officeart/2005/8/layout/hList1"/>
    <dgm:cxn modelId="{E492450D-93FF-4DF9-8D7F-91A67310EFE0}" type="presParOf" srcId="{CA0ACA70-C3D6-4950-A293-826CA31D4D77}" destId="{77421869-CF36-491C-BA53-1F920B19AEB1}" srcOrd="0" destOrd="0" presId="urn:microsoft.com/office/officeart/2005/8/layout/hList1"/>
    <dgm:cxn modelId="{8EBD064E-3B4C-4A3E-9B6F-38F109C8018E}" type="presParOf" srcId="{77421869-CF36-491C-BA53-1F920B19AEB1}" destId="{69089CAB-F69C-48F1-B73A-68DA3AB2CB28}" srcOrd="0" destOrd="0" presId="urn:microsoft.com/office/officeart/2005/8/layout/hList1"/>
    <dgm:cxn modelId="{259CAB5C-B6E0-43A3-AC26-8786FABF1219}" type="presParOf" srcId="{77421869-CF36-491C-BA53-1F920B19AEB1}" destId="{B206DAC4-D1DF-4053-8506-5DE426BC8BEF}" srcOrd="1" destOrd="0" presId="urn:microsoft.com/office/officeart/2005/8/layout/hList1"/>
    <dgm:cxn modelId="{6DCD1328-7027-4002-B0E9-E34FFB9E4FDD}" type="presParOf" srcId="{CA0ACA70-C3D6-4950-A293-826CA31D4D77}" destId="{4538DDEF-FF29-49EA-B0F6-2B2B7EFBE06A}" srcOrd="1" destOrd="0" presId="urn:microsoft.com/office/officeart/2005/8/layout/hList1"/>
    <dgm:cxn modelId="{A5156935-B486-46DF-9FBD-7B0C5CBA9357}" type="presParOf" srcId="{CA0ACA70-C3D6-4950-A293-826CA31D4D77}" destId="{5458525B-D6B1-444E-BD3E-33F2D6911EC5}" srcOrd="2" destOrd="0" presId="urn:microsoft.com/office/officeart/2005/8/layout/hList1"/>
    <dgm:cxn modelId="{7EBE8486-3E40-4176-BC6C-D2631D20EF85}" type="presParOf" srcId="{5458525B-D6B1-444E-BD3E-33F2D6911EC5}" destId="{34E68AF3-FEED-4A3D-869A-6E2B7BBFBA4D}" srcOrd="0" destOrd="0" presId="urn:microsoft.com/office/officeart/2005/8/layout/hList1"/>
    <dgm:cxn modelId="{6DCF2AA0-727F-4320-9BAF-C9FCE0CE4A01}" type="presParOf" srcId="{5458525B-D6B1-444E-BD3E-33F2D6911EC5}" destId="{400F4E5D-F016-41EA-97FB-BF5BA36522C2}" srcOrd="1" destOrd="0" presId="urn:microsoft.com/office/officeart/2005/8/layout/hList1"/>
    <dgm:cxn modelId="{818BEC6A-F793-477E-A2A0-FC5A0D3C9ED1}" type="presParOf" srcId="{CA0ACA70-C3D6-4950-A293-826CA31D4D77}" destId="{DE1CCA6C-0CB4-4F35-81EC-2A0957C7E3C7}" srcOrd="3" destOrd="0" presId="urn:microsoft.com/office/officeart/2005/8/layout/hList1"/>
    <dgm:cxn modelId="{FA6089DE-4153-4330-8DD6-94E83DD54EEC}" type="presParOf" srcId="{CA0ACA70-C3D6-4950-A293-826CA31D4D77}" destId="{157F03D9-AB27-4BEC-A1E6-85F2952B306D}" srcOrd="4" destOrd="0" presId="urn:microsoft.com/office/officeart/2005/8/layout/hList1"/>
    <dgm:cxn modelId="{D2D24C5E-3912-42B1-B2D2-1EA3A5E44210}" type="presParOf" srcId="{157F03D9-AB27-4BEC-A1E6-85F2952B306D}" destId="{869E6585-1C72-4E82-914E-39E2C4E28665}" srcOrd="0" destOrd="0" presId="urn:microsoft.com/office/officeart/2005/8/layout/hList1"/>
    <dgm:cxn modelId="{72A910D0-F1BB-444D-9A90-C6577821D33A}" type="presParOf" srcId="{157F03D9-AB27-4BEC-A1E6-85F2952B306D}" destId="{0C85A15E-56D2-44B3-8E52-7FFFB1AE298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D9A213-166B-4E97-81A8-65458C2EF285}">
      <dsp:nvSpPr>
        <dsp:cNvPr id="0" name=""/>
        <dsp:cNvSpPr/>
      </dsp:nvSpPr>
      <dsp:spPr>
        <a:xfrm rot="5400000">
          <a:off x="5894521" y="-2254143"/>
          <a:ext cx="1333695" cy="617540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rtl="0">
            <a:lnSpc>
              <a:spcPct val="90000"/>
            </a:lnSpc>
            <a:spcBef>
              <a:spcPct val="0"/>
            </a:spcBef>
            <a:spcAft>
              <a:spcPct val="15000"/>
            </a:spcAft>
            <a:buChar char="•"/>
          </a:pPr>
          <a:r>
            <a:rPr lang="ru-RU" sz="1800" kern="1200" dirty="0">
              <a:latin typeface="Arial"/>
            </a:rPr>
            <a:t>Я активно начал заниматься спортом и здоровьем, считаю фермерские продукты более </a:t>
          </a:r>
          <a:r>
            <a:rPr lang="ru-RU" sz="1800" kern="1200" dirty="0" err="1">
              <a:latin typeface="Arial"/>
            </a:rPr>
            <a:t>питатиельными</a:t>
          </a:r>
          <a:r>
            <a:rPr lang="ru-RU" sz="1800" kern="1200" dirty="0">
              <a:latin typeface="Arial"/>
            </a:rPr>
            <a:t>, полезными, хочу перейти на здоровое питание, но нет возможности покупать подобную продукцию </a:t>
          </a:r>
          <a:endParaRPr lang="ru-RU" sz="1800" kern="1200" dirty="0"/>
        </a:p>
      </dsp:txBody>
      <dsp:txXfrm rot="-5400000">
        <a:off x="3473666" y="231818"/>
        <a:ext cx="6110300" cy="1203483"/>
      </dsp:txXfrm>
    </dsp:sp>
    <dsp:sp modelId="{25CE82D9-9946-4501-ADAF-4D9AD60E2680}">
      <dsp:nvSpPr>
        <dsp:cNvPr id="0" name=""/>
        <dsp:cNvSpPr/>
      </dsp:nvSpPr>
      <dsp:spPr>
        <a:xfrm>
          <a:off x="0" y="0"/>
          <a:ext cx="3473665" cy="1667119"/>
        </a:xfrm>
        <a:prstGeom prst="roundRect">
          <a:avLst/>
        </a:prstGeom>
        <a:solidFill>
          <a:srgbClr val="008C9D"/>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rtl="0">
            <a:lnSpc>
              <a:spcPct val="90000"/>
            </a:lnSpc>
            <a:spcBef>
              <a:spcPct val="0"/>
            </a:spcBef>
            <a:spcAft>
              <a:spcPct val="35000"/>
            </a:spcAft>
            <a:buNone/>
          </a:pPr>
          <a:r>
            <a:rPr lang="ru-RU" sz="4000" kern="1200" dirty="0">
              <a:latin typeface="Arial"/>
            </a:rPr>
            <a:t>Дмитрий, 24 года</a:t>
          </a:r>
        </a:p>
      </dsp:txBody>
      <dsp:txXfrm>
        <a:off x="81382" y="81382"/>
        <a:ext cx="3310901" cy="15043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3D662-2D6B-4213-8BCC-C3E77744DC58}">
      <dsp:nvSpPr>
        <dsp:cNvPr id="0" name=""/>
        <dsp:cNvSpPr/>
      </dsp:nvSpPr>
      <dsp:spPr>
        <a:xfrm>
          <a:off x="488420" y="0"/>
          <a:ext cx="4424007" cy="4424007"/>
        </a:xfrm>
        <a:prstGeom prst="ellipse">
          <a:avLst/>
        </a:prstGeom>
        <a:solidFill>
          <a:srgbClr val="018C9A"/>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ru-RU" sz="1400" b="1" kern="1200" dirty="0"/>
            <a:t>РАМ</a:t>
          </a:r>
        </a:p>
        <a:p>
          <a:pPr marL="0" lvl="0" indent="0" algn="ctr" defTabSz="622300">
            <a:lnSpc>
              <a:spcPct val="90000"/>
            </a:lnSpc>
            <a:spcBef>
              <a:spcPct val="0"/>
            </a:spcBef>
            <a:spcAft>
              <a:spcPct val="35000"/>
            </a:spcAft>
            <a:buNone/>
          </a:pPr>
          <a:r>
            <a:rPr lang="ru-RU" sz="1000" b="1" kern="1200" dirty="0"/>
            <a:t>Потенциал</a:t>
          </a:r>
        </a:p>
      </dsp:txBody>
      <dsp:txXfrm>
        <a:off x="2081947" y="221200"/>
        <a:ext cx="1236952" cy="663601"/>
      </dsp:txXfrm>
    </dsp:sp>
    <dsp:sp modelId="{71F9D321-AD24-4B2F-9858-808383740F5B}">
      <dsp:nvSpPr>
        <dsp:cNvPr id="0" name=""/>
        <dsp:cNvSpPr/>
      </dsp:nvSpPr>
      <dsp:spPr>
        <a:xfrm>
          <a:off x="930820" y="884801"/>
          <a:ext cx="3539205" cy="3539205"/>
        </a:xfrm>
        <a:prstGeom prst="ellipse">
          <a:avLst/>
        </a:prstGeom>
        <a:solidFill>
          <a:srgbClr val="00B7D0">
            <a:alpha val="26667"/>
          </a:srgb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ru-RU" sz="1400" b="1" kern="1200" dirty="0"/>
            <a:t>ТАМ</a:t>
          </a:r>
        </a:p>
        <a:p>
          <a:pPr marL="0" lvl="0" indent="0" algn="ctr" defTabSz="622300">
            <a:lnSpc>
              <a:spcPct val="90000"/>
            </a:lnSpc>
            <a:spcBef>
              <a:spcPct val="0"/>
            </a:spcBef>
            <a:spcAft>
              <a:spcPct val="35000"/>
            </a:spcAft>
            <a:buNone/>
          </a:pPr>
          <a:r>
            <a:rPr lang="ru-RU" sz="1000" b="1" kern="1200" dirty="0"/>
            <a:t>Перспектива</a:t>
          </a:r>
        </a:p>
      </dsp:txBody>
      <dsp:txXfrm>
        <a:off x="2081947" y="1097153"/>
        <a:ext cx="1236952" cy="637057"/>
      </dsp:txXfrm>
    </dsp:sp>
    <dsp:sp modelId="{F4F73ED0-32D2-41A1-B72D-C2D81FC80C1A}">
      <dsp:nvSpPr>
        <dsp:cNvPr id="0" name=""/>
        <dsp:cNvSpPr/>
      </dsp:nvSpPr>
      <dsp:spPr>
        <a:xfrm>
          <a:off x="1373221" y="1769602"/>
          <a:ext cx="2654404" cy="2654404"/>
        </a:xfrm>
        <a:prstGeom prst="ellipse">
          <a:avLst/>
        </a:prstGeom>
        <a:solidFill>
          <a:srgbClr val="00B7D0"/>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dirty="0"/>
            <a:t>SAM</a:t>
          </a:r>
        </a:p>
        <a:p>
          <a:pPr marL="0" lvl="0" indent="0" algn="ctr" defTabSz="622300">
            <a:lnSpc>
              <a:spcPct val="90000"/>
            </a:lnSpc>
            <a:spcBef>
              <a:spcPct val="0"/>
            </a:spcBef>
            <a:spcAft>
              <a:spcPct val="35000"/>
            </a:spcAft>
            <a:buNone/>
          </a:pPr>
          <a:r>
            <a:rPr lang="ru-RU" sz="1000" b="1" kern="1200" dirty="0"/>
            <a:t>Стратегия и конкуренты</a:t>
          </a:r>
        </a:p>
      </dsp:txBody>
      <dsp:txXfrm>
        <a:off x="2081947" y="1968683"/>
        <a:ext cx="1236952" cy="597240"/>
      </dsp:txXfrm>
    </dsp:sp>
    <dsp:sp modelId="{C12AB981-CE2A-46AD-A1EC-BC438E315F66}">
      <dsp:nvSpPr>
        <dsp:cNvPr id="0" name=""/>
        <dsp:cNvSpPr/>
      </dsp:nvSpPr>
      <dsp:spPr>
        <a:xfrm>
          <a:off x="1815622" y="2654404"/>
          <a:ext cx="1769602" cy="1769602"/>
        </a:xfrm>
        <a:prstGeom prst="ellipse">
          <a:avLst/>
        </a:prstGeom>
        <a:solidFill>
          <a:srgbClr val="A4D4E2"/>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dirty="0"/>
            <a:t>SOM</a:t>
          </a:r>
        </a:p>
        <a:p>
          <a:pPr marL="0" lvl="0" indent="0" algn="ctr" defTabSz="622300">
            <a:lnSpc>
              <a:spcPct val="90000"/>
            </a:lnSpc>
            <a:spcBef>
              <a:spcPct val="0"/>
            </a:spcBef>
            <a:spcAft>
              <a:spcPct val="35000"/>
            </a:spcAft>
            <a:buNone/>
          </a:pPr>
          <a:r>
            <a:rPr lang="ru-RU" sz="1000" b="1" kern="1200" dirty="0"/>
            <a:t>Тактика</a:t>
          </a:r>
        </a:p>
      </dsp:txBody>
      <dsp:txXfrm>
        <a:off x="2074774" y="3096804"/>
        <a:ext cx="1251298" cy="8848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089CAB-F69C-48F1-B73A-68DA3AB2CB28}">
      <dsp:nvSpPr>
        <dsp:cNvPr id="0" name=""/>
        <dsp:cNvSpPr/>
      </dsp:nvSpPr>
      <dsp:spPr>
        <a:xfrm>
          <a:off x="3137" y="792419"/>
          <a:ext cx="3059169" cy="840956"/>
        </a:xfrm>
        <a:prstGeom prst="rect">
          <a:avLst/>
        </a:prstGeom>
        <a:solidFill>
          <a:srgbClr val="008C9D"/>
        </a:solidFill>
        <a:ln w="25400" cap="flat" cmpd="sng" algn="ctr">
          <a:no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ru-RU" sz="2400" kern="1200" dirty="0"/>
            <a:t>Конкуренты Продукты/Услуги</a:t>
          </a:r>
        </a:p>
      </dsp:txBody>
      <dsp:txXfrm>
        <a:off x="3137" y="792419"/>
        <a:ext cx="3059169" cy="840956"/>
      </dsp:txXfrm>
    </dsp:sp>
    <dsp:sp modelId="{B206DAC4-D1DF-4053-8506-5DE426BC8BEF}">
      <dsp:nvSpPr>
        <dsp:cNvPr id="0" name=""/>
        <dsp:cNvSpPr/>
      </dsp:nvSpPr>
      <dsp:spPr>
        <a:xfrm>
          <a:off x="0" y="1597166"/>
          <a:ext cx="3059169" cy="2334622"/>
        </a:xfrm>
        <a:prstGeom prst="rect">
          <a:avLst/>
        </a:prstGeom>
        <a:solidFill>
          <a:srgbClr val="A4D4E2"/>
        </a:solidFill>
        <a:ln w="25400" cap="flat" cmpd="sng" algn="ctr">
          <a:solidFill>
            <a:schemeClr val="accent1">
              <a:alpha val="90000"/>
              <a:tint val="40000"/>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ru-RU" sz="2400" kern="1200" dirty="0">
              <a:latin typeface="Arial"/>
            </a:rPr>
            <a:t>Самокат</a:t>
          </a:r>
          <a:endParaRPr lang="ru-RU" sz="2400" kern="1200" dirty="0"/>
        </a:p>
        <a:p>
          <a:pPr marL="228600" lvl="1" indent="-228600" algn="l" defTabSz="1066800" rtl="0">
            <a:lnSpc>
              <a:spcPct val="90000"/>
            </a:lnSpc>
            <a:spcBef>
              <a:spcPct val="0"/>
            </a:spcBef>
            <a:spcAft>
              <a:spcPct val="15000"/>
            </a:spcAft>
            <a:buChar char="•"/>
          </a:pPr>
          <a:r>
            <a:rPr lang="ru-RU" sz="2400" kern="1200" dirty="0">
              <a:latin typeface="Arial"/>
            </a:rPr>
            <a:t>Яндекс Еда</a:t>
          </a:r>
          <a:endParaRPr lang="ru-RU" sz="2400" kern="1200" dirty="0"/>
        </a:p>
        <a:p>
          <a:pPr marL="228600" lvl="1" indent="-228600" algn="l" defTabSz="1066800">
            <a:lnSpc>
              <a:spcPct val="90000"/>
            </a:lnSpc>
            <a:spcBef>
              <a:spcPct val="0"/>
            </a:spcBef>
            <a:spcAft>
              <a:spcPct val="15000"/>
            </a:spcAft>
            <a:buChar char="•"/>
          </a:pPr>
          <a:r>
            <a:rPr lang="ru-RU" sz="2400" kern="1200" dirty="0">
              <a:latin typeface="Arial"/>
            </a:rPr>
            <a:t>СберМегаМаркет</a:t>
          </a:r>
        </a:p>
      </dsp:txBody>
      <dsp:txXfrm>
        <a:off x="0" y="1597166"/>
        <a:ext cx="3059169" cy="2334622"/>
      </dsp:txXfrm>
    </dsp:sp>
    <dsp:sp modelId="{34E68AF3-FEED-4A3D-869A-6E2B7BBFBA4D}">
      <dsp:nvSpPr>
        <dsp:cNvPr id="0" name=""/>
        <dsp:cNvSpPr/>
      </dsp:nvSpPr>
      <dsp:spPr>
        <a:xfrm>
          <a:off x="3490590" y="792419"/>
          <a:ext cx="3059169" cy="840956"/>
        </a:xfrm>
        <a:prstGeom prst="rect">
          <a:avLst/>
        </a:prstGeom>
        <a:solidFill>
          <a:srgbClr val="008C9D"/>
        </a:solidFill>
        <a:ln w="25400" cap="flat" cmpd="sng" algn="ctr">
          <a:no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ru-RU" sz="2400" kern="1200" dirty="0"/>
            <a:t>Фирмы конкуренты</a:t>
          </a:r>
        </a:p>
      </dsp:txBody>
      <dsp:txXfrm>
        <a:off x="3490590" y="792419"/>
        <a:ext cx="3059169" cy="840956"/>
      </dsp:txXfrm>
    </dsp:sp>
    <dsp:sp modelId="{400F4E5D-F016-41EA-97FB-BF5BA36522C2}">
      <dsp:nvSpPr>
        <dsp:cNvPr id="0" name=""/>
        <dsp:cNvSpPr/>
      </dsp:nvSpPr>
      <dsp:spPr>
        <a:xfrm>
          <a:off x="3490590" y="1633376"/>
          <a:ext cx="3059169" cy="2334622"/>
        </a:xfrm>
        <a:prstGeom prst="rect">
          <a:avLst/>
        </a:prstGeom>
        <a:solidFill>
          <a:srgbClr val="A4D4E2">
            <a:alpha val="90000"/>
          </a:srgbClr>
        </a:solidFill>
        <a:ln w="25400" cap="flat" cmpd="sng" algn="ctr">
          <a:solidFill>
            <a:schemeClr val="accent1">
              <a:alpha val="90000"/>
              <a:tint val="40000"/>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rtl="0">
            <a:lnSpc>
              <a:spcPct val="90000"/>
            </a:lnSpc>
            <a:spcBef>
              <a:spcPct val="0"/>
            </a:spcBef>
            <a:spcAft>
              <a:spcPct val="15000"/>
            </a:spcAft>
            <a:buChar char="•"/>
          </a:pPr>
          <a:r>
            <a:rPr lang="ru-RU" sz="2400" kern="1200" dirty="0">
              <a:latin typeface="Arial"/>
            </a:rPr>
            <a:t>Самокат</a:t>
          </a:r>
          <a:r>
            <a:rPr lang="ru-RU" sz="2400" b="0" kern="1200" dirty="0">
              <a:latin typeface="Arial"/>
            </a:rPr>
            <a:t> </a:t>
          </a:r>
          <a:r>
            <a:rPr lang="ru-RU" sz="2400" b="0" kern="1200" dirty="0">
              <a:solidFill>
                <a:srgbClr val="202124"/>
              </a:solidFill>
              <a:latin typeface="Arial"/>
            </a:rPr>
            <a:t>82,5 млрд рублей</a:t>
          </a:r>
          <a:endParaRPr lang="ru-RU" sz="2400" b="0" kern="1200" dirty="0">
            <a:solidFill>
              <a:srgbClr val="202124"/>
            </a:solidFill>
          </a:endParaRPr>
        </a:p>
        <a:p>
          <a:pPr marL="228600" lvl="1" indent="-228600" algn="l" defTabSz="1066800" rtl="0">
            <a:lnSpc>
              <a:spcPct val="90000"/>
            </a:lnSpc>
            <a:spcBef>
              <a:spcPct val="0"/>
            </a:spcBef>
            <a:spcAft>
              <a:spcPct val="15000"/>
            </a:spcAft>
            <a:buChar char="•"/>
          </a:pPr>
          <a:r>
            <a:rPr lang="ru-RU" sz="2400" kern="1200" dirty="0">
              <a:latin typeface="Arial"/>
            </a:rPr>
            <a:t>Яндекс </a:t>
          </a:r>
          <a:r>
            <a:rPr lang="ru-RU" sz="2400" kern="1200" dirty="0">
              <a:solidFill>
                <a:srgbClr val="292929"/>
              </a:solidFill>
            </a:rPr>
            <a:t>57,5 млрд рублей</a:t>
          </a:r>
        </a:p>
        <a:p>
          <a:pPr marL="228600" lvl="1" indent="-228600" algn="l" defTabSz="1066800" rtl="0">
            <a:lnSpc>
              <a:spcPct val="90000"/>
            </a:lnSpc>
            <a:spcBef>
              <a:spcPct val="0"/>
            </a:spcBef>
            <a:spcAft>
              <a:spcPct val="15000"/>
            </a:spcAft>
            <a:buChar char="•"/>
          </a:pPr>
          <a:r>
            <a:rPr lang="ru-RU" sz="2400" kern="1200" dirty="0">
              <a:latin typeface="Arial"/>
            </a:rPr>
            <a:t>Сбер </a:t>
          </a:r>
          <a:r>
            <a:rPr lang="ru-RU" sz="2400" kern="1200" dirty="0">
              <a:solidFill>
                <a:srgbClr val="4D5156"/>
              </a:solidFill>
              <a:latin typeface="Arial"/>
            </a:rPr>
            <a:t>68,6 млрд руб</a:t>
          </a:r>
        </a:p>
      </dsp:txBody>
      <dsp:txXfrm>
        <a:off x="3490590" y="1633376"/>
        <a:ext cx="3059169" cy="2334622"/>
      </dsp:txXfrm>
    </dsp:sp>
    <dsp:sp modelId="{869E6585-1C72-4E82-914E-39E2C4E28665}">
      <dsp:nvSpPr>
        <dsp:cNvPr id="0" name=""/>
        <dsp:cNvSpPr/>
      </dsp:nvSpPr>
      <dsp:spPr>
        <a:xfrm>
          <a:off x="6981180" y="785456"/>
          <a:ext cx="3059169" cy="840956"/>
        </a:xfrm>
        <a:prstGeom prst="rect">
          <a:avLst/>
        </a:prstGeom>
        <a:solidFill>
          <a:srgbClr val="008C9D"/>
        </a:solidFill>
        <a:ln w="25400" cap="flat" cmpd="sng" algn="ctr">
          <a:no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ru-RU" sz="2400" kern="1200" dirty="0"/>
            <a:t>Наши преимущества</a:t>
          </a:r>
        </a:p>
      </dsp:txBody>
      <dsp:txXfrm>
        <a:off x="6981180" y="785456"/>
        <a:ext cx="3059169" cy="840956"/>
      </dsp:txXfrm>
    </dsp:sp>
    <dsp:sp modelId="{0C85A15E-56D2-44B3-8E52-7FFFB1AE2983}">
      <dsp:nvSpPr>
        <dsp:cNvPr id="0" name=""/>
        <dsp:cNvSpPr/>
      </dsp:nvSpPr>
      <dsp:spPr>
        <a:xfrm>
          <a:off x="6978043" y="1633376"/>
          <a:ext cx="3059169" cy="2334622"/>
        </a:xfrm>
        <a:prstGeom prst="rect">
          <a:avLst/>
        </a:prstGeom>
        <a:solidFill>
          <a:srgbClr val="A4D4E2">
            <a:alpha val="90000"/>
          </a:srgbClr>
        </a:solidFill>
        <a:ln w="25400" cap="flat" cmpd="sng" algn="ctr">
          <a:solidFill>
            <a:schemeClr val="accent1">
              <a:alpha val="90000"/>
              <a:tint val="40000"/>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rtl="0">
            <a:lnSpc>
              <a:spcPct val="90000"/>
            </a:lnSpc>
            <a:spcBef>
              <a:spcPct val="0"/>
            </a:spcBef>
            <a:spcAft>
              <a:spcPct val="15000"/>
            </a:spcAft>
            <a:buChar char="•"/>
          </a:pPr>
          <a:r>
            <a:rPr lang="ru-RU" sz="2400" kern="1200" dirty="0">
              <a:latin typeface="Arial"/>
            </a:rPr>
            <a:t>Совершенно новый вид маркетплейса</a:t>
          </a:r>
          <a:endParaRPr lang="ru-RU" sz="2400" kern="1200" dirty="0"/>
        </a:p>
        <a:p>
          <a:pPr marL="228600" lvl="1" indent="-228600" algn="l" defTabSz="1066800" rtl="0">
            <a:lnSpc>
              <a:spcPct val="90000"/>
            </a:lnSpc>
            <a:spcBef>
              <a:spcPct val="0"/>
            </a:spcBef>
            <a:spcAft>
              <a:spcPct val="15000"/>
            </a:spcAft>
            <a:buChar char="•"/>
          </a:pPr>
          <a:r>
            <a:rPr lang="ru-RU" sz="2400" kern="1200" dirty="0">
              <a:latin typeface="Arial"/>
            </a:rPr>
            <a:t>Качество продукции</a:t>
          </a:r>
          <a:endParaRPr lang="ru-RU" sz="2400" kern="1200" dirty="0"/>
        </a:p>
      </dsp:txBody>
      <dsp:txXfrm>
        <a:off x="6978043" y="1633376"/>
        <a:ext cx="3059169" cy="233462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3" name="PlaceHolder 2"/>
          <p:cNvSpPr>
            <a:spLocks noGrp="1"/>
          </p:cNvSpPr>
          <p:nvPr>
            <p:ph type="subTitle"/>
          </p:nvPr>
        </p:nvSpPr>
        <p:spPr>
          <a:xfrm>
            <a:off x="504000" y="1326600"/>
            <a:ext cx="9072000" cy="3288600"/>
          </a:xfrm>
          <a:prstGeom prst="rect">
            <a:avLst/>
          </a:prstGeom>
        </p:spPr>
        <p:txBody>
          <a:bodyPr lIns="0" tIns="0" rIns="0" bIns="0" anchor="ctr">
            <a:noAutofit/>
          </a:bodyPr>
          <a:lstStyle/>
          <a:p>
            <a:pPr algn="ctr"/>
            <a:endParaRPr lang="ru-RU"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5" name="PlaceHolder 2"/>
          <p:cNvSpPr>
            <a:spLocks noGrp="1"/>
          </p:cNvSpPr>
          <p:nvPr>
            <p:ph type="body"/>
          </p:nvPr>
        </p:nvSpPr>
        <p:spPr>
          <a:xfrm>
            <a:off x="504000" y="1326600"/>
            <a:ext cx="9072000" cy="328860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7" name="PlaceHolder 2"/>
          <p:cNvSpPr>
            <a:spLocks noGrp="1"/>
          </p:cNvSpPr>
          <p:nvPr>
            <p:ph type="body"/>
          </p:nvPr>
        </p:nvSpPr>
        <p:spPr>
          <a:xfrm>
            <a:off x="504000" y="1326600"/>
            <a:ext cx="4426920" cy="3288600"/>
          </a:xfrm>
          <a:prstGeom prst="rect">
            <a:avLst/>
          </a:prstGeom>
        </p:spPr>
        <p:txBody>
          <a:bodyPr lIns="0" tIns="0" rIns="0" bIns="0">
            <a:normAutofit/>
          </a:bodyPr>
          <a:lstStyle/>
          <a:p>
            <a:endParaRPr lang="ru-RU" sz="3200" b="0" strike="noStrike" spc="-1">
              <a:latin typeface="Arial"/>
            </a:endParaRPr>
          </a:p>
        </p:txBody>
      </p:sp>
      <p:sp>
        <p:nvSpPr>
          <p:cNvPr id="8" name="PlaceHolder 3"/>
          <p:cNvSpPr>
            <a:spLocks noGrp="1"/>
          </p:cNvSpPr>
          <p:nvPr>
            <p:ph type="body"/>
          </p:nvPr>
        </p:nvSpPr>
        <p:spPr>
          <a:xfrm>
            <a:off x="5152680" y="1326600"/>
            <a:ext cx="4426920" cy="328860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504000" y="74160"/>
            <a:ext cx="9071280" cy="5795280"/>
          </a:xfrm>
          <a:prstGeom prst="rect">
            <a:avLst/>
          </a:prstGeom>
        </p:spPr>
        <p:txBody>
          <a:bodyPr lIns="0" tIns="0" rIns="0" bIns="0" anchor="ctr">
            <a:noAutofit/>
          </a:bodyPr>
          <a:lstStyle/>
          <a:p>
            <a:pPr algn="ctr"/>
            <a:endParaRPr lang="ru-RU"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2"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13" name="PlaceHolder 3"/>
          <p:cNvSpPr>
            <a:spLocks noGrp="1"/>
          </p:cNvSpPr>
          <p:nvPr>
            <p:ph type="body"/>
          </p:nvPr>
        </p:nvSpPr>
        <p:spPr>
          <a:xfrm>
            <a:off x="5152680" y="1326600"/>
            <a:ext cx="4426920" cy="3288600"/>
          </a:xfrm>
          <a:prstGeom prst="rect">
            <a:avLst/>
          </a:prstGeom>
        </p:spPr>
        <p:txBody>
          <a:bodyPr lIns="0" tIns="0" rIns="0" bIns="0">
            <a:normAutofit/>
          </a:bodyPr>
          <a:lstStyle/>
          <a:p>
            <a:endParaRPr lang="ru-RU" sz="3200" b="0" strike="noStrike" spc="-1">
              <a:latin typeface="Arial"/>
            </a:endParaRPr>
          </a:p>
        </p:txBody>
      </p:sp>
      <p:sp>
        <p:nvSpPr>
          <p:cNvPr id="14" name="PlaceHolder 4"/>
          <p:cNvSpPr>
            <a:spLocks noGrp="1"/>
          </p:cNvSpPr>
          <p:nvPr>
            <p:ph type="body"/>
          </p:nvPr>
        </p:nvSpPr>
        <p:spPr>
          <a:xfrm>
            <a:off x="50400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6" name="PlaceHolder 2"/>
          <p:cNvSpPr>
            <a:spLocks noGrp="1"/>
          </p:cNvSpPr>
          <p:nvPr>
            <p:ph type="body"/>
          </p:nvPr>
        </p:nvSpPr>
        <p:spPr>
          <a:xfrm>
            <a:off x="504000" y="1326600"/>
            <a:ext cx="4426920" cy="3288600"/>
          </a:xfrm>
          <a:prstGeom prst="rect">
            <a:avLst/>
          </a:prstGeom>
        </p:spPr>
        <p:txBody>
          <a:bodyPr lIns="0" tIns="0" rIns="0" bIns="0">
            <a:normAutofit/>
          </a:bodyPr>
          <a:lstStyle/>
          <a:p>
            <a:endParaRPr lang="ru-RU" sz="3200" b="0" strike="noStrike" spc="-1">
              <a:latin typeface="Arial"/>
            </a:endParaRPr>
          </a:p>
        </p:txBody>
      </p:sp>
      <p:sp>
        <p:nvSpPr>
          <p:cNvPr id="17"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18" name="PlaceHolder 4"/>
          <p:cNvSpPr>
            <a:spLocks noGrp="1"/>
          </p:cNvSpPr>
          <p:nvPr>
            <p:ph type="body"/>
          </p:nvPr>
        </p:nvSpPr>
        <p:spPr>
          <a:xfrm>
            <a:off x="515268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0"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21"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22" name="PlaceHolder 4"/>
          <p:cNvSpPr>
            <a:spLocks noGrp="1"/>
          </p:cNvSpPr>
          <p:nvPr>
            <p:ph type="body"/>
          </p:nvPr>
        </p:nvSpPr>
        <p:spPr>
          <a:xfrm>
            <a:off x="504000" y="3044520"/>
            <a:ext cx="907200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4" name="PlaceHolder 2"/>
          <p:cNvSpPr>
            <a:spLocks noGrp="1"/>
          </p:cNvSpPr>
          <p:nvPr>
            <p:ph type="body"/>
          </p:nvPr>
        </p:nvSpPr>
        <p:spPr>
          <a:xfrm>
            <a:off x="504000" y="1326600"/>
            <a:ext cx="9072000" cy="1568520"/>
          </a:xfrm>
          <a:prstGeom prst="rect">
            <a:avLst/>
          </a:prstGeom>
        </p:spPr>
        <p:txBody>
          <a:bodyPr lIns="0" tIns="0" rIns="0" bIns="0">
            <a:normAutofit/>
          </a:bodyPr>
          <a:lstStyle/>
          <a:p>
            <a:endParaRPr lang="ru-RU" sz="3200" b="0" strike="noStrike" spc="-1">
              <a:latin typeface="Arial"/>
            </a:endParaRPr>
          </a:p>
        </p:txBody>
      </p:sp>
      <p:sp>
        <p:nvSpPr>
          <p:cNvPr id="25" name="PlaceHolder 3"/>
          <p:cNvSpPr>
            <a:spLocks noGrp="1"/>
          </p:cNvSpPr>
          <p:nvPr>
            <p:ph type="body"/>
          </p:nvPr>
        </p:nvSpPr>
        <p:spPr>
          <a:xfrm>
            <a:off x="504000" y="3044520"/>
            <a:ext cx="907200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7"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28"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29" name="PlaceHolder 4"/>
          <p:cNvSpPr>
            <a:spLocks noGrp="1"/>
          </p:cNvSpPr>
          <p:nvPr>
            <p:ph type="body"/>
          </p:nvPr>
        </p:nvSpPr>
        <p:spPr>
          <a:xfrm>
            <a:off x="504000" y="3044520"/>
            <a:ext cx="4426920" cy="1568520"/>
          </a:xfrm>
          <a:prstGeom prst="rect">
            <a:avLst/>
          </a:prstGeom>
        </p:spPr>
        <p:txBody>
          <a:bodyPr lIns="0" tIns="0" rIns="0" bIns="0">
            <a:normAutofit/>
          </a:bodyPr>
          <a:lstStyle/>
          <a:p>
            <a:endParaRPr lang="ru-RU" sz="3200" b="0" strike="noStrike" spc="-1">
              <a:latin typeface="Arial"/>
            </a:endParaRPr>
          </a:p>
        </p:txBody>
      </p:sp>
      <p:sp>
        <p:nvSpPr>
          <p:cNvPr id="30" name="PlaceHolder 5"/>
          <p:cNvSpPr>
            <a:spLocks noGrp="1"/>
          </p:cNvSpPr>
          <p:nvPr>
            <p:ph type="body"/>
          </p:nvPr>
        </p:nvSpPr>
        <p:spPr>
          <a:xfrm>
            <a:off x="515268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32" name="PlaceHolder 2"/>
          <p:cNvSpPr>
            <a:spLocks noGrp="1"/>
          </p:cNvSpPr>
          <p:nvPr>
            <p:ph type="body"/>
          </p:nvPr>
        </p:nvSpPr>
        <p:spPr>
          <a:xfrm>
            <a:off x="50400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33" name="PlaceHolder 3"/>
          <p:cNvSpPr>
            <a:spLocks noGrp="1"/>
          </p:cNvSpPr>
          <p:nvPr>
            <p:ph type="body"/>
          </p:nvPr>
        </p:nvSpPr>
        <p:spPr>
          <a:xfrm>
            <a:off x="357156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34" name="PlaceHolder 4"/>
          <p:cNvSpPr>
            <a:spLocks noGrp="1"/>
          </p:cNvSpPr>
          <p:nvPr>
            <p:ph type="body"/>
          </p:nvPr>
        </p:nvSpPr>
        <p:spPr>
          <a:xfrm>
            <a:off x="663912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35" name="PlaceHolder 5"/>
          <p:cNvSpPr>
            <a:spLocks noGrp="1"/>
          </p:cNvSpPr>
          <p:nvPr>
            <p:ph type="body"/>
          </p:nvPr>
        </p:nvSpPr>
        <p:spPr>
          <a:xfrm>
            <a:off x="504000" y="304452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36" name="PlaceHolder 6"/>
          <p:cNvSpPr>
            <a:spLocks noGrp="1"/>
          </p:cNvSpPr>
          <p:nvPr>
            <p:ph type="body"/>
          </p:nvPr>
        </p:nvSpPr>
        <p:spPr>
          <a:xfrm>
            <a:off x="3571560" y="304452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37" name="PlaceHolder 7"/>
          <p:cNvSpPr>
            <a:spLocks noGrp="1"/>
          </p:cNvSpPr>
          <p:nvPr>
            <p:ph type="body"/>
          </p:nvPr>
        </p:nvSpPr>
        <p:spPr>
          <a:xfrm>
            <a:off x="6639120" y="3044520"/>
            <a:ext cx="2921040" cy="1568520"/>
          </a:xfrm>
          <a:prstGeom prst="rect">
            <a:avLst/>
          </a:prstGeom>
        </p:spPr>
        <p:txBody>
          <a:bodyPr lIns="0" tIns="0" rIns="0" bIns="0">
            <a:normAutofit fontScale="56000"/>
          </a:bodyPr>
          <a:lstStyle/>
          <a:p>
            <a:endParaRPr lang="ru-RU"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58"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59" name="PlaceHolder 2"/>
          <p:cNvSpPr>
            <a:spLocks noGrp="1"/>
          </p:cNvSpPr>
          <p:nvPr>
            <p:ph type="subTitle"/>
          </p:nvPr>
        </p:nvSpPr>
        <p:spPr>
          <a:xfrm>
            <a:off x="504000" y="1326600"/>
            <a:ext cx="9072000" cy="3288600"/>
          </a:xfrm>
          <a:prstGeom prst="rect">
            <a:avLst/>
          </a:prstGeom>
        </p:spPr>
        <p:txBody>
          <a:bodyPr lIns="0" tIns="0" rIns="0" bIns="0" anchor="ctr">
            <a:noAutofit/>
          </a:bodyPr>
          <a:lstStyle/>
          <a:p>
            <a:pPr algn="ctr"/>
            <a:endParaRPr lang="ru-RU"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60"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61" name="PlaceHolder 2"/>
          <p:cNvSpPr>
            <a:spLocks noGrp="1"/>
          </p:cNvSpPr>
          <p:nvPr>
            <p:ph type="body"/>
          </p:nvPr>
        </p:nvSpPr>
        <p:spPr>
          <a:xfrm>
            <a:off x="504000" y="1326600"/>
            <a:ext cx="9072000" cy="328860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62"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63" name="PlaceHolder 2"/>
          <p:cNvSpPr>
            <a:spLocks noGrp="1"/>
          </p:cNvSpPr>
          <p:nvPr>
            <p:ph type="body"/>
          </p:nvPr>
        </p:nvSpPr>
        <p:spPr>
          <a:xfrm>
            <a:off x="504000" y="1326600"/>
            <a:ext cx="4426920" cy="3288600"/>
          </a:xfrm>
          <a:prstGeom prst="rect">
            <a:avLst/>
          </a:prstGeom>
        </p:spPr>
        <p:txBody>
          <a:bodyPr lIns="0" tIns="0" rIns="0" bIns="0">
            <a:normAutofit/>
          </a:bodyPr>
          <a:lstStyle/>
          <a:p>
            <a:endParaRPr lang="ru-RU" sz="3200" b="0" strike="noStrike" spc="-1">
              <a:latin typeface="Arial"/>
            </a:endParaRPr>
          </a:p>
        </p:txBody>
      </p:sp>
      <p:sp>
        <p:nvSpPr>
          <p:cNvPr id="164" name="PlaceHolder 3"/>
          <p:cNvSpPr>
            <a:spLocks noGrp="1"/>
          </p:cNvSpPr>
          <p:nvPr>
            <p:ph type="body"/>
          </p:nvPr>
        </p:nvSpPr>
        <p:spPr>
          <a:xfrm>
            <a:off x="5152680" y="1326600"/>
            <a:ext cx="4426920" cy="328860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65"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66" name="PlaceHolder 1"/>
          <p:cNvSpPr>
            <a:spLocks noGrp="1"/>
          </p:cNvSpPr>
          <p:nvPr>
            <p:ph type="subTitle"/>
          </p:nvPr>
        </p:nvSpPr>
        <p:spPr>
          <a:xfrm>
            <a:off x="504000" y="74160"/>
            <a:ext cx="9071280" cy="5795280"/>
          </a:xfrm>
          <a:prstGeom prst="rect">
            <a:avLst/>
          </a:prstGeom>
        </p:spPr>
        <p:txBody>
          <a:bodyPr lIns="0" tIns="0" rIns="0" bIns="0" anchor="ctr">
            <a:noAutofit/>
          </a:bodyPr>
          <a:lstStyle/>
          <a:p>
            <a:pPr algn="ctr"/>
            <a:endParaRPr lang="ru-RU"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68"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169" name="PlaceHolder 3"/>
          <p:cNvSpPr>
            <a:spLocks noGrp="1"/>
          </p:cNvSpPr>
          <p:nvPr>
            <p:ph type="body"/>
          </p:nvPr>
        </p:nvSpPr>
        <p:spPr>
          <a:xfrm>
            <a:off x="5152680" y="1326600"/>
            <a:ext cx="4426920" cy="3288600"/>
          </a:xfrm>
          <a:prstGeom prst="rect">
            <a:avLst/>
          </a:prstGeom>
        </p:spPr>
        <p:txBody>
          <a:bodyPr lIns="0" tIns="0" rIns="0" bIns="0">
            <a:normAutofit/>
          </a:bodyPr>
          <a:lstStyle/>
          <a:p>
            <a:endParaRPr lang="ru-RU" sz="3200" b="0" strike="noStrike" spc="-1">
              <a:latin typeface="Arial"/>
            </a:endParaRPr>
          </a:p>
        </p:txBody>
      </p:sp>
      <p:sp>
        <p:nvSpPr>
          <p:cNvPr id="170" name="PlaceHolder 4"/>
          <p:cNvSpPr>
            <a:spLocks noGrp="1"/>
          </p:cNvSpPr>
          <p:nvPr>
            <p:ph type="body"/>
          </p:nvPr>
        </p:nvSpPr>
        <p:spPr>
          <a:xfrm>
            <a:off x="50400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71"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72" name="PlaceHolder 2"/>
          <p:cNvSpPr>
            <a:spLocks noGrp="1"/>
          </p:cNvSpPr>
          <p:nvPr>
            <p:ph type="body"/>
          </p:nvPr>
        </p:nvSpPr>
        <p:spPr>
          <a:xfrm>
            <a:off x="504000" y="1326600"/>
            <a:ext cx="4426920" cy="3288600"/>
          </a:xfrm>
          <a:prstGeom prst="rect">
            <a:avLst/>
          </a:prstGeom>
        </p:spPr>
        <p:txBody>
          <a:bodyPr lIns="0" tIns="0" rIns="0" bIns="0">
            <a:normAutofit/>
          </a:bodyPr>
          <a:lstStyle/>
          <a:p>
            <a:endParaRPr lang="ru-RU" sz="3200" b="0" strike="noStrike" spc="-1">
              <a:latin typeface="Arial"/>
            </a:endParaRPr>
          </a:p>
        </p:txBody>
      </p:sp>
      <p:sp>
        <p:nvSpPr>
          <p:cNvPr id="173"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174" name="PlaceHolder 4"/>
          <p:cNvSpPr>
            <a:spLocks noGrp="1"/>
          </p:cNvSpPr>
          <p:nvPr>
            <p:ph type="body"/>
          </p:nvPr>
        </p:nvSpPr>
        <p:spPr>
          <a:xfrm>
            <a:off x="515268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76"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177"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178" name="PlaceHolder 4"/>
          <p:cNvSpPr>
            <a:spLocks noGrp="1"/>
          </p:cNvSpPr>
          <p:nvPr>
            <p:ph type="body"/>
          </p:nvPr>
        </p:nvSpPr>
        <p:spPr>
          <a:xfrm>
            <a:off x="504000" y="3044520"/>
            <a:ext cx="907200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79"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80" name="PlaceHolder 2"/>
          <p:cNvSpPr>
            <a:spLocks noGrp="1"/>
          </p:cNvSpPr>
          <p:nvPr>
            <p:ph type="body"/>
          </p:nvPr>
        </p:nvSpPr>
        <p:spPr>
          <a:xfrm>
            <a:off x="504000" y="1326600"/>
            <a:ext cx="9072000" cy="1568520"/>
          </a:xfrm>
          <a:prstGeom prst="rect">
            <a:avLst/>
          </a:prstGeom>
        </p:spPr>
        <p:txBody>
          <a:bodyPr lIns="0" tIns="0" rIns="0" bIns="0">
            <a:normAutofit/>
          </a:bodyPr>
          <a:lstStyle/>
          <a:p>
            <a:endParaRPr lang="ru-RU" sz="3200" b="0" strike="noStrike" spc="-1">
              <a:latin typeface="Arial"/>
            </a:endParaRPr>
          </a:p>
        </p:txBody>
      </p:sp>
      <p:sp>
        <p:nvSpPr>
          <p:cNvPr id="181" name="PlaceHolder 3"/>
          <p:cNvSpPr>
            <a:spLocks noGrp="1"/>
          </p:cNvSpPr>
          <p:nvPr>
            <p:ph type="body"/>
          </p:nvPr>
        </p:nvSpPr>
        <p:spPr>
          <a:xfrm>
            <a:off x="504000" y="3044520"/>
            <a:ext cx="907200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82"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83"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184"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185" name="PlaceHolder 4"/>
          <p:cNvSpPr>
            <a:spLocks noGrp="1"/>
          </p:cNvSpPr>
          <p:nvPr>
            <p:ph type="body"/>
          </p:nvPr>
        </p:nvSpPr>
        <p:spPr>
          <a:xfrm>
            <a:off x="504000" y="3044520"/>
            <a:ext cx="4426920" cy="1568520"/>
          </a:xfrm>
          <a:prstGeom prst="rect">
            <a:avLst/>
          </a:prstGeom>
        </p:spPr>
        <p:txBody>
          <a:bodyPr lIns="0" tIns="0" rIns="0" bIns="0">
            <a:normAutofit/>
          </a:bodyPr>
          <a:lstStyle/>
          <a:p>
            <a:endParaRPr lang="ru-RU" sz="3200" b="0" strike="noStrike" spc="-1">
              <a:latin typeface="Arial"/>
            </a:endParaRPr>
          </a:p>
        </p:txBody>
      </p:sp>
      <p:sp>
        <p:nvSpPr>
          <p:cNvPr id="186" name="PlaceHolder 5"/>
          <p:cNvSpPr>
            <a:spLocks noGrp="1"/>
          </p:cNvSpPr>
          <p:nvPr>
            <p:ph type="body"/>
          </p:nvPr>
        </p:nvSpPr>
        <p:spPr>
          <a:xfrm>
            <a:off x="515268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87"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88" name="PlaceHolder 2"/>
          <p:cNvSpPr>
            <a:spLocks noGrp="1"/>
          </p:cNvSpPr>
          <p:nvPr>
            <p:ph type="body"/>
          </p:nvPr>
        </p:nvSpPr>
        <p:spPr>
          <a:xfrm>
            <a:off x="50400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189" name="PlaceHolder 3"/>
          <p:cNvSpPr>
            <a:spLocks noGrp="1"/>
          </p:cNvSpPr>
          <p:nvPr>
            <p:ph type="body"/>
          </p:nvPr>
        </p:nvSpPr>
        <p:spPr>
          <a:xfrm>
            <a:off x="357156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190" name="PlaceHolder 4"/>
          <p:cNvSpPr>
            <a:spLocks noGrp="1"/>
          </p:cNvSpPr>
          <p:nvPr>
            <p:ph type="body"/>
          </p:nvPr>
        </p:nvSpPr>
        <p:spPr>
          <a:xfrm>
            <a:off x="663912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191" name="PlaceHolder 5"/>
          <p:cNvSpPr>
            <a:spLocks noGrp="1"/>
          </p:cNvSpPr>
          <p:nvPr>
            <p:ph type="body"/>
          </p:nvPr>
        </p:nvSpPr>
        <p:spPr>
          <a:xfrm>
            <a:off x="504000" y="304452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192" name="PlaceHolder 6"/>
          <p:cNvSpPr>
            <a:spLocks noGrp="1"/>
          </p:cNvSpPr>
          <p:nvPr>
            <p:ph type="body"/>
          </p:nvPr>
        </p:nvSpPr>
        <p:spPr>
          <a:xfrm>
            <a:off x="3571560" y="304452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193" name="PlaceHolder 7"/>
          <p:cNvSpPr>
            <a:spLocks noGrp="1"/>
          </p:cNvSpPr>
          <p:nvPr>
            <p:ph type="body"/>
          </p:nvPr>
        </p:nvSpPr>
        <p:spPr>
          <a:xfrm>
            <a:off x="6639120" y="3044520"/>
            <a:ext cx="2921040" cy="1568520"/>
          </a:xfrm>
          <a:prstGeom prst="rect">
            <a:avLst/>
          </a:prstGeom>
        </p:spPr>
        <p:txBody>
          <a:bodyPr lIns="0" tIns="0" rIns="0" bIns="0">
            <a:normAutofit fontScale="56000"/>
          </a:bodyPr>
          <a:lstStyle/>
          <a:p>
            <a:endParaRPr lang="ru-RU"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96"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97" name="PlaceHolder 2"/>
          <p:cNvSpPr>
            <a:spLocks noGrp="1"/>
          </p:cNvSpPr>
          <p:nvPr>
            <p:ph type="subTitle"/>
          </p:nvPr>
        </p:nvSpPr>
        <p:spPr>
          <a:xfrm>
            <a:off x="504000" y="1326600"/>
            <a:ext cx="9072000" cy="3288600"/>
          </a:xfrm>
          <a:prstGeom prst="rect">
            <a:avLst/>
          </a:prstGeom>
        </p:spPr>
        <p:txBody>
          <a:bodyPr lIns="0" tIns="0" rIns="0" bIns="0" anchor="ctr">
            <a:noAutofit/>
          </a:bodyPr>
          <a:lstStyle/>
          <a:p>
            <a:pPr algn="ctr"/>
            <a:endParaRPr lang="ru-RU"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98"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199" name="PlaceHolder 2"/>
          <p:cNvSpPr>
            <a:spLocks noGrp="1"/>
          </p:cNvSpPr>
          <p:nvPr>
            <p:ph type="body"/>
          </p:nvPr>
        </p:nvSpPr>
        <p:spPr>
          <a:xfrm>
            <a:off x="504000" y="1326600"/>
            <a:ext cx="9072000" cy="328860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00"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01" name="PlaceHolder 2"/>
          <p:cNvSpPr>
            <a:spLocks noGrp="1"/>
          </p:cNvSpPr>
          <p:nvPr>
            <p:ph type="body"/>
          </p:nvPr>
        </p:nvSpPr>
        <p:spPr>
          <a:xfrm>
            <a:off x="504000" y="1326600"/>
            <a:ext cx="4426920" cy="3288600"/>
          </a:xfrm>
          <a:prstGeom prst="rect">
            <a:avLst/>
          </a:prstGeom>
        </p:spPr>
        <p:txBody>
          <a:bodyPr lIns="0" tIns="0" rIns="0" bIns="0">
            <a:normAutofit/>
          </a:bodyPr>
          <a:lstStyle/>
          <a:p>
            <a:endParaRPr lang="ru-RU" sz="3200" b="0" strike="noStrike" spc="-1">
              <a:latin typeface="Arial"/>
            </a:endParaRPr>
          </a:p>
        </p:txBody>
      </p:sp>
      <p:sp>
        <p:nvSpPr>
          <p:cNvPr id="202" name="PlaceHolder 3"/>
          <p:cNvSpPr>
            <a:spLocks noGrp="1"/>
          </p:cNvSpPr>
          <p:nvPr>
            <p:ph type="body"/>
          </p:nvPr>
        </p:nvSpPr>
        <p:spPr>
          <a:xfrm>
            <a:off x="5152680" y="1326600"/>
            <a:ext cx="4426920" cy="328860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03"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04" name="PlaceHolder 1"/>
          <p:cNvSpPr>
            <a:spLocks noGrp="1"/>
          </p:cNvSpPr>
          <p:nvPr>
            <p:ph type="subTitle"/>
          </p:nvPr>
        </p:nvSpPr>
        <p:spPr>
          <a:xfrm>
            <a:off x="504000" y="74160"/>
            <a:ext cx="9071280" cy="5795280"/>
          </a:xfrm>
          <a:prstGeom prst="rect">
            <a:avLst/>
          </a:prstGeom>
        </p:spPr>
        <p:txBody>
          <a:bodyPr lIns="0" tIns="0" rIns="0" bIns="0" anchor="ctr">
            <a:noAutofit/>
          </a:bodyPr>
          <a:lstStyle/>
          <a:p>
            <a:pPr algn="ctr"/>
            <a:endParaRPr lang="ru-RU"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05"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06"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207" name="PlaceHolder 3"/>
          <p:cNvSpPr>
            <a:spLocks noGrp="1"/>
          </p:cNvSpPr>
          <p:nvPr>
            <p:ph type="body"/>
          </p:nvPr>
        </p:nvSpPr>
        <p:spPr>
          <a:xfrm>
            <a:off x="5152680" y="1326600"/>
            <a:ext cx="4426920" cy="3288600"/>
          </a:xfrm>
          <a:prstGeom prst="rect">
            <a:avLst/>
          </a:prstGeom>
        </p:spPr>
        <p:txBody>
          <a:bodyPr lIns="0" tIns="0" rIns="0" bIns="0">
            <a:normAutofit/>
          </a:bodyPr>
          <a:lstStyle/>
          <a:p>
            <a:endParaRPr lang="ru-RU" sz="3200" b="0" strike="noStrike" spc="-1">
              <a:latin typeface="Arial"/>
            </a:endParaRPr>
          </a:p>
        </p:txBody>
      </p:sp>
      <p:sp>
        <p:nvSpPr>
          <p:cNvPr id="208" name="PlaceHolder 4"/>
          <p:cNvSpPr>
            <a:spLocks noGrp="1"/>
          </p:cNvSpPr>
          <p:nvPr>
            <p:ph type="body"/>
          </p:nvPr>
        </p:nvSpPr>
        <p:spPr>
          <a:xfrm>
            <a:off x="50400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09"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10" name="PlaceHolder 2"/>
          <p:cNvSpPr>
            <a:spLocks noGrp="1"/>
          </p:cNvSpPr>
          <p:nvPr>
            <p:ph type="body"/>
          </p:nvPr>
        </p:nvSpPr>
        <p:spPr>
          <a:xfrm>
            <a:off x="504000" y="1326600"/>
            <a:ext cx="4426920" cy="3288600"/>
          </a:xfrm>
          <a:prstGeom prst="rect">
            <a:avLst/>
          </a:prstGeom>
        </p:spPr>
        <p:txBody>
          <a:bodyPr lIns="0" tIns="0" rIns="0" bIns="0">
            <a:normAutofit/>
          </a:bodyPr>
          <a:lstStyle/>
          <a:p>
            <a:endParaRPr lang="ru-RU" sz="3200" b="0" strike="noStrike" spc="-1">
              <a:latin typeface="Arial"/>
            </a:endParaRPr>
          </a:p>
        </p:txBody>
      </p:sp>
      <p:sp>
        <p:nvSpPr>
          <p:cNvPr id="211"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212" name="PlaceHolder 4"/>
          <p:cNvSpPr>
            <a:spLocks noGrp="1"/>
          </p:cNvSpPr>
          <p:nvPr>
            <p:ph type="body"/>
          </p:nvPr>
        </p:nvSpPr>
        <p:spPr>
          <a:xfrm>
            <a:off x="515268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13"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14"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215"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216" name="PlaceHolder 4"/>
          <p:cNvSpPr>
            <a:spLocks noGrp="1"/>
          </p:cNvSpPr>
          <p:nvPr>
            <p:ph type="body"/>
          </p:nvPr>
        </p:nvSpPr>
        <p:spPr>
          <a:xfrm>
            <a:off x="504000" y="3044520"/>
            <a:ext cx="907200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17"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18" name="PlaceHolder 2"/>
          <p:cNvSpPr>
            <a:spLocks noGrp="1"/>
          </p:cNvSpPr>
          <p:nvPr>
            <p:ph type="body"/>
          </p:nvPr>
        </p:nvSpPr>
        <p:spPr>
          <a:xfrm>
            <a:off x="504000" y="1326600"/>
            <a:ext cx="9072000" cy="1568520"/>
          </a:xfrm>
          <a:prstGeom prst="rect">
            <a:avLst/>
          </a:prstGeom>
        </p:spPr>
        <p:txBody>
          <a:bodyPr lIns="0" tIns="0" rIns="0" bIns="0">
            <a:normAutofit/>
          </a:bodyPr>
          <a:lstStyle/>
          <a:p>
            <a:endParaRPr lang="ru-RU" sz="3200" b="0" strike="noStrike" spc="-1">
              <a:latin typeface="Arial"/>
            </a:endParaRPr>
          </a:p>
        </p:txBody>
      </p:sp>
      <p:sp>
        <p:nvSpPr>
          <p:cNvPr id="219" name="PlaceHolder 3"/>
          <p:cNvSpPr>
            <a:spLocks noGrp="1"/>
          </p:cNvSpPr>
          <p:nvPr>
            <p:ph type="body"/>
          </p:nvPr>
        </p:nvSpPr>
        <p:spPr>
          <a:xfrm>
            <a:off x="504000" y="3044520"/>
            <a:ext cx="907200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20"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21" name="PlaceHolder 2"/>
          <p:cNvSpPr>
            <a:spLocks noGrp="1"/>
          </p:cNvSpPr>
          <p:nvPr>
            <p:ph type="body"/>
          </p:nvPr>
        </p:nvSpPr>
        <p:spPr>
          <a:xfrm>
            <a:off x="504000" y="1326600"/>
            <a:ext cx="4426920" cy="1568520"/>
          </a:xfrm>
          <a:prstGeom prst="rect">
            <a:avLst/>
          </a:prstGeom>
        </p:spPr>
        <p:txBody>
          <a:bodyPr lIns="0" tIns="0" rIns="0" bIns="0">
            <a:normAutofit/>
          </a:bodyPr>
          <a:lstStyle/>
          <a:p>
            <a:endParaRPr lang="ru-RU" sz="3200" b="0" strike="noStrike" spc="-1">
              <a:latin typeface="Arial"/>
            </a:endParaRPr>
          </a:p>
        </p:txBody>
      </p:sp>
      <p:sp>
        <p:nvSpPr>
          <p:cNvPr id="222" name="PlaceHolder 3"/>
          <p:cNvSpPr>
            <a:spLocks noGrp="1"/>
          </p:cNvSpPr>
          <p:nvPr>
            <p:ph type="body"/>
          </p:nvPr>
        </p:nvSpPr>
        <p:spPr>
          <a:xfrm>
            <a:off x="5152680" y="1326600"/>
            <a:ext cx="4426920" cy="1568520"/>
          </a:xfrm>
          <a:prstGeom prst="rect">
            <a:avLst/>
          </a:prstGeom>
        </p:spPr>
        <p:txBody>
          <a:bodyPr lIns="0" tIns="0" rIns="0" bIns="0">
            <a:normAutofit/>
          </a:bodyPr>
          <a:lstStyle/>
          <a:p>
            <a:endParaRPr lang="ru-RU" sz="3200" b="0" strike="noStrike" spc="-1">
              <a:latin typeface="Arial"/>
            </a:endParaRPr>
          </a:p>
        </p:txBody>
      </p:sp>
      <p:sp>
        <p:nvSpPr>
          <p:cNvPr id="223" name="PlaceHolder 4"/>
          <p:cNvSpPr>
            <a:spLocks noGrp="1"/>
          </p:cNvSpPr>
          <p:nvPr>
            <p:ph type="body"/>
          </p:nvPr>
        </p:nvSpPr>
        <p:spPr>
          <a:xfrm>
            <a:off x="504000" y="3044520"/>
            <a:ext cx="4426920" cy="1568520"/>
          </a:xfrm>
          <a:prstGeom prst="rect">
            <a:avLst/>
          </a:prstGeom>
        </p:spPr>
        <p:txBody>
          <a:bodyPr lIns="0" tIns="0" rIns="0" bIns="0">
            <a:normAutofit/>
          </a:bodyPr>
          <a:lstStyle/>
          <a:p>
            <a:endParaRPr lang="ru-RU" sz="3200" b="0" strike="noStrike" spc="-1">
              <a:latin typeface="Arial"/>
            </a:endParaRPr>
          </a:p>
        </p:txBody>
      </p:sp>
      <p:sp>
        <p:nvSpPr>
          <p:cNvPr id="224" name="PlaceHolder 5"/>
          <p:cNvSpPr>
            <a:spLocks noGrp="1"/>
          </p:cNvSpPr>
          <p:nvPr>
            <p:ph type="body"/>
          </p:nvPr>
        </p:nvSpPr>
        <p:spPr>
          <a:xfrm>
            <a:off x="5152680" y="3044520"/>
            <a:ext cx="4426920" cy="1568520"/>
          </a:xfrm>
          <a:prstGeom prst="rect">
            <a:avLst/>
          </a:prstGeom>
        </p:spPr>
        <p:txBody>
          <a:bodyPr lIns="0" tIns="0" rIns="0" bIns="0">
            <a:normAutofit/>
          </a:bodyPr>
          <a:lstStyle/>
          <a:p>
            <a:endParaRPr lang="ru-RU"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25" name="PlaceHolder 1"/>
          <p:cNvSpPr>
            <a:spLocks noGrp="1"/>
          </p:cNvSpPr>
          <p:nvPr>
            <p:ph type="title"/>
          </p:nvPr>
        </p:nvSpPr>
        <p:spPr>
          <a:xfrm>
            <a:off x="504000" y="74160"/>
            <a:ext cx="9071280" cy="1250280"/>
          </a:xfrm>
          <a:prstGeom prst="rect">
            <a:avLst/>
          </a:prstGeom>
        </p:spPr>
        <p:txBody>
          <a:bodyPr lIns="0" tIns="0" rIns="0" bIns="0" anchor="ctr">
            <a:noAutofit/>
          </a:bodyPr>
          <a:lstStyle/>
          <a:p>
            <a:pPr algn="ctr"/>
            <a:endParaRPr lang="ru-RU" sz="4400" b="0" strike="noStrike" spc="-1">
              <a:latin typeface="Arial"/>
            </a:endParaRPr>
          </a:p>
        </p:txBody>
      </p:sp>
      <p:sp>
        <p:nvSpPr>
          <p:cNvPr id="226" name="PlaceHolder 2"/>
          <p:cNvSpPr>
            <a:spLocks noGrp="1"/>
          </p:cNvSpPr>
          <p:nvPr>
            <p:ph type="body"/>
          </p:nvPr>
        </p:nvSpPr>
        <p:spPr>
          <a:xfrm>
            <a:off x="50400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227" name="PlaceHolder 3"/>
          <p:cNvSpPr>
            <a:spLocks noGrp="1"/>
          </p:cNvSpPr>
          <p:nvPr>
            <p:ph type="body"/>
          </p:nvPr>
        </p:nvSpPr>
        <p:spPr>
          <a:xfrm>
            <a:off x="357156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228" name="PlaceHolder 4"/>
          <p:cNvSpPr>
            <a:spLocks noGrp="1"/>
          </p:cNvSpPr>
          <p:nvPr>
            <p:ph type="body"/>
          </p:nvPr>
        </p:nvSpPr>
        <p:spPr>
          <a:xfrm>
            <a:off x="6639120" y="132660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229" name="PlaceHolder 5"/>
          <p:cNvSpPr>
            <a:spLocks noGrp="1"/>
          </p:cNvSpPr>
          <p:nvPr>
            <p:ph type="body"/>
          </p:nvPr>
        </p:nvSpPr>
        <p:spPr>
          <a:xfrm>
            <a:off x="504000" y="304452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230" name="PlaceHolder 6"/>
          <p:cNvSpPr>
            <a:spLocks noGrp="1"/>
          </p:cNvSpPr>
          <p:nvPr>
            <p:ph type="body"/>
          </p:nvPr>
        </p:nvSpPr>
        <p:spPr>
          <a:xfrm>
            <a:off x="3571560" y="3044520"/>
            <a:ext cx="2921040" cy="1568520"/>
          </a:xfrm>
          <a:prstGeom prst="rect">
            <a:avLst/>
          </a:prstGeom>
        </p:spPr>
        <p:txBody>
          <a:bodyPr lIns="0" tIns="0" rIns="0" bIns="0">
            <a:normAutofit fontScale="56000"/>
          </a:bodyPr>
          <a:lstStyle/>
          <a:p>
            <a:endParaRPr lang="ru-RU" sz="3200" b="0" strike="noStrike" spc="-1">
              <a:latin typeface="Arial"/>
            </a:endParaRPr>
          </a:p>
        </p:txBody>
      </p:sp>
      <p:sp>
        <p:nvSpPr>
          <p:cNvPr id="231" name="PlaceHolder 7"/>
          <p:cNvSpPr>
            <a:spLocks noGrp="1"/>
          </p:cNvSpPr>
          <p:nvPr>
            <p:ph type="body"/>
          </p:nvPr>
        </p:nvSpPr>
        <p:spPr>
          <a:xfrm>
            <a:off x="6639120" y="3044520"/>
            <a:ext cx="2921040" cy="1568520"/>
          </a:xfrm>
          <a:prstGeom prst="rect">
            <a:avLst/>
          </a:prstGeom>
        </p:spPr>
        <p:txBody>
          <a:bodyPr lIns="0" tIns="0" rIns="0" bIns="0">
            <a:normAutofit fontScale="56000"/>
          </a:bodyPr>
          <a:lstStyle/>
          <a:p>
            <a:endParaRPr lang="ru-RU"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74160"/>
            <a:ext cx="9071280" cy="1249920"/>
          </a:xfrm>
          <a:prstGeom prst="rect">
            <a:avLst/>
          </a:prstGeom>
        </p:spPr>
        <p:txBody>
          <a:bodyPr lIns="0" tIns="0" rIns="0" bIns="0" anchor="ctr">
            <a:noAutofit/>
          </a:bodyPr>
          <a:lstStyle/>
          <a:p>
            <a:r>
              <a:rPr lang="ru-RU" sz="1800" b="0" strike="noStrike" spc="-1">
                <a:latin typeface="Arial"/>
              </a:rPr>
              <a:t>Для правки текста заглавия щёлкните мышью</a:t>
            </a:r>
          </a:p>
        </p:txBody>
      </p:sp>
      <p:sp>
        <p:nvSpPr>
          <p:cNvPr id="3" name="PlaceHolder 2"/>
          <p:cNvSpPr>
            <a:spLocks noGrp="1"/>
          </p:cNvSpPr>
          <p:nvPr>
            <p:ph type="body"/>
          </p:nvPr>
        </p:nvSpPr>
        <p:spPr>
          <a:xfrm>
            <a:off x="504000" y="1326600"/>
            <a:ext cx="9072000" cy="328860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ru-RU" sz="3200" b="0" strike="noStrike" spc="-1">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2800" b="0" strike="noStrike" spc="-1">
                <a:latin typeface="Arial"/>
              </a:rPr>
              <a:t>Второй уровень структуры</a:t>
            </a:r>
          </a:p>
          <a:p>
            <a:pPr marL="1296000" lvl="2" indent="-288000">
              <a:spcBef>
                <a:spcPts val="850"/>
              </a:spcBef>
              <a:buClr>
                <a:srgbClr val="000000"/>
              </a:buClr>
              <a:buSzPct val="45000"/>
              <a:buFont typeface="Wingdings" charset="2"/>
              <a:buChar char=""/>
            </a:pPr>
            <a:r>
              <a:rPr lang="ru-RU" sz="2400" b="0" strike="noStrike" spc="-1">
                <a:latin typeface="Arial"/>
              </a:rPr>
              <a:t>Третий уровень структуры</a:t>
            </a:r>
          </a:p>
          <a:p>
            <a:pPr marL="1728000" lvl="3" indent="-216000">
              <a:spcBef>
                <a:spcPts val="567"/>
              </a:spcBef>
              <a:buClr>
                <a:srgbClr val="000000"/>
              </a:buClr>
              <a:buSzPct val="75000"/>
              <a:buFont typeface="Symbol" charset="2"/>
              <a:buChar char=""/>
            </a:pPr>
            <a:r>
              <a:rPr lang="ru-RU" sz="2000" b="0" strike="noStrike" spc="-1">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2000" b="0" strike="noStrike" spc="-1">
                <a:latin typeface="Arial"/>
              </a:rPr>
              <a:t>Пятый уровень структуры</a:t>
            </a:r>
          </a:p>
          <a:p>
            <a:pPr marL="2592000" lvl="5" indent="-216000">
              <a:spcBef>
                <a:spcPts val="283"/>
              </a:spcBef>
              <a:buClr>
                <a:srgbClr val="000000"/>
              </a:buClr>
              <a:buSzPct val="45000"/>
              <a:buFont typeface="Wingdings" charset="2"/>
              <a:buChar char=""/>
            </a:pPr>
            <a:r>
              <a:rPr lang="ru-RU" sz="2000" b="0" strike="noStrike" spc="-1">
                <a:latin typeface="Arial"/>
              </a:rPr>
              <a:t>Шестой уровень структуры</a:t>
            </a:r>
          </a:p>
          <a:p>
            <a:pPr marL="3024000" lvl="6" indent="-216000">
              <a:spcBef>
                <a:spcPts val="283"/>
              </a:spcBef>
              <a:buClr>
                <a:srgbClr val="000000"/>
              </a:buClr>
              <a:buSzPct val="45000"/>
              <a:buFont typeface="Wingdings" charset="2"/>
              <a:buChar char=""/>
            </a:pPr>
            <a:r>
              <a:rPr lang="ru-RU" sz="2000" b="0" strike="noStrike" spc="-1">
                <a:latin typeface="Arial"/>
              </a:rPr>
              <a:t>Седьмой уровень структуры</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4" name="PlaceHolder 1"/>
          <p:cNvSpPr>
            <a:spLocks noGrp="1"/>
          </p:cNvSpPr>
          <p:nvPr>
            <p:ph type="title"/>
          </p:nvPr>
        </p:nvSpPr>
        <p:spPr>
          <a:xfrm>
            <a:off x="504000" y="74160"/>
            <a:ext cx="9071280" cy="1249920"/>
          </a:xfrm>
          <a:prstGeom prst="rect">
            <a:avLst/>
          </a:prstGeom>
        </p:spPr>
        <p:txBody>
          <a:bodyPr lIns="0" tIns="0" rIns="0" bIns="0" anchor="ctr">
            <a:noAutofit/>
          </a:bodyPr>
          <a:lstStyle/>
          <a:p>
            <a:r>
              <a:rPr lang="ru-RU" sz="1800" b="0" strike="noStrike" spc="-1">
                <a:latin typeface="Arial"/>
              </a:rPr>
              <a:t>Для правки текста заглавия щёлкните мышью</a:t>
            </a:r>
          </a:p>
        </p:txBody>
      </p:sp>
      <p:sp>
        <p:nvSpPr>
          <p:cNvPr id="155" name="PlaceHolder 2"/>
          <p:cNvSpPr>
            <a:spLocks noGrp="1"/>
          </p:cNvSpPr>
          <p:nvPr>
            <p:ph type="body"/>
          </p:nvPr>
        </p:nvSpPr>
        <p:spPr>
          <a:xfrm>
            <a:off x="504000" y="1326600"/>
            <a:ext cx="4426560" cy="1567800"/>
          </a:xfrm>
          <a:prstGeom prst="rect">
            <a:avLst/>
          </a:prstGeom>
        </p:spPr>
        <p:txBody>
          <a:bodyPr lIns="0" tIns="0" rIns="0" bIns="0">
            <a:normAutofit fontScale="26000"/>
          </a:bodyPr>
          <a:lstStyle/>
          <a:p>
            <a:pPr marL="432000" indent="-324000">
              <a:spcBef>
                <a:spcPts val="1417"/>
              </a:spcBef>
              <a:buClr>
                <a:srgbClr val="000000"/>
              </a:buClr>
              <a:buSzPct val="45000"/>
              <a:buFont typeface="Wingdings" charset="2"/>
              <a:buChar char=""/>
            </a:pPr>
            <a:r>
              <a:rPr lang="ru-RU" sz="1800" b="0" strike="noStrike" spc="-1">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1800" b="0" strike="noStrike" spc="-1">
                <a:latin typeface="Arial"/>
              </a:rPr>
              <a:t>Второй уровень структуры</a:t>
            </a:r>
          </a:p>
          <a:p>
            <a:pPr marL="1296000" lvl="2" indent="-288000">
              <a:spcBef>
                <a:spcPts val="850"/>
              </a:spcBef>
              <a:buClr>
                <a:srgbClr val="000000"/>
              </a:buClr>
              <a:buSzPct val="45000"/>
              <a:buFont typeface="Wingdings" charset="2"/>
              <a:buChar char=""/>
            </a:pPr>
            <a:r>
              <a:rPr lang="ru-RU" sz="1800" b="0" strike="noStrike" spc="-1">
                <a:latin typeface="Arial"/>
              </a:rPr>
              <a:t>Третий уровень структуры</a:t>
            </a:r>
          </a:p>
          <a:p>
            <a:pPr marL="1728000" lvl="3" indent="-216000">
              <a:spcBef>
                <a:spcPts val="567"/>
              </a:spcBef>
              <a:buClr>
                <a:srgbClr val="000000"/>
              </a:buClr>
              <a:buSzPct val="75000"/>
              <a:buFont typeface="Symbol" charset="2"/>
              <a:buChar char=""/>
            </a:pPr>
            <a:r>
              <a:rPr lang="ru-RU" sz="1800" b="0" strike="noStrike" spc="-1">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1800" b="0" strike="noStrike" spc="-1">
                <a:latin typeface="Arial"/>
              </a:rPr>
              <a:t>Пятый уровень структуры</a:t>
            </a:r>
          </a:p>
          <a:p>
            <a:pPr marL="2592000" lvl="5" indent="-216000">
              <a:spcBef>
                <a:spcPts val="283"/>
              </a:spcBef>
              <a:buClr>
                <a:srgbClr val="000000"/>
              </a:buClr>
              <a:buSzPct val="45000"/>
              <a:buFont typeface="Wingdings" charset="2"/>
              <a:buChar char=""/>
            </a:pPr>
            <a:r>
              <a:rPr lang="ru-RU" sz="1800" b="0" strike="noStrike" spc="-1">
                <a:latin typeface="Arial"/>
              </a:rPr>
              <a:t>Шестой уровень структуры</a:t>
            </a:r>
          </a:p>
          <a:p>
            <a:pPr marL="3024000" lvl="6" indent="-216000">
              <a:spcBef>
                <a:spcPts val="283"/>
              </a:spcBef>
              <a:buClr>
                <a:srgbClr val="000000"/>
              </a:buClr>
              <a:buSzPct val="45000"/>
              <a:buFont typeface="Wingdings" charset="2"/>
              <a:buChar char=""/>
            </a:pPr>
            <a:r>
              <a:rPr lang="ru-RU" sz="1800" b="0" strike="noStrike" spc="-1">
                <a:latin typeface="Arial"/>
              </a:rPr>
              <a:t>Седьмой уровень структуры</a:t>
            </a:r>
          </a:p>
        </p:txBody>
      </p:sp>
      <p:sp>
        <p:nvSpPr>
          <p:cNvPr id="156" name="PlaceHolder 3"/>
          <p:cNvSpPr>
            <a:spLocks noGrp="1"/>
          </p:cNvSpPr>
          <p:nvPr>
            <p:ph type="body"/>
          </p:nvPr>
        </p:nvSpPr>
        <p:spPr>
          <a:xfrm>
            <a:off x="5152680" y="1326600"/>
            <a:ext cx="4426560" cy="1567800"/>
          </a:xfrm>
          <a:prstGeom prst="rect">
            <a:avLst/>
          </a:prstGeom>
        </p:spPr>
        <p:txBody>
          <a:bodyPr lIns="0" tIns="0" rIns="0" bIns="0">
            <a:normAutofit fontScale="26000"/>
          </a:bodyPr>
          <a:lstStyle/>
          <a:p>
            <a:pPr marL="432000" indent="-324000">
              <a:spcBef>
                <a:spcPts val="1417"/>
              </a:spcBef>
              <a:buClr>
                <a:srgbClr val="000000"/>
              </a:buClr>
              <a:buSzPct val="45000"/>
              <a:buFont typeface="Wingdings" charset="2"/>
              <a:buChar char=""/>
            </a:pPr>
            <a:r>
              <a:rPr lang="ru-RU" sz="1800" b="0" strike="noStrike" spc="-1">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1800" b="0" strike="noStrike" spc="-1">
                <a:latin typeface="Arial"/>
              </a:rPr>
              <a:t>Второй уровень структуры</a:t>
            </a:r>
          </a:p>
          <a:p>
            <a:pPr marL="1296000" lvl="2" indent="-288000">
              <a:spcBef>
                <a:spcPts val="850"/>
              </a:spcBef>
              <a:buClr>
                <a:srgbClr val="000000"/>
              </a:buClr>
              <a:buSzPct val="45000"/>
              <a:buFont typeface="Wingdings" charset="2"/>
              <a:buChar char=""/>
            </a:pPr>
            <a:r>
              <a:rPr lang="ru-RU" sz="1800" b="0" strike="noStrike" spc="-1">
                <a:latin typeface="Arial"/>
              </a:rPr>
              <a:t>Третий уровень структуры</a:t>
            </a:r>
          </a:p>
          <a:p>
            <a:pPr marL="1728000" lvl="3" indent="-216000">
              <a:spcBef>
                <a:spcPts val="567"/>
              </a:spcBef>
              <a:buClr>
                <a:srgbClr val="000000"/>
              </a:buClr>
              <a:buSzPct val="75000"/>
              <a:buFont typeface="Symbol" charset="2"/>
              <a:buChar char=""/>
            </a:pPr>
            <a:r>
              <a:rPr lang="ru-RU" sz="1800" b="0" strike="noStrike" spc="-1">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1800" b="0" strike="noStrike" spc="-1">
                <a:latin typeface="Arial"/>
              </a:rPr>
              <a:t>Пятый уровень структуры</a:t>
            </a:r>
          </a:p>
          <a:p>
            <a:pPr marL="2592000" lvl="5" indent="-216000">
              <a:spcBef>
                <a:spcPts val="283"/>
              </a:spcBef>
              <a:buClr>
                <a:srgbClr val="000000"/>
              </a:buClr>
              <a:buSzPct val="45000"/>
              <a:buFont typeface="Wingdings" charset="2"/>
              <a:buChar char=""/>
            </a:pPr>
            <a:r>
              <a:rPr lang="ru-RU" sz="1800" b="0" strike="noStrike" spc="-1">
                <a:latin typeface="Arial"/>
              </a:rPr>
              <a:t>Шестой уровень структуры</a:t>
            </a:r>
          </a:p>
          <a:p>
            <a:pPr marL="3024000" lvl="6" indent="-216000">
              <a:spcBef>
                <a:spcPts val="283"/>
              </a:spcBef>
              <a:buClr>
                <a:srgbClr val="000000"/>
              </a:buClr>
              <a:buSzPct val="45000"/>
              <a:buFont typeface="Wingdings" charset="2"/>
              <a:buChar char=""/>
            </a:pPr>
            <a:r>
              <a:rPr lang="ru-RU" sz="1800" b="0" strike="noStrike" spc="-1">
                <a:latin typeface="Arial"/>
              </a:rPr>
              <a:t>Седьмой уровень структуры</a:t>
            </a:r>
          </a:p>
        </p:txBody>
      </p:sp>
      <p:sp>
        <p:nvSpPr>
          <p:cNvPr id="157" name="PlaceHolder 4"/>
          <p:cNvSpPr>
            <a:spLocks noGrp="1"/>
          </p:cNvSpPr>
          <p:nvPr>
            <p:ph type="body"/>
          </p:nvPr>
        </p:nvSpPr>
        <p:spPr>
          <a:xfrm>
            <a:off x="504000" y="3044160"/>
            <a:ext cx="9071280" cy="1567800"/>
          </a:xfrm>
          <a:prstGeom prst="rect">
            <a:avLst/>
          </a:prstGeom>
        </p:spPr>
        <p:txBody>
          <a:bodyPr lIns="0" tIns="0" rIns="0" bIns="0">
            <a:normAutofit fontScale="56000"/>
          </a:bodyPr>
          <a:lstStyle/>
          <a:p>
            <a:pPr marL="432000" indent="-324000">
              <a:spcBef>
                <a:spcPts val="1417"/>
              </a:spcBef>
              <a:buClr>
                <a:srgbClr val="000000"/>
              </a:buClr>
              <a:buSzPct val="45000"/>
              <a:buFont typeface="Wingdings" charset="2"/>
              <a:buChar char=""/>
            </a:pPr>
            <a:r>
              <a:rPr lang="ru-RU" sz="1800" b="0" strike="noStrike" spc="-1">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1800" b="0" strike="noStrike" spc="-1">
                <a:latin typeface="Arial"/>
              </a:rPr>
              <a:t>Второй уровень структуры</a:t>
            </a:r>
          </a:p>
          <a:p>
            <a:pPr marL="1296000" lvl="2" indent="-288000">
              <a:spcBef>
                <a:spcPts val="850"/>
              </a:spcBef>
              <a:buClr>
                <a:srgbClr val="000000"/>
              </a:buClr>
              <a:buSzPct val="45000"/>
              <a:buFont typeface="Wingdings" charset="2"/>
              <a:buChar char=""/>
            </a:pPr>
            <a:r>
              <a:rPr lang="ru-RU" sz="1800" b="0" strike="noStrike" spc="-1">
                <a:latin typeface="Arial"/>
              </a:rPr>
              <a:t>Третий уровень структуры</a:t>
            </a:r>
          </a:p>
          <a:p>
            <a:pPr marL="1728000" lvl="3" indent="-216000">
              <a:spcBef>
                <a:spcPts val="567"/>
              </a:spcBef>
              <a:buClr>
                <a:srgbClr val="000000"/>
              </a:buClr>
              <a:buSzPct val="75000"/>
              <a:buFont typeface="Symbol" charset="2"/>
              <a:buChar char=""/>
            </a:pPr>
            <a:r>
              <a:rPr lang="ru-RU" sz="1800" b="0" strike="noStrike" spc="-1">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1800" b="0" strike="noStrike" spc="-1">
                <a:latin typeface="Arial"/>
              </a:rPr>
              <a:t>Пятый уровень структуры</a:t>
            </a:r>
          </a:p>
          <a:p>
            <a:pPr marL="2592000" lvl="5" indent="-216000">
              <a:spcBef>
                <a:spcPts val="283"/>
              </a:spcBef>
              <a:buClr>
                <a:srgbClr val="000000"/>
              </a:buClr>
              <a:buSzPct val="45000"/>
              <a:buFont typeface="Wingdings" charset="2"/>
              <a:buChar char=""/>
            </a:pPr>
            <a:r>
              <a:rPr lang="ru-RU" sz="1800" b="0" strike="noStrike" spc="-1">
                <a:latin typeface="Arial"/>
              </a:rPr>
              <a:t>Шестой уровень структуры</a:t>
            </a:r>
          </a:p>
          <a:p>
            <a:pPr marL="3024000" lvl="6" indent="-216000">
              <a:spcBef>
                <a:spcPts val="283"/>
              </a:spcBef>
              <a:buClr>
                <a:srgbClr val="000000"/>
              </a:buClr>
              <a:buSzPct val="45000"/>
              <a:buFont typeface="Wingdings" charset="2"/>
              <a:buChar char=""/>
            </a:pPr>
            <a:r>
              <a:rPr lang="ru-RU" sz="1800" b="0" strike="noStrike" spc="-1">
                <a:latin typeface="Arial"/>
              </a:rPr>
              <a:t>Седьмой уровень структуры</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4" name="PlaceHolder 1"/>
          <p:cNvSpPr>
            <a:spLocks noGrp="1"/>
          </p:cNvSpPr>
          <p:nvPr>
            <p:ph type="title"/>
          </p:nvPr>
        </p:nvSpPr>
        <p:spPr>
          <a:xfrm>
            <a:off x="504000" y="74160"/>
            <a:ext cx="9071280" cy="1249920"/>
          </a:xfrm>
          <a:prstGeom prst="rect">
            <a:avLst/>
          </a:prstGeom>
        </p:spPr>
        <p:txBody>
          <a:bodyPr lIns="0" tIns="0" rIns="0" bIns="0" anchor="ctr">
            <a:noAutofit/>
          </a:bodyPr>
          <a:lstStyle/>
          <a:p>
            <a:r>
              <a:rPr lang="ru-RU" sz="1800" b="0" strike="noStrike" spc="-1">
                <a:latin typeface="Arial"/>
              </a:rPr>
              <a:t>Для правки текста заглавия щёлкните мышью</a:t>
            </a:r>
          </a:p>
        </p:txBody>
      </p:sp>
      <p:sp>
        <p:nvSpPr>
          <p:cNvPr id="195" name="PlaceHolder 2"/>
          <p:cNvSpPr>
            <a:spLocks noGrp="1"/>
          </p:cNvSpPr>
          <p:nvPr>
            <p:ph type="body"/>
          </p:nvPr>
        </p:nvSpPr>
        <p:spPr>
          <a:xfrm>
            <a:off x="504000" y="1326600"/>
            <a:ext cx="9072000" cy="328860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ru-RU" sz="3200" b="0" strike="noStrike" spc="-1">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2800" b="0" strike="noStrike" spc="-1">
                <a:latin typeface="Arial"/>
              </a:rPr>
              <a:t>Второй уровень структуры</a:t>
            </a:r>
          </a:p>
          <a:p>
            <a:pPr marL="1296000" lvl="2" indent="-288000">
              <a:spcBef>
                <a:spcPts val="850"/>
              </a:spcBef>
              <a:buClr>
                <a:srgbClr val="000000"/>
              </a:buClr>
              <a:buSzPct val="45000"/>
              <a:buFont typeface="Wingdings" charset="2"/>
              <a:buChar char=""/>
            </a:pPr>
            <a:r>
              <a:rPr lang="ru-RU" sz="2400" b="0" strike="noStrike" spc="-1">
                <a:latin typeface="Arial"/>
              </a:rPr>
              <a:t>Третий уровень структуры</a:t>
            </a:r>
          </a:p>
          <a:p>
            <a:pPr marL="1728000" lvl="3" indent="-216000">
              <a:spcBef>
                <a:spcPts val="567"/>
              </a:spcBef>
              <a:buClr>
                <a:srgbClr val="000000"/>
              </a:buClr>
              <a:buSzPct val="75000"/>
              <a:buFont typeface="Symbol" charset="2"/>
              <a:buChar char=""/>
            </a:pPr>
            <a:r>
              <a:rPr lang="ru-RU" sz="2000" b="0" strike="noStrike" spc="-1">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2000" b="0" strike="noStrike" spc="-1">
                <a:latin typeface="Arial"/>
              </a:rPr>
              <a:t>Пятый уровень структуры</a:t>
            </a:r>
          </a:p>
          <a:p>
            <a:pPr marL="2592000" lvl="5" indent="-216000">
              <a:spcBef>
                <a:spcPts val="283"/>
              </a:spcBef>
              <a:buClr>
                <a:srgbClr val="000000"/>
              </a:buClr>
              <a:buSzPct val="45000"/>
              <a:buFont typeface="Wingdings" charset="2"/>
              <a:buChar char=""/>
            </a:pPr>
            <a:r>
              <a:rPr lang="ru-RU" sz="2000" b="0" strike="noStrike" spc="-1">
                <a:latin typeface="Arial"/>
              </a:rPr>
              <a:t>Шестой уровень структуры</a:t>
            </a:r>
          </a:p>
          <a:p>
            <a:pPr marL="3024000" lvl="6" indent="-216000">
              <a:spcBef>
                <a:spcPts val="283"/>
              </a:spcBef>
              <a:buClr>
                <a:srgbClr val="000000"/>
              </a:buClr>
              <a:buSzPct val="45000"/>
              <a:buFont typeface="Wingdings" charset="2"/>
              <a:buChar char=""/>
            </a:pPr>
            <a:r>
              <a:rPr lang="ru-RU" sz="2000" b="0" strike="noStrike" spc="-1">
                <a:latin typeface="Arial"/>
              </a:rPr>
              <a:t>Седьмой уровень структуры</a:t>
            </a: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21.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21.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jpeg"/><Relationship Id="rId1" Type="http://schemas.openxmlformats.org/officeDocument/2006/relationships/slideLayout" Target="../slideLayouts/slideLayout2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32" name="Прямоугольник 231"/>
          <p:cNvSpPr/>
          <p:nvPr/>
        </p:nvSpPr>
        <p:spPr>
          <a:xfrm>
            <a:off x="1151880" y="1686620"/>
            <a:ext cx="6731280" cy="1307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r>
              <a:rPr lang="ru-RU" sz="4400" dirty="0"/>
              <a:t>Платформа "Фермерский</a:t>
            </a:r>
          </a:p>
          <a:p>
            <a:pPr algn="ctr"/>
            <a:r>
              <a:rPr lang="ru-RU" sz="4400" dirty="0">
                <a:latin typeface="Arial"/>
              </a:rPr>
              <a:t>Онлайн рынок"</a:t>
            </a:r>
          </a:p>
          <a:p>
            <a:pPr algn="ctr">
              <a:lnSpc>
                <a:spcPct val="100000"/>
              </a:lnSpc>
            </a:pPr>
            <a:r>
              <a:rPr lang="ru-RU" sz="2800" spc="-1" dirty="0" err="1">
                <a:latin typeface="Arial"/>
              </a:rPr>
              <a:t>BuisnessMen</a:t>
            </a:r>
            <a:endParaRPr lang="ru-RU" sz="2800" b="0" strike="noStrike" spc="-1" dirty="0" err="1">
              <a:latin typeface="Arial"/>
            </a:endParaRPr>
          </a:p>
        </p:txBody>
      </p:sp>
      <p:sp>
        <p:nvSpPr>
          <p:cNvPr id="233" name="Прямоугольник 232"/>
          <p:cNvSpPr/>
          <p:nvPr/>
        </p:nvSpPr>
        <p:spPr>
          <a:xfrm>
            <a:off x="504000" y="3780000"/>
            <a:ext cx="5435640" cy="882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ru-RU" sz="2500" b="0" strike="noStrike" spc="-1" dirty="0">
              <a:latin typeface="Arial"/>
            </a:endParaRPr>
          </a:p>
        </p:txBody>
      </p:sp>
      <p:sp>
        <p:nvSpPr>
          <p:cNvPr id="4" name="Подзаголовок 6"/>
          <p:cNvSpPr txBox="1">
            <a:spLocks/>
          </p:cNvSpPr>
          <p:nvPr/>
        </p:nvSpPr>
        <p:spPr>
          <a:xfrm>
            <a:off x="2808410" y="3330350"/>
            <a:ext cx="7056438" cy="1449141"/>
          </a:xfrm>
          <a:prstGeom prst="rect">
            <a:avLst/>
          </a:prstGeo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tab pos="276225" algn="l"/>
                <a:tab pos="363538" algn="l"/>
                <a:tab pos="727075" algn="l"/>
                <a:tab pos="1090613" algn="l"/>
                <a:tab pos="1454150" algn="l"/>
                <a:tab pos="1817688" algn="l"/>
                <a:tab pos="2182813" algn="l"/>
                <a:tab pos="2546350" algn="l"/>
                <a:tab pos="2909888" algn="l"/>
                <a:tab pos="3273425" algn="l"/>
                <a:tab pos="3636963" algn="l"/>
                <a:tab pos="4000500" algn="l"/>
                <a:tab pos="4365625" algn="l"/>
                <a:tab pos="4729163" algn="l"/>
                <a:tab pos="5092700" algn="l"/>
                <a:tab pos="5456238" algn="l"/>
                <a:tab pos="5821363" algn="l"/>
                <a:tab pos="6184900" algn="l"/>
                <a:tab pos="6548438" algn="l"/>
                <a:tab pos="6911975" algn="l"/>
                <a:tab pos="7275513" algn="l"/>
              </a:tabLst>
              <a:defRPr/>
            </a:pPr>
            <a:endParaRPr kumimoji="0" lang="ru-RU" sz="4800" b="1" i="0" u="none" strike="noStrike" kern="0" cap="none" spc="0" normalizeH="0" baseline="0" noProof="0" dirty="0">
              <a:ln>
                <a:noFill/>
              </a:ln>
              <a:solidFill>
                <a:sysClr val="windowText" lastClr="000000"/>
              </a:solidFill>
              <a:effectLst/>
              <a:uLnTx/>
              <a:uFillTx/>
              <a:latin typeface="Sitka Text" pitchFamily="2" charset="0"/>
              <a:ea typeface="MS Gothic" pitchFamily="49"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0" y="0"/>
            <a:ext cx="10088580" cy="981072"/>
          </a:xfrm>
        </p:spPr>
        <p:txBody>
          <a:bodyPr lIns="720000"/>
          <a:lstStyle/>
          <a:p>
            <a:r>
              <a:rPr lang="ru-RU" sz="4000" dirty="0">
                <a:latin typeface="+mj-lt"/>
                <a:ea typeface="MS Gothic" pitchFamily="49" charset="-128"/>
              </a:rPr>
              <a:t>Команда проекта</a:t>
            </a:r>
            <a:endParaRPr sz="4000" dirty="0">
              <a:latin typeface="+mj-lt"/>
              <a:ea typeface="MS Gothic" pitchFamily="49" charset="-128"/>
            </a:endParaRPr>
          </a:p>
        </p:txBody>
      </p:sp>
      <p:sp>
        <p:nvSpPr>
          <p:cNvPr id="5" name="Содержимое 2">
            <a:extLst>
              <a:ext uri="{FF2B5EF4-FFF2-40B4-BE49-F238E27FC236}">
                <a16:creationId xmlns:a16="http://schemas.microsoft.com/office/drawing/2014/main" id="{FB6DDDFF-C793-4B59-B237-A7C9734DFB8B}"/>
              </a:ext>
            </a:extLst>
          </p:cNvPr>
          <p:cNvSpPr txBox="1">
            <a:spLocks/>
          </p:cNvSpPr>
          <p:nvPr/>
        </p:nvSpPr>
        <p:spPr>
          <a:xfrm>
            <a:off x="789068" y="3309923"/>
            <a:ext cx="2883092" cy="1334475"/>
          </a:xfrm>
          <a:prstGeom prst="rect">
            <a:avLst/>
          </a:prstGeom>
        </p:spPr>
        <p:txBody>
          <a:bodyPr lIns="91440" tIns="45720" rIns="91440" bIns="45720" anchor="t">
            <a:normAutofit lnSpcReduction="10000"/>
          </a:bodyPr>
          <a:lstStyle/>
          <a:p>
            <a:pPr indent="-285750">
              <a:buFont typeface="Arial" panose="020B0604020202020204" pitchFamily="34" charset="0"/>
              <a:buChar char="•"/>
              <a:defRPr/>
            </a:pPr>
            <a:r>
              <a:rPr lang="ru-RU" sz="1400" i="1" dirty="0">
                <a:solidFill>
                  <a:schemeClr val="bg1">
                    <a:lumMod val="50000"/>
                  </a:schemeClr>
                </a:solidFill>
              </a:rPr>
              <a:t>Михаил Соловьёв</a:t>
            </a:r>
          </a:p>
          <a:p>
            <a:pPr indent="-285750">
              <a:buFont typeface="Arial" panose="020B0604020202020204" pitchFamily="34" charset="0"/>
              <a:buChar char="•"/>
              <a:defRPr/>
            </a:pPr>
            <a:r>
              <a:rPr lang="ru-RU" sz="1400" i="1" dirty="0">
                <a:solidFill>
                  <a:schemeClr val="bg1">
                    <a:lumMod val="50000"/>
                  </a:schemeClr>
                </a:solidFill>
              </a:rPr>
              <a:t>Ответственность (разработка проектов в сфере 3д, опыт в построении бизнес проектов)</a:t>
            </a:r>
          </a:p>
          <a:p>
            <a:pPr indent="-285750">
              <a:buFont typeface="Arial" panose="020B0604020202020204" pitchFamily="34" charset="0"/>
              <a:buChar char="•"/>
              <a:defRPr/>
            </a:pPr>
            <a:r>
              <a:rPr lang="ru-RU" sz="1400" i="1" dirty="0">
                <a:solidFill>
                  <a:schemeClr val="bg1">
                    <a:lumMod val="50000"/>
                  </a:schemeClr>
                </a:solidFill>
              </a:rPr>
              <a:t>Сбор информации </a:t>
            </a:r>
          </a:p>
          <a:p>
            <a:pPr marR="0" lvl="0">
              <a:lnSpc>
                <a:spcPct val="80000"/>
              </a:lnSpc>
              <a:spcBef>
                <a:spcPts val="0"/>
              </a:spcBef>
              <a:buClrTx/>
              <a:buSzTx/>
              <a:buFont typeface="Arial" panose="020B0604020202020204" pitchFamily="34" charset="0"/>
              <a:buChar char="•"/>
              <a:tabLst/>
              <a:defRPr/>
            </a:pPr>
            <a:endParaRPr lang="ru-RU" sz="1400" i="1" dirty="0">
              <a:solidFill>
                <a:schemeClr val="bg1">
                  <a:lumMod val="50000"/>
                </a:schemeClr>
              </a:solidFill>
            </a:endParaRPr>
          </a:p>
          <a:p>
            <a:pPr marR="0" lvl="0">
              <a:lnSpc>
                <a:spcPct val="80000"/>
              </a:lnSpc>
              <a:spcBef>
                <a:spcPts val="0"/>
              </a:spcBef>
              <a:buClrTx/>
              <a:buSzTx/>
              <a:buFont typeface="Arial" panose="020B0604020202020204" pitchFamily="34" charset="0"/>
              <a:buChar char="•"/>
              <a:tabLst/>
              <a:defRPr/>
            </a:pPr>
            <a:endParaRPr lang="ru-RU" sz="1400" i="1" dirty="0">
              <a:solidFill>
                <a:schemeClr val="bg1">
                  <a:lumMod val="50000"/>
                </a:schemeClr>
              </a:solidFill>
            </a:endParaRPr>
          </a:p>
          <a:p>
            <a:pPr marR="0" lvl="0">
              <a:lnSpc>
                <a:spcPct val="80000"/>
              </a:lnSpc>
              <a:spcBef>
                <a:spcPts val="0"/>
              </a:spcBef>
              <a:buClrTx/>
              <a:buSzTx/>
              <a:buFont typeface="Arial" panose="020B0604020202020204" pitchFamily="34" charset="0"/>
              <a:buChar char="•"/>
              <a:tabLst/>
              <a:defRPr/>
            </a:pPr>
            <a:endParaRPr lang="ru-RU" sz="1400" i="1" dirty="0">
              <a:solidFill>
                <a:schemeClr val="bg1">
                  <a:lumMod val="50000"/>
                </a:schemeClr>
              </a:solidFill>
            </a:endParaRPr>
          </a:p>
          <a:p>
            <a:pPr marR="0" lvl="0">
              <a:lnSpc>
                <a:spcPct val="80000"/>
              </a:lnSpc>
              <a:spcBef>
                <a:spcPts val="0"/>
              </a:spcBef>
              <a:buClrTx/>
              <a:buSzTx/>
              <a:buFont typeface="Arial" panose="020B0604020202020204" pitchFamily="34" charset="0"/>
              <a:buChar char="•"/>
              <a:tabLst/>
              <a:defRPr/>
            </a:pPr>
            <a:endParaRPr lang="ru-RU" sz="1400" i="1" dirty="0">
              <a:solidFill>
                <a:schemeClr val="bg1">
                  <a:lumMod val="50000"/>
                </a:schemeClr>
              </a:solidFill>
            </a:endParaRPr>
          </a:p>
          <a:p>
            <a:pPr marL="342900" marR="0" lvl="0" indent="-342900" algn="ctr">
              <a:lnSpc>
                <a:spcPct val="80000"/>
              </a:lnSpc>
              <a:spcBef>
                <a:spcPts val="0"/>
              </a:spcBef>
              <a:buClrTx/>
              <a:buSzTx/>
              <a:buFont typeface="Arial" pitchFamily="34" charset="0"/>
              <a:buChar char="•"/>
              <a:tabLst/>
              <a:defRPr/>
            </a:pPr>
            <a:endParaRPr lang="ru-RU" sz="1400" b="1" dirty="0">
              <a:solidFill>
                <a:srgbClr val="1B1464"/>
              </a:solidFill>
            </a:endParaRPr>
          </a:p>
        </p:txBody>
      </p:sp>
      <p:pic>
        <p:nvPicPr>
          <p:cNvPr id="6" name="Picture 4" descr="с праздником | Смешные смайлики, Эмодзи, Смешные открытки">
            <a:extLst>
              <a:ext uri="{FF2B5EF4-FFF2-40B4-BE49-F238E27FC236}">
                <a16:creationId xmlns:a16="http://schemas.microsoft.com/office/drawing/2014/main" id="{34DA60C0-CE40-49B3-9139-3F2D931B008B}"/>
              </a:ext>
            </a:extLst>
          </p:cNvPr>
          <p:cNvPicPr>
            <a:picLocks noChangeAspect="1" noChangeArrowheads="1"/>
          </p:cNvPicPr>
          <p:nvPr/>
        </p:nvPicPr>
        <p:blipFill>
          <a:blip r:embed="rId3" cstate="print"/>
          <a:srcRect/>
          <a:stretch>
            <a:fillRect/>
          </a:stretch>
        </p:blipFill>
        <p:spPr bwMode="auto">
          <a:xfrm>
            <a:off x="1035030" y="1523437"/>
            <a:ext cx="1773128" cy="1731356"/>
          </a:xfrm>
          <a:prstGeom prst="rect">
            <a:avLst/>
          </a:prstGeom>
          <a:noFill/>
          <a:ln w="9525">
            <a:noFill/>
            <a:miter lim="800000"/>
            <a:headEnd/>
            <a:tailEnd/>
          </a:ln>
        </p:spPr>
      </p:pic>
      <p:pic>
        <p:nvPicPr>
          <p:cNvPr id="10" name="Picture 3">
            <a:extLst>
              <a:ext uri="{FF2B5EF4-FFF2-40B4-BE49-F238E27FC236}">
                <a16:creationId xmlns:a16="http://schemas.microsoft.com/office/drawing/2014/main" id="{D9B31A1A-A9EB-46A7-AB2B-849F05102884}"/>
              </a:ext>
            </a:extLst>
          </p:cNvPr>
          <p:cNvPicPr>
            <a:picLocks noChangeAspect="1" noChangeArrowheads="1"/>
          </p:cNvPicPr>
          <p:nvPr/>
        </p:nvPicPr>
        <p:blipFill>
          <a:blip r:embed="rId4" cstate="print"/>
          <a:srcRect/>
          <a:stretch>
            <a:fillRect/>
          </a:stretch>
        </p:blipFill>
        <p:spPr bwMode="auto">
          <a:xfrm>
            <a:off x="4525594" y="1523436"/>
            <a:ext cx="1452010" cy="1491145"/>
          </a:xfrm>
          <a:prstGeom prst="rect">
            <a:avLst/>
          </a:prstGeom>
          <a:noFill/>
          <a:ln w="9525">
            <a:noFill/>
            <a:miter lim="800000"/>
            <a:headEnd/>
            <a:tailEnd/>
          </a:ln>
        </p:spPr>
      </p:pic>
      <p:sp>
        <p:nvSpPr>
          <p:cNvPr id="11" name="Содержимое 2">
            <a:extLst>
              <a:ext uri="{FF2B5EF4-FFF2-40B4-BE49-F238E27FC236}">
                <a16:creationId xmlns:a16="http://schemas.microsoft.com/office/drawing/2014/main" id="{B6BC7D94-11CA-43FA-938D-5F079F0094FB}"/>
              </a:ext>
            </a:extLst>
          </p:cNvPr>
          <p:cNvSpPr txBox="1">
            <a:spLocks/>
          </p:cNvSpPr>
          <p:nvPr/>
        </p:nvSpPr>
        <p:spPr>
          <a:xfrm>
            <a:off x="4104208" y="3262241"/>
            <a:ext cx="2891873" cy="1239266"/>
          </a:xfrm>
          <a:prstGeom prst="rect">
            <a:avLst/>
          </a:prstGeom>
        </p:spPr>
        <p:txBody>
          <a:bodyPr lIns="91440" tIns="45720" rIns="91440" bIns="45720" anchor="t">
            <a:normAutofit/>
          </a:bodyPr>
          <a:lstStyle/>
          <a:p>
            <a:pPr>
              <a:lnSpc>
                <a:spcPct val="80000"/>
              </a:lnSpc>
              <a:buFont typeface="Arial" panose="020B0604020202020204" pitchFamily="34" charset="0"/>
              <a:buChar char="•"/>
              <a:defRPr/>
            </a:pPr>
            <a:r>
              <a:rPr lang="ru-RU" sz="1400" i="1" dirty="0">
                <a:solidFill>
                  <a:schemeClr val="bg1">
                    <a:lumMod val="50000"/>
                  </a:schemeClr>
                </a:solidFill>
              </a:rPr>
              <a:t>Иван Кузнецов</a:t>
            </a:r>
          </a:p>
          <a:p>
            <a:pPr>
              <a:lnSpc>
                <a:spcPct val="80000"/>
              </a:lnSpc>
              <a:buFont typeface="Arial" panose="020B0604020202020204" pitchFamily="34" charset="0"/>
              <a:buChar char="•"/>
              <a:defRPr/>
            </a:pPr>
            <a:r>
              <a:rPr lang="ru-RU" sz="1400" i="1" dirty="0">
                <a:solidFill>
                  <a:schemeClr val="bg1">
                    <a:lumMod val="50000"/>
                  </a:schemeClr>
                </a:solidFill>
              </a:rPr>
              <a:t>Дисциплинированность (опыт в сфере предпринимательства, продажах, дизайне)</a:t>
            </a:r>
          </a:p>
          <a:p>
            <a:pPr>
              <a:lnSpc>
                <a:spcPct val="80000"/>
              </a:lnSpc>
              <a:buFont typeface="Arial" panose="020B0604020202020204" pitchFamily="34" charset="0"/>
              <a:buChar char="•"/>
              <a:defRPr/>
            </a:pPr>
            <a:r>
              <a:rPr lang="ru-RU" sz="1400" i="1" dirty="0">
                <a:solidFill>
                  <a:schemeClr val="bg1">
                    <a:lumMod val="50000"/>
                  </a:schemeClr>
                </a:solidFill>
              </a:rPr>
              <a:t>анализ проекта, руководство </a:t>
            </a:r>
          </a:p>
          <a:p>
            <a:pPr marL="342900" marR="0" lvl="0" indent="-342900" algn="ctr">
              <a:lnSpc>
                <a:spcPct val="80000"/>
              </a:lnSpc>
              <a:spcBef>
                <a:spcPts val="0"/>
              </a:spcBef>
              <a:buClrTx/>
              <a:buSzTx/>
              <a:buFont typeface="Arial" pitchFamily="34" charset="0"/>
              <a:buChar char="•"/>
              <a:tabLst/>
              <a:defRPr/>
            </a:pPr>
            <a:endParaRPr lang="ru-RU" sz="1400" b="1" dirty="0">
              <a:solidFill>
                <a:srgbClr val="1B1464"/>
              </a:solidFill>
            </a:endParaRPr>
          </a:p>
        </p:txBody>
      </p:sp>
      <p:sp>
        <p:nvSpPr>
          <p:cNvPr id="12" name="Содержимое 2">
            <a:extLst>
              <a:ext uri="{FF2B5EF4-FFF2-40B4-BE49-F238E27FC236}">
                <a16:creationId xmlns:a16="http://schemas.microsoft.com/office/drawing/2014/main" id="{61AAB4EE-FE0B-4358-A46A-E1FC33434142}"/>
              </a:ext>
            </a:extLst>
          </p:cNvPr>
          <p:cNvSpPr txBox="1">
            <a:spLocks/>
          </p:cNvSpPr>
          <p:nvPr/>
        </p:nvSpPr>
        <p:spPr>
          <a:xfrm>
            <a:off x="6998444" y="3254793"/>
            <a:ext cx="2883092" cy="1248046"/>
          </a:xfrm>
          <a:prstGeom prst="rect">
            <a:avLst/>
          </a:prstGeom>
        </p:spPr>
        <p:txBody>
          <a:bodyPr lIns="91440" tIns="45720" rIns="91440" bIns="45720" anchor="t">
            <a:normAutofit/>
          </a:bodyPr>
          <a:lstStyle/>
          <a:p>
            <a:pPr>
              <a:lnSpc>
                <a:spcPct val="80000"/>
              </a:lnSpc>
              <a:buFont typeface="Arial" panose="020B0604020202020204" pitchFamily="34" charset="0"/>
              <a:buChar char="•"/>
              <a:defRPr/>
            </a:pPr>
            <a:r>
              <a:rPr lang="ru-RU" sz="1400" i="1" dirty="0">
                <a:solidFill>
                  <a:schemeClr val="bg1">
                    <a:lumMod val="50000"/>
                  </a:schemeClr>
                </a:solidFill>
              </a:rPr>
              <a:t>Артур Стрелков</a:t>
            </a:r>
          </a:p>
          <a:p>
            <a:pPr>
              <a:lnSpc>
                <a:spcPct val="80000"/>
              </a:lnSpc>
              <a:buFont typeface="Arial" panose="020B0604020202020204" pitchFamily="34" charset="0"/>
              <a:buChar char="•"/>
              <a:defRPr/>
            </a:pPr>
            <a:r>
              <a:rPr lang="ru-RU" sz="1400" i="1" dirty="0">
                <a:solidFill>
                  <a:schemeClr val="bg1">
                    <a:lumMod val="50000"/>
                  </a:schemeClr>
                </a:solidFill>
              </a:rPr>
              <a:t>Собранность (навыки в сфере продвижения и проектах)</a:t>
            </a:r>
          </a:p>
          <a:p>
            <a:pPr>
              <a:lnSpc>
                <a:spcPct val="80000"/>
              </a:lnSpc>
              <a:buFont typeface="Arial" panose="020B0604020202020204" pitchFamily="34" charset="0"/>
              <a:buChar char="•"/>
              <a:defRPr/>
            </a:pPr>
            <a:r>
              <a:rPr lang="ru-RU" sz="1400" i="1" dirty="0">
                <a:solidFill>
                  <a:schemeClr val="bg1">
                    <a:lumMod val="50000"/>
                  </a:schemeClr>
                </a:solidFill>
              </a:rPr>
              <a:t>Реализация проекта </a:t>
            </a:r>
          </a:p>
          <a:p>
            <a:pPr marL="342900" marR="0" lvl="0" indent="-342900" algn="ctr">
              <a:lnSpc>
                <a:spcPct val="80000"/>
              </a:lnSpc>
              <a:spcBef>
                <a:spcPts val="0"/>
              </a:spcBef>
              <a:buClrTx/>
              <a:buSzTx/>
              <a:buFont typeface="Arial" pitchFamily="34" charset="0"/>
              <a:buChar char="•"/>
              <a:tabLst/>
              <a:defRPr/>
            </a:pPr>
            <a:endParaRPr lang="ru-RU" sz="1400" b="1" dirty="0">
              <a:solidFill>
                <a:srgbClr val="1B1464"/>
              </a:solidFill>
            </a:endParaRPr>
          </a:p>
        </p:txBody>
      </p:sp>
      <p:pic>
        <p:nvPicPr>
          <p:cNvPr id="2" name="Рисунок 2" descr="Изображение выглядит как человек, стена, в помещении&#10;&#10;Автоматически созданное описание">
            <a:extLst>
              <a:ext uri="{FF2B5EF4-FFF2-40B4-BE49-F238E27FC236}">
                <a16:creationId xmlns:a16="http://schemas.microsoft.com/office/drawing/2014/main" id="{B0231213-A11C-F6E1-991F-84D120438554}"/>
              </a:ext>
            </a:extLst>
          </p:cNvPr>
          <p:cNvPicPr>
            <a:picLocks noChangeAspect="1"/>
          </p:cNvPicPr>
          <p:nvPr/>
        </p:nvPicPr>
        <p:blipFill>
          <a:blip r:embed="rId5"/>
          <a:stretch>
            <a:fillRect/>
          </a:stretch>
        </p:blipFill>
        <p:spPr>
          <a:xfrm>
            <a:off x="962927" y="1548897"/>
            <a:ext cx="1819864" cy="1703593"/>
          </a:xfrm>
          <a:prstGeom prst="rect">
            <a:avLst/>
          </a:prstGeom>
        </p:spPr>
      </p:pic>
      <p:pic>
        <p:nvPicPr>
          <p:cNvPr id="3" name="Рисунок 7" descr="Изображение выглядит как дерево, на открытом воздухе, снег, небо&#10;&#10;Автоматически созданное описание">
            <a:extLst>
              <a:ext uri="{FF2B5EF4-FFF2-40B4-BE49-F238E27FC236}">
                <a16:creationId xmlns:a16="http://schemas.microsoft.com/office/drawing/2014/main" id="{F11B6E36-E0B1-84C7-FDF4-27E91ED26CE5}"/>
              </a:ext>
            </a:extLst>
          </p:cNvPr>
          <p:cNvPicPr>
            <a:picLocks noChangeAspect="1"/>
          </p:cNvPicPr>
          <p:nvPr/>
        </p:nvPicPr>
        <p:blipFill>
          <a:blip r:embed="rId6"/>
          <a:stretch>
            <a:fillRect/>
          </a:stretch>
        </p:blipFill>
        <p:spPr>
          <a:xfrm>
            <a:off x="4276847" y="1502619"/>
            <a:ext cx="1694899" cy="1754406"/>
          </a:xfrm>
          <a:prstGeom prst="rect">
            <a:avLst/>
          </a:prstGeom>
        </p:spPr>
      </p:pic>
      <p:pic>
        <p:nvPicPr>
          <p:cNvPr id="9" name="Рисунок 12" descr="Изображение выглядит как человек, стена, галстук, одежда&#10;&#10;Автоматически созданное описание">
            <a:extLst>
              <a:ext uri="{FF2B5EF4-FFF2-40B4-BE49-F238E27FC236}">
                <a16:creationId xmlns:a16="http://schemas.microsoft.com/office/drawing/2014/main" id="{E5EE874B-3369-119B-D688-F228FD4773DE}"/>
              </a:ext>
            </a:extLst>
          </p:cNvPr>
          <p:cNvPicPr>
            <a:picLocks noChangeAspect="1"/>
          </p:cNvPicPr>
          <p:nvPr/>
        </p:nvPicPr>
        <p:blipFill>
          <a:blip r:embed="rId7"/>
          <a:stretch>
            <a:fillRect/>
          </a:stretch>
        </p:blipFill>
        <p:spPr>
          <a:xfrm>
            <a:off x="7126206" y="1489520"/>
            <a:ext cx="1830940" cy="176665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4" name="Заголовок 1"/>
          <p:cNvSpPr txBox="1">
            <a:spLocks noGrp="1"/>
          </p:cNvSpPr>
          <p:nvPr>
            <p:ph type="title"/>
          </p:nvPr>
        </p:nvSpPr>
        <p:spPr>
          <a:xfrm>
            <a:off x="155488" y="816007"/>
            <a:ext cx="9730897" cy="518901"/>
          </a:xfrm>
        </p:spPr>
        <p:txBody>
          <a:bodyPr/>
          <a:lstStyle/>
          <a:p>
            <a:r>
              <a:rPr lang="ru-RU" sz="1400" dirty="0">
                <a:solidFill>
                  <a:schemeClr val="bg1">
                    <a:lumMod val="50000"/>
                  </a:schemeClr>
                </a:solidFill>
              </a:rPr>
              <a:t>Мы занимаемся решением проблем в области здорового питания, посредничеством между поставщиком и потребителем, </a:t>
            </a:r>
            <a:br>
              <a:rPr lang="ru-RU" sz="1400" dirty="0">
                <a:solidFill>
                  <a:schemeClr val="bg1">
                    <a:lumMod val="50000"/>
                  </a:schemeClr>
                </a:solidFill>
              </a:rPr>
            </a:br>
            <a:r>
              <a:rPr lang="ru-RU" sz="1400" dirty="0">
                <a:solidFill>
                  <a:schemeClr val="bg1">
                    <a:lumMod val="50000"/>
                  </a:schemeClr>
                </a:solidFill>
              </a:rPr>
              <a:t>а так же созданием онлайн платформы</a:t>
            </a:r>
            <a:endParaRPr sz="1400" dirty="0">
              <a:solidFill>
                <a:schemeClr val="bg1">
                  <a:lumMod val="50000"/>
                </a:schemeClr>
              </a:solidFill>
            </a:endParaRPr>
          </a:p>
        </p:txBody>
      </p:sp>
      <p:sp>
        <p:nvSpPr>
          <p:cNvPr id="3" name="Заголовок 1">
            <a:extLst>
              <a:ext uri="{FF2B5EF4-FFF2-40B4-BE49-F238E27FC236}">
                <a16:creationId xmlns:a16="http://schemas.microsoft.com/office/drawing/2014/main" id="{00FFEB6C-B383-4836-8572-A19DC615E985}"/>
              </a:ext>
            </a:extLst>
          </p:cNvPr>
          <p:cNvSpPr txBox="1">
            <a:spLocks/>
          </p:cNvSpPr>
          <p:nvPr/>
        </p:nvSpPr>
        <p:spPr>
          <a:xfrm>
            <a:off x="14254" y="3220627"/>
            <a:ext cx="10066369" cy="982800"/>
          </a:xfrm>
          <a:prstGeom prst="rect">
            <a:avLst/>
          </a:prstGeom>
        </p:spPr>
        <p:txBody>
          <a:bodyPr lIns="720000" tIns="0" rIns="0" bIns="0" anchor="ctr">
            <a:noAutofit/>
          </a:bodyPr>
          <a:lstStyle/>
          <a:p>
            <a:r>
              <a:rPr lang="ru-RU" sz="4000" kern="0" dirty="0">
                <a:solidFill>
                  <a:sysClr val="windowText" lastClr="000000"/>
                </a:solidFill>
                <a:ea typeface="MS Gothic" pitchFamily="49" charset="-128"/>
              </a:rPr>
              <a:t>Решение проблемы</a:t>
            </a:r>
          </a:p>
        </p:txBody>
      </p:sp>
      <p:sp>
        <p:nvSpPr>
          <p:cNvPr id="5" name="Содержимое 2">
            <a:extLst>
              <a:ext uri="{FF2B5EF4-FFF2-40B4-BE49-F238E27FC236}">
                <a16:creationId xmlns:a16="http://schemas.microsoft.com/office/drawing/2014/main" id="{563D58AA-EDEB-44C6-9646-1513EE9463AD}"/>
              </a:ext>
            </a:extLst>
          </p:cNvPr>
          <p:cNvSpPr txBox="1">
            <a:spLocks/>
          </p:cNvSpPr>
          <p:nvPr/>
        </p:nvSpPr>
        <p:spPr>
          <a:xfrm>
            <a:off x="318395" y="4203427"/>
            <a:ext cx="8890243" cy="988352"/>
          </a:xfrm>
          <a:prstGeom prst="rect">
            <a:avLst/>
          </a:prstGeom>
        </p:spPr>
        <p:txBody>
          <a:bodyPr lIns="0" tIns="0" rIns="0" bIns="0" anchor="t">
            <a:normAutofit fontScale="93500"/>
          </a:bodyPr>
          <a:lstStyle/>
          <a:p>
            <a:r>
              <a:rPr lang="ru-RU" sz="1400" i="1" dirty="0">
                <a:solidFill>
                  <a:schemeClr val="bg1">
                    <a:lumMod val="50000"/>
                  </a:schemeClr>
                </a:solidFill>
              </a:rPr>
              <a:t>Онлайн платформа для покупки фермерской продукции. Осуществление доставки, а так же связи между фермером и конечным потребителем.</a:t>
            </a:r>
            <a:endParaRPr lang="ru-RU" dirty="0">
              <a:solidFill>
                <a:schemeClr val="bg1">
                  <a:lumMod val="50000"/>
                </a:schemeClr>
              </a:solidFill>
            </a:endParaRPr>
          </a:p>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ru-RU" sz="1400" b="0" i="0" u="none" strike="noStrike" kern="0" cap="none" spc="0" normalizeH="0" baseline="0" noProof="0" dirty="0">
              <a:ln>
                <a:noFill/>
              </a:ln>
              <a:solidFill>
                <a:sysClr val="windowText" lastClr="000000"/>
              </a:solidFill>
              <a:effectLst/>
              <a:uLnTx/>
              <a:uFillTx/>
              <a:ea typeface="MS Gothic" pitchFamily="49" charset="-128"/>
            </a:endParaRPr>
          </a:p>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ru-RU" sz="1400" b="0" i="0" u="none" strike="noStrike" kern="0" cap="none" spc="0" normalizeH="0" baseline="0" noProof="0" dirty="0">
              <a:ln>
                <a:noFill/>
              </a:ln>
              <a:solidFill>
                <a:sysClr val="windowText" lastClr="000000"/>
              </a:solidFill>
              <a:effectLst/>
              <a:uLnTx/>
              <a:uFillTx/>
              <a:ea typeface="MS Gothic" pitchFamily="49" charset="-128"/>
            </a:endParaRPr>
          </a:p>
        </p:txBody>
      </p:sp>
      <p:sp>
        <p:nvSpPr>
          <p:cNvPr id="6" name="Заголовок 1">
            <a:extLst>
              <a:ext uri="{FF2B5EF4-FFF2-40B4-BE49-F238E27FC236}">
                <a16:creationId xmlns:a16="http://schemas.microsoft.com/office/drawing/2014/main" id="{AEBB18E9-133E-4C90-870A-415F0FFD0691}"/>
              </a:ext>
            </a:extLst>
          </p:cNvPr>
          <p:cNvSpPr txBox="1">
            <a:spLocks/>
          </p:cNvSpPr>
          <p:nvPr/>
        </p:nvSpPr>
        <p:spPr>
          <a:xfrm>
            <a:off x="-1" y="-12629"/>
            <a:ext cx="10080625" cy="982800"/>
          </a:xfrm>
          <a:prstGeom prst="rect">
            <a:avLst/>
          </a:prstGeom>
        </p:spPr>
        <p:txBody>
          <a:bodyPr lIns="720000" tIns="0" rIns="0" bIns="0" anchor="ctr">
            <a:noAutofit/>
          </a:bodyPr>
          <a:lstStyle/>
          <a:p>
            <a:r>
              <a:rPr lang="ru-RU" sz="4000" kern="0" dirty="0">
                <a:solidFill>
                  <a:sysClr val="windowText" lastClr="000000"/>
                </a:solidFill>
                <a:latin typeface="+mj-lt"/>
                <a:ea typeface="MS Gothic" pitchFamily="49" charset="-128"/>
              </a:rPr>
              <a:t>Проблема</a:t>
            </a:r>
          </a:p>
        </p:txBody>
      </p:sp>
      <p:graphicFrame>
        <p:nvGraphicFramePr>
          <p:cNvPr id="7" name="Схема 6">
            <a:extLst>
              <a:ext uri="{FF2B5EF4-FFF2-40B4-BE49-F238E27FC236}">
                <a16:creationId xmlns:a16="http://schemas.microsoft.com/office/drawing/2014/main" id="{A3F3CDA1-2F46-4253-98A6-B0F9338B616F}"/>
              </a:ext>
            </a:extLst>
          </p:cNvPr>
          <p:cNvGraphicFramePr/>
          <p:nvPr>
            <p:extLst>
              <p:ext uri="{D42A27DB-BD31-4B8C-83A1-F6EECF244321}">
                <p14:modId xmlns:p14="http://schemas.microsoft.com/office/powerpoint/2010/main" val="2322459967"/>
              </p:ext>
            </p:extLst>
          </p:nvPr>
        </p:nvGraphicFramePr>
        <p:xfrm>
          <a:off x="71760" y="1366240"/>
          <a:ext cx="9649072" cy="16671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07864" y="803247"/>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0" y="311847"/>
            <a:ext cx="10069463" cy="982800"/>
          </a:xfrm>
        </p:spPr>
        <p:txBody>
          <a:bodyPr lIns="720000"/>
          <a:lstStyle/>
          <a:p>
            <a:r>
              <a:rPr lang="ru-RU" sz="4400" dirty="0">
                <a:latin typeface="+mn-lt"/>
              </a:rPr>
              <a:t>О проекте. </a:t>
            </a:r>
            <a:br>
              <a:rPr lang="ru-RU" sz="4400" dirty="0">
                <a:latin typeface="+mn-lt"/>
              </a:rPr>
            </a:br>
            <a:r>
              <a:rPr lang="ru-RU" sz="4400" dirty="0">
                <a:latin typeface="+mn-lt"/>
              </a:rPr>
              <a:t>Что есть сейчас.</a:t>
            </a:r>
          </a:p>
        </p:txBody>
      </p:sp>
      <p:sp>
        <p:nvSpPr>
          <p:cNvPr id="5" name="Google Shape;79;p17">
            <a:extLst>
              <a:ext uri="{FF2B5EF4-FFF2-40B4-BE49-F238E27FC236}">
                <a16:creationId xmlns:a16="http://schemas.microsoft.com/office/drawing/2014/main" id="{864BD059-7937-4F3D-B087-7CF783EE1BF2}"/>
              </a:ext>
            </a:extLst>
          </p:cNvPr>
          <p:cNvSpPr txBox="1">
            <a:spLocks/>
          </p:cNvSpPr>
          <p:nvPr/>
        </p:nvSpPr>
        <p:spPr>
          <a:xfrm>
            <a:off x="215776" y="1539131"/>
            <a:ext cx="9393370" cy="3220814"/>
          </a:xfrm>
          <a:prstGeom prst="rect">
            <a:avLst/>
          </a:prstGeom>
        </p:spPr>
        <p:txBody>
          <a:bodyPr spcFirstLastPara="1" wrap="square" lIns="100787" tIns="100787" rIns="100787" bIns="100787" anchor="t" anchorCtr="0">
            <a:noAutofit/>
          </a:bodyPr>
          <a:lstStyle/>
          <a:p>
            <a:pPr>
              <a:spcBef>
                <a:spcPts val="1764"/>
              </a:spcBef>
            </a:pPr>
            <a:r>
              <a:rPr lang="ru-RU" sz="1400" kern="0" dirty="0">
                <a:ea typeface="+mn-lt"/>
                <a:cs typeface="+mn-lt"/>
              </a:rPr>
              <a:t>Алгоритм платформы «фермерский онлайн-рынок» предназначен для объединения фермеров и потребителей простым и удобным для пользователя способом. Проект будет включать в себя проектирование, разработку и запуск удобной онлайн-платформы, которая позволит фермерам размещать списки своей продукции, устанавливать цены и получать оплату за свою продукцию. Платформа также позволит потребителям искать продукты, просматривать цены и совершать покупки в Интернете.</a:t>
            </a:r>
            <a:endParaRPr lang="ru-RU" sz="1400" kern="0" dirty="0">
              <a:solidFill>
                <a:srgbClr val="000000"/>
              </a:solidFill>
              <a:cs typeface="Arial"/>
            </a:endParaRPr>
          </a:p>
          <a:p>
            <a:pPr algn="l" rtl="0">
              <a:spcBef>
                <a:spcPts val="1764"/>
              </a:spcBef>
              <a:spcAft>
                <a:spcPts val="1764"/>
              </a:spcAft>
            </a:pPr>
            <a:endParaRPr lang="ru-RU" kern="0" dirty="0">
              <a:solidFill>
                <a:srgbClr val="666666"/>
              </a:solidFill>
            </a:endParaRPr>
          </a:p>
        </p:txBody>
      </p:sp>
      <p:pic>
        <p:nvPicPr>
          <p:cNvPr id="2" name="Рисунок 2" descr="Изображение выглядит как текст, снимок экрана, овощи&#10;&#10;Автоматически созданное описание">
            <a:extLst>
              <a:ext uri="{FF2B5EF4-FFF2-40B4-BE49-F238E27FC236}">
                <a16:creationId xmlns:a16="http://schemas.microsoft.com/office/drawing/2014/main" id="{0211BBF7-A229-1ED2-8F69-FA99BD8C2961}"/>
              </a:ext>
            </a:extLst>
          </p:cNvPr>
          <p:cNvPicPr>
            <a:picLocks noChangeAspect="1"/>
          </p:cNvPicPr>
          <p:nvPr/>
        </p:nvPicPr>
        <p:blipFill>
          <a:blip r:embed="rId3"/>
          <a:stretch>
            <a:fillRect/>
          </a:stretch>
        </p:blipFill>
        <p:spPr>
          <a:xfrm>
            <a:off x="490554" y="2833367"/>
            <a:ext cx="2742841" cy="2743200"/>
          </a:xfrm>
          <a:prstGeom prst="rect">
            <a:avLst/>
          </a:prstGeom>
        </p:spPr>
      </p:pic>
      <p:pic>
        <p:nvPicPr>
          <p:cNvPr id="3" name="Рисунок 5" descr="Изображение выглядит как Веб-сайт&#10;&#10;Автоматически созданное описание">
            <a:extLst>
              <a:ext uri="{FF2B5EF4-FFF2-40B4-BE49-F238E27FC236}">
                <a16:creationId xmlns:a16="http://schemas.microsoft.com/office/drawing/2014/main" id="{624001B6-B2F2-B174-6A62-F55FC2F2AC96}"/>
              </a:ext>
            </a:extLst>
          </p:cNvPr>
          <p:cNvPicPr>
            <a:picLocks noChangeAspect="1"/>
          </p:cNvPicPr>
          <p:nvPr/>
        </p:nvPicPr>
        <p:blipFill>
          <a:blip r:embed="rId4"/>
          <a:stretch>
            <a:fillRect/>
          </a:stretch>
        </p:blipFill>
        <p:spPr>
          <a:xfrm>
            <a:off x="3594526" y="2836684"/>
            <a:ext cx="2741250" cy="2743200"/>
          </a:xfrm>
          <a:prstGeom prst="rect">
            <a:avLst/>
          </a:prstGeom>
        </p:spPr>
      </p:pic>
      <p:pic>
        <p:nvPicPr>
          <p:cNvPr id="6" name="Рисунок 6" descr="Изображение выглядит как Веб-сайт&#10;&#10;Автоматически созданное описание">
            <a:extLst>
              <a:ext uri="{FF2B5EF4-FFF2-40B4-BE49-F238E27FC236}">
                <a16:creationId xmlns:a16="http://schemas.microsoft.com/office/drawing/2014/main" id="{CBD292DC-F3C6-8942-ABC4-569F3414AF94}"/>
              </a:ext>
            </a:extLst>
          </p:cNvPr>
          <p:cNvPicPr>
            <a:picLocks noChangeAspect="1"/>
          </p:cNvPicPr>
          <p:nvPr/>
        </p:nvPicPr>
        <p:blipFill>
          <a:blip r:embed="rId5"/>
          <a:stretch>
            <a:fillRect/>
          </a:stretch>
        </p:blipFill>
        <p:spPr>
          <a:xfrm>
            <a:off x="6604238" y="2836684"/>
            <a:ext cx="2741250" cy="27432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4" name="Заголовок 1"/>
          <p:cNvSpPr txBox="1">
            <a:spLocks noGrp="1"/>
          </p:cNvSpPr>
          <p:nvPr>
            <p:ph type="title"/>
          </p:nvPr>
        </p:nvSpPr>
        <p:spPr>
          <a:xfrm>
            <a:off x="0" y="242986"/>
            <a:ext cx="9721080" cy="982800"/>
          </a:xfrm>
        </p:spPr>
        <p:txBody>
          <a:bodyPr lIns="720000"/>
          <a:lstStyle/>
          <a:p>
            <a:r>
              <a:rPr lang="ru-RU" sz="2800" dirty="0">
                <a:ea typeface="MS Gothic" pitchFamily="49" charset="-128"/>
              </a:rPr>
              <a:t>Роль проекта в обеспечении </a:t>
            </a:r>
            <a:br>
              <a:rPr lang="ru-RU" sz="2800" dirty="0">
                <a:ea typeface="MS Gothic" pitchFamily="49" charset="-128"/>
              </a:rPr>
            </a:br>
            <a:r>
              <a:rPr lang="ru-RU" sz="2800" dirty="0">
                <a:ea typeface="MS Gothic" pitchFamily="49" charset="-128"/>
              </a:rPr>
              <a:t>технологического суверенитета страны</a:t>
            </a:r>
            <a:endParaRPr sz="2800" dirty="0">
              <a:ea typeface="MS Gothic" pitchFamily="49" charset="-128"/>
            </a:endParaRPr>
          </a:p>
        </p:txBody>
      </p:sp>
      <p:graphicFrame>
        <p:nvGraphicFramePr>
          <p:cNvPr id="3" name="Таблица 4">
            <a:extLst>
              <a:ext uri="{FF2B5EF4-FFF2-40B4-BE49-F238E27FC236}">
                <a16:creationId xmlns:a16="http://schemas.microsoft.com/office/drawing/2014/main" id="{31DEB549-43DE-45C6-A572-2B0C2EDFC29A}"/>
              </a:ext>
            </a:extLst>
          </p:cNvPr>
          <p:cNvGraphicFramePr>
            <a:graphicFrameLocks noGrp="1"/>
          </p:cNvGraphicFramePr>
          <p:nvPr>
            <p:extLst>
              <p:ext uri="{D42A27DB-BD31-4B8C-83A1-F6EECF244321}">
                <p14:modId xmlns:p14="http://schemas.microsoft.com/office/powerpoint/2010/main" val="418952732"/>
              </p:ext>
            </p:extLst>
          </p:nvPr>
        </p:nvGraphicFramePr>
        <p:xfrm>
          <a:off x="503808" y="1251099"/>
          <a:ext cx="9217024" cy="3755687"/>
        </p:xfrm>
        <a:graphic>
          <a:graphicData uri="http://schemas.openxmlformats.org/drawingml/2006/table">
            <a:tbl>
              <a:tblPr firstRow="1" bandRow="1">
                <a:tableStyleId>{5C22544A-7EE6-4342-B048-85BDC9FD1C3A}</a:tableStyleId>
              </a:tblPr>
              <a:tblGrid>
                <a:gridCol w="2736056">
                  <a:extLst>
                    <a:ext uri="{9D8B030D-6E8A-4147-A177-3AD203B41FA5}">
                      <a16:colId xmlns:a16="http://schemas.microsoft.com/office/drawing/2014/main" val="730411024"/>
                    </a:ext>
                  </a:extLst>
                </a:gridCol>
                <a:gridCol w="3240484">
                  <a:extLst>
                    <a:ext uri="{9D8B030D-6E8A-4147-A177-3AD203B41FA5}">
                      <a16:colId xmlns:a16="http://schemas.microsoft.com/office/drawing/2014/main" val="1353847585"/>
                    </a:ext>
                  </a:extLst>
                </a:gridCol>
                <a:gridCol w="3240484">
                  <a:extLst>
                    <a:ext uri="{9D8B030D-6E8A-4147-A177-3AD203B41FA5}">
                      <a16:colId xmlns:a16="http://schemas.microsoft.com/office/drawing/2014/main" val="20002"/>
                    </a:ext>
                  </a:extLst>
                </a:gridCol>
              </a:tblGrid>
              <a:tr h="360040">
                <a:tc>
                  <a:txBody>
                    <a:bodyPr/>
                    <a:lstStyle/>
                    <a:p>
                      <a:pPr algn="ctr"/>
                      <a:r>
                        <a:rPr lang="ru-RU" dirty="0"/>
                        <a:t>Роль</a:t>
                      </a:r>
                    </a:p>
                  </a:txBody>
                  <a:tcPr>
                    <a:solidFill>
                      <a:srgbClr val="008C9D"/>
                    </a:solidFill>
                  </a:tcPr>
                </a:tc>
                <a:tc gridSpan="2">
                  <a:txBody>
                    <a:bodyPr/>
                    <a:lstStyle/>
                    <a:p>
                      <a:pPr algn="ctr"/>
                      <a:r>
                        <a:rPr lang="ru-RU" dirty="0"/>
                        <a:t>Оценка</a:t>
                      </a:r>
                    </a:p>
                  </a:txBody>
                  <a:tcPr>
                    <a:solidFill>
                      <a:srgbClr val="008C9D"/>
                    </a:solidFill>
                  </a:tcPr>
                </a:tc>
                <a:tc hMerge="1">
                  <a:txBody>
                    <a:bodyPr/>
                    <a:lstStyle/>
                    <a:p>
                      <a:endParaRPr lang="ru-RU"/>
                    </a:p>
                  </a:txBody>
                  <a:tcPr/>
                </a:tc>
                <a:extLst>
                  <a:ext uri="{0D108BD9-81ED-4DB2-BD59-A6C34878D82A}">
                    <a16:rowId xmlns:a16="http://schemas.microsoft.com/office/drawing/2014/main" val="3441157638"/>
                  </a:ext>
                </a:extLst>
              </a:tr>
              <a:tr h="708809">
                <a:tc>
                  <a:txBody>
                    <a:bodyPr/>
                    <a:lstStyle/>
                    <a:p>
                      <a:r>
                        <a:rPr lang="ru-RU" dirty="0"/>
                        <a:t>Инновационность </a:t>
                      </a:r>
                    </a:p>
                    <a:p>
                      <a:r>
                        <a:rPr lang="ru-RU" dirty="0"/>
                        <a:t>(отметьте нужное)</a:t>
                      </a:r>
                    </a:p>
                  </a:txBody>
                  <a:tcPr>
                    <a:solidFill>
                      <a:srgbClr val="A4D4E2"/>
                    </a:solidFill>
                  </a:tcPr>
                </a:tc>
                <a:tc gridSpan="2">
                  <a:txBody>
                    <a:bodyPr/>
                    <a:lstStyle/>
                    <a:p>
                      <a:pPr marL="285750" indent="-285750">
                        <a:buFont typeface="Arial" pitchFamily="34" charset="0"/>
                        <a:buChar char="•"/>
                      </a:pPr>
                      <a:r>
                        <a:rPr lang="ru-RU" dirty="0"/>
                        <a:t>Инновация мирового</a:t>
                      </a:r>
                      <a:r>
                        <a:rPr lang="ru-RU" baseline="0" dirty="0"/>
                        <a:t> уровня</a:t>
                      </a:r>
                      <a:endParaRPr lang="ru-RU" dirty="0"/>
                    </a:p>
                    <a:p>
                      <a:pPr marL="285750" indent="-285750">
                        <a:buFont typeface="Arial" pitchFamily="34" charset="0"/>
                        <a:buChar char="•"/>
                      </a:pPr>
                      <a:r>
                        <a:rPr lang="ru-RU" dirty="0"/>
                        <a:t>Россия </a:t>
                      </a:r>
                      <a:r>
                        <a:rPr lang="ru-RU" sz="1200" b="0" i="0" u="none" strike="noStrike" noProof="0" dirty="0">
                          <a:solidFill>
                            <a:srgbClr val="202124"/>
                          </a:solidFill>
                          <a:latin typeface="Arial"/>
                        </a:rPr>
                        <a:t>✔</a:t>
                      </a:r>
                    </a:p>
                    <a:p>
                      <a:pPr marL="285750" indent="-285750">
                        <a:buFont typeface="Arial" pitchFamily="34" charset="0"/>
                        <a:buChar char="•"/>
                      </a:pPr>
                      <a:r>
                        <a:rPr lang="ru-RU" dirty="0"/>
                        <a:t>Регион</a:t>
                      </a:r>
                    </a:p>
                    <a:p>
                      <a:pPr marL="285750" indent="-285750">
                        <a:buFont typeface="Arial" pitchFamily="34" charset="0"/>
                        <a:buChar char="•"/>
                      </a:pPr>
                      <a:r>
                        <a:rPr lang="ru-RU" dirty="0"/>
                        <a:t>Импортозамещение</a:t>
                      </a:r>
                    </a:p>
                    <a:p>
                      <a:pPr marL="285750" indent="-285750">
                        <a:buFont typeface="Arial" pitchFamily="34" charset="0"/>
                        <a:buChar char="•"/>
                      </a:pPr>
                      <a:r>
                        <a:rPr lang="ru-RU" dirty="0"/>
                        <a:t>Нет</a:t>
                      </a:r>
                    </a:p>
                  </a:txBody>
                  <a:tcPr>
                    <a:solidFill>
                      <a:srgbClr val="A4D4E2"/>
                    </a:solidFill>
                  </a:tcPr>
                </a:tc>
                <a:tc hMerge="1">
                  <a:txBody>
                    <a:bodyPr/>
                    <a:lstStyle/>
                    <a:p>
                      <a:endParaRPr lang="ru-RU"/>
                    </a:p>
                  </a:txBody>
                  <a:tcPr/>
                </a:tc>
                <a:extLst>
                  <a:ext uri="{0D108BD9-81ED-4DB2-BD59-A6C34878D82A}">
                    <a16:rowId xmlns:a16="http://schemas.microsoft.com/office/drawing/2014/main" val="2064691311"/>
                  </a:ext>
                </a:extLst>
              </a:tr>
              <a:tr h="1195536">
                <a:tc>
                  <a:txBody>
                    <a:bodyPr/>
                    <a:lstStyle/>
                    <a:p>
                      <a:r>
                        <a:rPr lang="ru-RU" dirty="0"/>
                        <a:t>Рынок НТИ</a:t>
                      </a:r>
                    </a:p>
                    <a:p>
                      <a:r>
                        <a:rPr lang="ru-RU" dirty="0"/>
                        <a:t>(отметьте нужное)</a:t>
                      </a:r>
                    </a:p>
                  </a:txBody>
                  <a:tcPr>
                    <a:solidFill>
                      <a:srgbClr val="A4D4E2">
                        <a:alpha val="41000"/>
                      </a:srgbClr>
                    </a:solidFill>
                  </a:tcPr>
                </a:tc>
                <a:tc>
                  <a:txBody>
                    <a:bodyPr/>
                    <a:lstStyle/>
                    <a:p>
                      <a:pPr marL="285750" lvl="0" indent="-285750">
                        <a:buFont typeface="Wingdings" pitchFamily="2" charset="2"/>
                        <a:buChar char="q"/>
                      </a:pPr>
                      <a:r>
                        <a:rPr lang="en-US" sz="1800" dirty="0">
                          <a:solidFill>
                            <a:schemeClr val="dk1"/>
                          </a:solidFill>
                          <a:effectLst/>
                          <a:latin typeface="+mn-lt"/>
                          <a:ea typeface="+mn-ea"/>
                          <a:cs typeface="+mn-cs"/>
                        </a:rPr>
                        <a:t>TechNet</a:t>
                      </a:r>
                      <a:endParaRPr lang="ru-RU" sz="1800" dirty="0">
                        <a:solidFill>
                          <a:schemeClr val="dk1"/>
                        </a:solidFill>
                        <a:effectLst/>
                        <a:latin typeface="+mn-lt"/>
                        <a:ea typeface="+mn-ea"/>
                        <a:cs typeface="+mn-cs"/>
                      </a:endParaRPr>
                    </a:p>
                    <a:p>
                      <a:pPr marL="285750" lvl="0" indent="-285750">
                        <a:buFont typeface="Wingdings" pitchFamily="2" charset="2"/>
                        <a:buChar char="q"/>
                      </a:pPr>
                      <a:r>
                        <a:rPr lang="en-US" sz="1800" dirty="0">
                          <a:solidFill>
                            <a:schemeClr val="dk1"/>
                          </a:solidFill>
                          <a:effectLst/>
                          <a:latin typeface="+mn-lt"/>
                          <a:ea typeface="+mn-ea"/>
                          <a:cs typeface="+mn-cs"/>
                        </a:rPr>
                        <a:t>SafeNet</a:t>
                      </a:r>
                      <a:endParaRPr lang="ru-RU" sz="1800" dirty="0">
                        <a:solidFill>
                          <a:schemeClr val="dk1"/>
                        </a:solidFill>
                        <a:effectLst/>
                        <a:latin typeface="+mn-lt"/>
                        <a:ea typeface="+mn-ea"/>
                        <a:cs typeface="+mn-cs"/>
                      </a:endParaRPr>
                    </a:p>
                    <a:p>
                      <a:pPr marL="285750" lvl="0" indent="-285750">
                        <a:buFont typeface="Wingdings" pitchFamily="2" charset="2"/>
                        <a:buChar char="q"/>
                      </a:pPr>
                      <a:r>
                        <a:rPr lang="en-US" sz="1800" dirty="0">
                          <a:solidFill>
                            <a:schemeClr val="dk1"/>
                          </a:solidFill>
                          <a:effectLst/>
                          <a:latin typeface="+mn-lt"/>
                          <a:ea typeface="+mn-ea"/>
                          <a:cs typeface="+mn-cs"/>
                        </a:rPr>
                        <a:t>NeuroNet </a:t>
                      </a:r>
                      <a:endParaRPr lang="ru-RU" sz="1800" dirty="0">
                        <a:solidFill>
                          <a:schemeClr val="dk1"/>
                        </a:solidFill>
                        <a:effectLst/>
                        <a:latin typeface="+mn-lt"/>
                        <a:ea typeface="+mn-ea"/>
                        <a:cs typeface="+mn-cs"/>
                      </a:endParaRPr>
                    </a:p>
                    <a:p>
                      <a:pPr marL="285750" lvl="0" indent="-285750">
                        <a:buFont typeface="Wingdings" pitchFamily="2" charset="2"/>
                        <a:buChar char="q"/>
                      </a:pPr>
                      <a:r>
                        <a:rPr lang="en-US" sz="1800" dirty="0" err="1">
                          <a:solidFill>
                            <a:schemeClr val="dk1"/>
                          </a:solidFill>
                          <a:effectLst/>
                          <a:latin typeface="+mn-lt"/>
                          <a:ea typeface="+mn-ea"/>
                          <a:cs typeface="+mn-cs"/>
                        </a:rPr>
                        <a:t>HomeNet</a:t>
                      </a:r>
                      <a:endParaRPr lang="ru-RU" sz="1800" dirty="0">
                        <a:solidFill>
                          <a:schemeClr val="dk1"/>
                        </a:solidFill>
                        <a:effectLst/>
                        <a:latin typeface="+mn-lt"/>
                        <a:ea typeface="+mn-ea"/>
                        <a:cs typeface="+mn-cs"/>
                      </a:endParaRPr>
                    </a:p>
                  </a:txBody>
                  <a:tcPr>
                    <a:solidFill>
                      <a:srgbClr val="A4D4E2">
                        <a:alpha val="41000"/>
                      </a:srgbClr>
                    </a:solidFill>
                  </a:tcPr>
                </a:tc>
                <a:tc>
                  <a:txBody>
                    <a:bodyPr/>
                    <a:lstStyle/>
                    <a:p>
                      <a:pPr marL="285750" lvl="0" indent="-285750">
                        <a:buFont typeface="Wingdings" pitchFamily="2" charset="2"/>
                        <a:buChar char="q"/>
                      </a:pPr>
                      <a:r>
                        <a:rPr lang="en-US" sz="1800" dirty="0">
                          <a:solidFill>
                            <a:schemeClr val="dk1"/>
                          </a:solidFill>
                          <a:effectLst/>
                          <a:latin typeface="+mn-lt"/>
                          <a:ea typeface="+mn-ea"/>
                          <a:cs typeface="+mn-cs"/>
                        </a:rPr>
                        <a:t>HealthNet </a:t>
                      </a:r>
                      <a:r>
                        <a:rPr lang="ru-RU" sz="1200" b="0" i="0" u="none" strike="noStrike" noProof="0" dirty="0">
                          <a:solidFill>
                            <a:srgbClr val="202124"/>
                          </a:solidFill>
                          <a:effectLst/>
                          <a:latin typeface="Arial"/>
                        </a:rPr>
                        <a:t>✔</a:t>
                      </a:r>
                      <a:endParaRPr lang="ru-RU" sz="1800" dirty="0">
                        <a:solidFill>
                          <a:schemeClr val="dk1"/>
                        </a:solidFill>
                        <a:effectLst/>
                        <a:latin typeface="+mn-lt"/>
                        <a:ea typeface="+mn-ea"/>
                        <a:cs typeface="+mn-cs"/>
                      </a:endParaRPr>
                    </a:p>
                    <a:p>
                      <a:pPr marL="285750" lvl="0" indent="-285750">
                        <a:buFont typeface="Wingdings" pitchFamily="2" charset="2"/>
                        <a:buChar char="q"/>
                      </a:pPr>
                      <a:r>
                        <a:rPr lang="en-US" sz="1800" dirty="0" err="1">
                          <a:solidFill>
                            <a:schemeClr val="dk1"/>
                          </a:solidFill>
                          <a:effectLst/>
                          <a:latin typeface="+mn-lt"/>
                          <a:ea typeface="+mn-ea"/>
                          <a:cs typeface="+mn-cs"/>
                        </a:rPr>
                        <a:t>SportNet</a:t>
                      </a:r>
                      <a:endParaRPr lang="ru-RU" sz="1800" dirty="0">
                        <a:solidFill>
                          <a:schemeClr val="dk1"/>
                        </a:solidFill>
                        <a:effectLst/>
                        <a:latin typeface="+mn-lt"/>
                        <a:ea typeface="+mn-ea"/>
                        <a:cs typeface="+mn-cs"/>
                      </a:endParaRPr>
                    </a:p>
                    <a:p>
                      <a:pPr marL="285750" lvl="0" indent="-285750">
                        <a:buFont typeface="Wingdings" pitchFamily="2" charset="2"/>
                        <a:buChar char="q"/>
                      </a:pPr>
                      <a:r>
                        <a:rPr lang="en-US" sz="1800" dirty="0" err="1">
                          <a:solidFill>
                            <a:schemeClr val="dk1"/>
                          </a:solidFill>
                          <a:effectLst/>
                          <a:latin typeface="+mn-lt"/>
                          <a:ea typeface="+mn-ea"/>
                          <a:cs typeface="+mn-cs"/>
                        </a:rPr>
                        <a:t>WearNet</a:t>
                      </a:r>
                      <a:endParaRPr lang="ru-RU" sz="1800" dirty="0">
                        <a:solidFill>
                          <a:schemeClr val="dk1"/>
                        </a:solidFill>
                        <a:effectLst/>
                        <a:latin typeface="+mn-lt"/>
                        <a:ea typeface="+mn-ea"/>
                        <a:cs typeface="+mn-cs"/>
                      </a:endParaRPr>
                    </a:p>
                    <a:p>
                      <a:pPr marL="285750" indent="-285750">
                        <a:buFont typeface="Wingdings" pitchFamily="2" charset="2"/>
                        <a:buChar char="q"/>
                      </a:pPr>
                      <a:r>
                        <a:rPr lang="ru-RU" sz="1800" dirty="0" err="1">
                          <a:solidFill>
                            <a:schemeClr val="dk1"/>
                          </a:solidFill>
                          <a:effectLst/>
                          <a:latin typeface="+mn-lt"/>
                          <a:ea typeface="+mn-ea"/>
                          <a:cs typeface="+mn-cs"/>
                        </a:rPr>
                        <a:t>EduNet</a:t>
                      </a:r>
                      <a:endParaRPr lang="ru-RU" sz="1800" dirty="0">
                        <a:solidFill>
                          <a:schemeClr val="dk1"/>
                        </a:solidFill>
                        <a:effectLst/>
                        <a:latin typeface="+mn-lt"/>
                        <a:ea typeface="+mn-ea"/>
                        <a:cs typeface="+mn-cs"/>
                      </a:endParaRPr>
                    </a:p>
                  </a:txBody>
                  <a:tcPr>
                    <a:solidFill>
                      <a:srgbClr val="A4D4E2">
                        <a:alpha val="41000"/>
                      </a:srgbClr>
                    </a:solidFill>
                  </a:tcPr>
                </a:tc>
                <a:extLst>
                  <a:ext uri="{0D108BD9-81ED-4DB2-BD59-A6C34878D82A}">
                    <a16:rowId xmlns:a16="http://schemas.microsoft.com/office/drawing/2014/main" val="1410286811"/>
                  </a:ext>
                </a:extLst>
              </a:tr>
              <a:tr h="731351">
                <a:tc>
                  <a:txBody>
                    <a:bodyPr/>
                    <a:lstStyle/>
                    <a:p>
                      <a:r>
                        <a:rPr lang="ru-RU" dirty="0"/>
                        <a:t>Сквозные технологии</a:t>
                      </a:r>
                    </a:p>
                  </a:txBody>
                  <a:tcPr>
                    <a:solidFill>
                      <a:srgbClr val="A4D4E2"/>
                    </a:solidFill>
                  </a:tcPr>
                </a:tc>
                <a:tc gridSpan="2">
                  <a:txBody>
                    <a:bodyPr/>
                    <a:lstStyle/>
                    <a:p>
                      <a:r>
                        <a:rPr lang="ru-RU" dirty="0"/>
                        <a:t>                  Название используемой сквозной технологии/ </a:t>
                      </a:r>
                    </a:p>
                    <a:p>
                      <a:r>
                        <a:rPr lang="ru-RU" dirty="0"/>
                        <a:t>                   не использует </a:t>
                      </a:r>
                    </a:p>
                  </a:txBody>
                  <a:tcPr>
                    <a:solidFill>
                      <a:srgbClr val="A4D4E2"/>
                    </a:solidFill>
                  </a:tcPr>
                </a:tc>
                <a:tc hMerge="1">
                  <a:txBody>
                    <a:bodyPr/>
                    <a:lstStyle/>
                    <a:p>
                      <a:endParaRPr lang="ru-RU"/>
                    </a:p>
                  </a:txBody>
                  <a:tcPr/>
                </a:tc>
                <a:extLst>
                  <a:ext uri="{0D108BD9-81ED-4DB2-BD59-A6C34878D82A}">
                    <a16:rowId xmlns:a16="http://schemas.microsoft.com/office/drawing/2014/main" val="4130943538"/>
                  </a:ext>
                </a:extLst>
              </a:tr>
            </a:tbl>
          </a:graphicData>
        </a:graphic>
      </p:graphicFrame>
      <p:pic>
        <p:nvPicPr>
          <p:cNvPr id="5" name="Picture 4">
            <a:extLst>
              <a:ext uri="{FF2B5EF4-FFF2-40B4-BE49-F238E27FC236}">
                <a16:creationId xmlns:a16="http://schemas.microsoft.com/office/drawing/2014/main" id="{AE4E66B8-A1FF-4F67-BC42-874E346DF3F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44169" y="4313087"/>
            <a:ext cx="288032" cy="258180"/>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a16="http://schemas.microsoft.com/office/drawing/2014/main" id="{2071504D-CA3B-45DA-8B78-FE41F9ED75D9}"/>
              </a:ext>
            </a:extLst>
          </p:cNvPr>
          <p:cNvPicPr>
            <a:picLocks noChangeAspect="1"/>
          </p:cNvPicPr>
          <p:nvPr/>
        </p:nvPicPr>
        <p:blipFill>
          <a:blip r:embed="rId4"/>
          <a:stretch>
            <a:fillRect/>
          </a:stretch>
        </p:blipFill>
        <p:spPr>
          <a:xfrm>
            <a:off x="3733865" y="4659106"/>
            <a:ext cx="330037" cy="242229"/>
          </a:xfrm>
          <a:prstGeom prst="rect">
            <a:avLst/>
          </a:prstGeom>
        </p:spPr>
      </p:pic>
    </p:spTree>
    <p:extLst>
      <p:ext uri="{BB962C8B-B14F-4D97-AF65-F5344CB8AC3E}">
        <p14:creationId xmlns:p14="http://schemas.microsoft.com/office/powerpoint/2010/main" val="1587892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5" name="Содержимое 2"/>
          <p:cNvSpPr txBox="1">
            <a:spLocks/>
          </p:cNvSpPr>
          <p:nvPr/>
        </p:nvSpPr>
        <p:spPr>
          <a:xfrm>
            <a:off x="789068" y="3309923"/>
            <a:ext cx="2523052" cy="2261656"/>
          </a:xfrm>
          <a:prstGeom prst="rect">
            <a:avLst/>
          </a:prstGeom>
        </p:spPr>
        <p:txBody>
          <a:bodyPr>
            <a:normAutofit/>
          </a:bodyPr>
          <a:lstStyle/>
          <a:p>
            <a:pPr marR="0" lvl="0">
              <a:lnSpc>
                <a:spcPct val="80000"/>
              </a:lnSpc>
              <a:spcBef>
                <a:spcPts val="0"/>
              </a:spcBef>
              <a:buClrTx/>
              <a:buSzTx/>
              <a:tabLst/>
              <a:defRPr/>
            </a:pPr>
            <a:endParaRPr lang="ru-RU" sz="2400" b="1" dirty="0">
              <a:solidFill>
                <a:srgbClr val="1B1464"/>
              </a:solidFill>
              <a:latin typeface="Futura PT"/>
            </a:endParaRPr>
          </a:p>
        </p:txBody>
      </p:sp>
      <p:sp>
        <p:nvSpPr>
          <p:cNvPr id="8" name="Содержимое 2"/>
          <p:cNvSpPr txBox="1">
            <a:spLocks/>
          </p:cNvSpPr>
          <p:nvPr/>
        </p:nvSpPr>
        <p:spPr>
          <a:xfrm>
            <a:off x="7200552" y="3249542"/>
            <a:ext cx="2215711" cy="2262969"/>
          </a:xfrm>
          <a:prstGeom prst="rect">
            <a:avLst/>
          </a:prstGeom>
        </p:spPr>
        <p:txBody>
          <a:bodyPr>
            <a:normAutofit/>
          </a:bodyPr>
          <a:lstStyle/>
          <a:p>
            <a:pPr algn="ctr" fontAlgn="auto">
              <a:spcBef>
                <a:spcPct val="20000"/>
              </a:spcBef>
              <a:spcAft>
                <a:spcPts val="0"/>
              </a:spcAft>
              <a:defRPr/>
            </a:pPr>
            <a:endParaRPr lang="ru-RU" sz="2600" dirty="0">
              <a:latin typeface="+mn-lt"/>
              <a:cs typeface="+mn-cs"/>
            </a:endParaRPr>
          </a:p>
        </p:txBody>
      </p:sp>
      <p:sp>
        <p:nvSpPr>
          <p:cNvPr id="9" name="Содержимое 2"/>
          <p:cNvSpPr txBox="1">
            <a:spLocks/>
          </p:cNvSpPr>
          <p:nvPr/>
        </p:nvSpPr>
        <p:spPr>
          <a:xfrm>
            <a:off x="4032200" y="3249542"/>
            <a:ext cx="2215712" cy="2262969"/>
          </a:xfrm>
          <a:prstGeom prst="rect">
            <a:avLst/>
          </a:prstGeom>
        </p:spPr>
        <p:txBody>
          <a:bodyPr>
            <a:normAutofit/>
          </a:bodyPr>
          <a:lstStyle/>
          <a:p>
            <a:pPr algn="ctr" fontAlgn="auto">
              <a:spcBef>
                <a:spcPct val="20000"/>
              </a:spcBef>
              <a:spcAft>
                <a:spcPts val="0"/>
              </a:spcAft>
              <a:defRPr/>
            </a:pPr>
            <a:r>
              <a:rPr lang="ru-RU" sz="2600" dirty="0"/>
              <a:t> </a:t>
            </a:r>
          </a:p>
        </p:txBody>
      </p:sp>
      <p:sp>
        <p:nvSpPr>
          <p:cNvPr id="3" name="Заголовок 2">
            <a:extLst>
              <a:ext uri="{FF2B5EF4-FFF2-40B4-BE49-F238E27FC236}">
                <a16:creationId xmlns:a16="http://schemas.microsoft.com/office/drawing/2014/main" id="{9870E0F1-0A62-1B23-37E7-FFFA609C8A66}"/>
              </a:ext>
            </a:extLst>
          </p:cNvPr>
          <p:cNvSpPr>
            <a:spLocks noGrp="1"/>
          </p:cNvSpPr>
          <p:nvPr>
            <p:ph type="title"/>
          </p:nvPr>
        </p:nvSpPr>
        <p:spPr>
          <a:xfrm>
            <a:off x="0" y="0"/>
            <a:ext cx="9071280" cy="982800"/>
          </a:xfrm>
        </p:spPr>
        <p:txBody>
          <a:bodyPr lIns="720000"/>
          <a:lstStyle/>
          <a:p>
            <a:pPr marL="0" lvl="0" indent="0" rtl="0">
              <a:spcBef>
                <a:spcPts val="0"/>
              </a:spcBef>
              <a:spcAft>
                <a:spcPts val="0"/>
              </a:spcAft>
            </a:pPr>
            <a:r>
              <a:rPr lang="ru-RU" sz="4000" dirty="0">
                <a:solidFill>
                  <a:schemeClr val="dk1"/>
                </a:solidFill>
                <a:latin typeface="+mj-lt"/>
              </a:rPr>
              <a:t>Целевая аудитория проекта</a:t>
            </a:r>
            <a:endParaRPr lang="ru-RU" sz="4000" dirty="0">
              <a:latin typeface="+mj-lt"/>
            </a:endParaRPr>
          </a:p>
        </p:txBody>
      </p:sp>
      <p:sp>
        <p:nvSpPr>
          <p:cNvPr id="10" name="TextBox 9">
            <a:extLst>
              <a:ext uri="{FF2B5EF4-FFF2-40B4-BE49-F238E27FC236}">
                <a16:creationId xmlns:a16="http://schemas.microsoft.com/office/drawing/2014/main" id="{203E01CC-4B1D-4F09-A925-4AB4E0FDEE93}"/>
              </a:ext>
            </a:extLst>
          </p:cNvPr>
          <p:cNvSpPr txBox="1"/>
          <p:nvPr/>
        </p:nvSpPr>
        <p:spPr>
          <a:xfrm>
            <a:off x="3816" y="1205951"/>
            <a:ext cx="10080624" cy="1384995"/>
          </a:xfrm>
          <a:prstGeom prst="rect">
            <a:avLst/>
          </a:prstGeom>
          <a:noFill/>
        </p:spPr>
        <p:txBody>
          <a:bodyPr wrap="square" lIns="91440" tIns="45720" rIns="91440" bIns="45720" anchor="t">
            <a:spAutoFit/>
          </a:bodyPr>
          <a:lstStyle/>
          <a:p>
            <a:r>
              <a:rPr lang="ru-RU" sz="1400" dirty="0">
                <a:ea typeface="+mn-lt"/>
                <a:cs typeface="+mn-lt"/>
              </a:rPr>
              <a:t>Заинтересованными сторонами этого проекта являются фермеры, потребители, разработчики, маркетинговая команда и спонсоры проекта.</a:t>
            </a:r>
          </a:p>
          <a:p>
            <a:r>
              <a:rPr lang="ru-RU" sz="1400" dirty="0">
                <a:cs typeface="Arial"/>
              </a:rPr>
              <a:t>Целевая аудитория проекта составляют лица от 18 до 60 лет. Более молодыми представителями целевой аудитории являются лица, сфокусированные на здоровом питании, здоровой продукции, ведением активного здорового образа жизни. Лица взрослого возраста сфокусированы на потреблении качественной продукции, отсутствию полного доверия к продукции гипермаркетов, более высокой лояльности к фермерской продукции</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5939" y="50821"/>
            <a:ext cx="10074686" cy="982800"/>
          </a:xfrm>
        </p:spPr>
        <p:txBody>
          <a:bodyPr lIns="540000"/>
          <a:lstStyle/>
          <a:p>
            <a:r>
              <a:rPr lang="ru" sz="4400" dirty="0"/>
              <a:t>Потенциальный объем рынка</a:t>
            </a:r>
            <a:endParaRPr sz="4400" dirty="0">
              <a:ea typeface="MS Gothic" pitchFamily="49" charset="-128"/>
            </a:endParaRPr>
          </a:p>
        </p:txBody>
      </p:sp>
      <p:graphicFrame>
        <p:nvGraphicFramePr>
          <p:cNvPr id="3" name="Схема 2">
            <a:extLst>
              <a:ext uri="{FF2B5EF4-FFF2-40B4-BE49-F238E27FC236}">
                <a16:creationId xmlns:a16="http://schemas.microsoft.com/office/drawing/2014/main" id="{7257DE33-DA75-4895-9198-BA0D0C645546}"/>
              </a:ext>
            </a:extLst>
          </p:cNvPr>
          <p:cNvGraphicFramePr/>
          <p:nvPr>
            <p:extLst>
              <p:ext uri="{D42A27DB-BD31-4B8C-83A1-F6EECF244321}">
                <p14:modId xmlns:p14="http://schemas.microsoft.com/office/powerpoint/2010/main" val="1806937093"/>
              </p:ext>
            </p:extLst>
          </p:nvPr>
        </p:nvGraphicFramePr>
        <p:xfrm>
          <a:off x="-432296" y="1083417"/>
          <a:ext cx="5400847" cy="44240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271BE8D6-196E-41C8-BA47-838D526FF8FF}"/>
              </a:ext>
            </a:extLst>
          </p:cNvPr>
          <p:cNvSpPr txBox="1"/>
          <p:nvPr/>
        </p:nvSpPr>
        <p:spPr>
          <a:xfrm>
            <a:off x="4464001" y="891058"/>
            <a:ext cx="5610685" cy="4728671"/>
          </a:xfrm>
          <a:prstGeom prst="rect">
            <a:avLst/>
          </a:prstGeom>
          <a:noFill/>
        </p:spPr>
        <p:txBody>
          <a:bodyPr wrap="square" lIns="91440" tIns="45720" rIns="91440" bIns="45720" rtlCol="0" anchor="t">
            <a:noAutofit/>
          </a:bodyPr>
          <a:lstStyle/>
          <a:p>
            <a:r>
              <a:rPr lang="ru-RU" sz="1200" b="1" i="1" dirty="0">
                <a:solidFill>
                  <a:schemeClr val="bg1">
                    <a:lumMod val="50000"/>
                  </a:schemeClr>
                </a:solidFill>
                <a:effectLst/>
              </a:rPr>
              <a:t>PAM (</a:t>
            </a:r>
            <a:r>
              <a:rPr lang="ru-RU" sz="1200" b="1" i="1" err="1">
                <a:solidFill>
                  <a:schemeClr val="bg1">
                    <a:lumMod val="50000"/>
                  </a:schemeClr>
                </a:solidFill>
                <a:effectLst/>
              </a:rPr>
              <a:t>Potential</a:t>
            </a:r>
            <a:r>
              <a:rPr lang="ru-RU" sz="1200" b="1" i="1" dirty="0">
                <a:solidFill>
                  <a:schemeClr val="bg1">
                    <a:lumMod val="50000"/>
                  </a:schemeClr>
                </a:solidFill>
                <a:effectLst/>
              </a:rPr>
              <a:t> </a:t>
            </a:r>
            <a:r>
              <a:rPr lang="ru-RU" sz="1200" b="1" i="1" err="1">
                <a:solidFill>
                  <a:schemeClr val="bg1">
                    <a:lumMod val="50000"/>
                  </a:schemeClr>
                </a:solidFill>
                <a:effectLst/>
              </a:rPr>
              <a:t>Available</a:t>
            </a:r>
            <a:r>
              <a:rPr lang="ru-RU" sz="1200" b="1" i="1" dirty="0">
                <a:solidFill>
                  <a:schemeClr val="bg1">
                    <a:lumMod val="50000"/>
                  </a:schemeClr>
                </a:solidFill>
                <a:effectLst/>
              </a:rPr>
              <a:t> Market) – </a:t>
            </a:r>
            <a:r>
              <a:rPr lang="ru-RU" sz="1200" i="1" dirty="0">
                <a:solidFill>
                  <a:schemeClr val="bg1">
                    <a:lumMod val="50000"/>
                  </a:schemeClr>
                </a:solidFill>
              </a:rPr>
              <a:t>С учётом ближайших 5 лет к потенциальному объёму рынка относятся следующие: гипермаркеты, супермаркеты, магазины продуктов, продуктовые производства, потребители(от 18 до 60 лет) </a:t>
            </a:r>
          </a:p>
          <a:p>
            <a:r>
              <a:rPr lang="ru-RU" sz="1200" i="1" dirty="0">
                <a:solidFill>
                  <a:schemeClr val="bg1">
                    <a:lumMod val="50000"/>
                  </a:schemeClr>
                </a:solidFill>
              </a:rPr>
              <a:t>50 млрд рублей в год</a:t>
            </a:r>
          </a:p>
          <a:p>
            <a:endParaRPr lang="ru-RU" sz="1200" b="1" i="1" dirty="0">
              <a:solidFill>
                <a:schemeClr val="bg1">
                  <a:lumMod val="50000"/>
                </a:schemeClr>
              </a:solidFill>
            </a:endParaRPr>
          </a:p>
          <a:p>
            <a:r>
              <a:rPr lang="ru-RU" sz="1200" b="1" i="1" dirty="0">
                <a:solidFill>
                  <a:schemeClr val="bg1">
                    <a:lumMod val="50000"/>
                  </a:schemeClr>
                </a:solidFill>
                <a:effectLst/>
              </a:rPr>
              <a:t>TAM (Total </a:t>
            </a:r>
            <a:r>
              <a:rPr lang="ru-RU" sz="1200" b="1" i="1" dirty="0" err="1">
                <a:solidFill>
                  <a:schemeClr val="bg1">
                    <a:lumMod val="50000"/>
                  </a:schemeClr>
                </a:solidFill>
                <a:effectLst/>
              </a:rPr>
              <a:t>Addressable</a:t>
            </a:r>
            <a:r>
              <a:rPr lang="ru-RU" sz="1200" b="1" i="1" dirty="0">
                <a:solidFill>
                  <a:schemeClr val="bg1">
                    <a:lumMod val="50000"/>
                  </a:schemeClr>
                </a:solidFill>
                <a:effectLst/>
              </a:rPr>
              <a:t> Market) – </a:t>
            </a:r>
            <a:r>
              <a:rPr lang="ru-RU" sz="1200" i="1" dirty="0">
                <a:solidFill>
                  <a:schemeClr val="bg1">
                    <a:lumMod val="50000"/>
                  </a:schemeClr>
                </a:solidFill>
              </a:rPr>
              <a:t>к общему объёму целевого рынка и людям имеющим потребность в данном продукте относятся следующие: потребители в возрасте от 18 до 60 лет, </a:t>
            </a:r>
            <a:endParaRPr lang="ru-RU" sz="1200" b="0" i="1" dirty="0">
              <a:solidFill>
                <a:schemeClr val="bg1">
                  <a:lumMod val="50000"/>
                </a:schemeClr>
              </a:solidFill>
              <a:effectLst/>
            </a:endParaRPr>
          </a:p>
          <a:p>
            <a:r>
              <a:rPr lang="ru-RU" sz="1200" i="1" dirty="0">
                <a:solidFill>
                  <a:schemeClr val="bg1">
                    <a:lumMod val="50000"/>
                  </a:schemeClr>
                </a:solidFill>
              </a:rPr>
              <a:t>2 млрд рублей в год</a:t>
            </a:r>
            <a:endParaRPr lang="ru-RU" sz="1200" i="1" dirty="0">
              <a:solidFill>
                <a:schemeClr val="bg1">
                  <a:lumMod val="50000"/>
                </a:schemeClr>
              </a:solidFill>
              <a:effectLst/>
            </a:endParaRPr>
          </a:p>
          <a:p>
            <a:endParaRPr lang="ru-RU" sz="1200" b="1" i="1" dirty="0">
              <a:solidFill>
                <a:schemeClr val="bg1">
                  <a:lumMod val="50000"/>
                </a:schemeClr>
              </a:solidFill>
            </a:endParaRPr>
          </a:p>
          <a:p>
            <a:r>
              <a:rPr lang="ru-RU" sz="1200" b="1" i="1" dirty="0">
                <a:solidFill>
                  <a:schemeClr val="bg1">
                    <a:lumMod val="50000"/>
                  </a:schemeClr>
                </a:solidFill>
                <a:effectLst/>
              </a:rPr>
              <a:t>SAM (</a:t>
            </a:r>
            <a:r>
              <a:rPr lang="ru-RU" sz="1200" b="1" i="1" err="1">
                <a:solidFill>
                  <a:schemeClr val="bg1">
                    <a:lumMod val="50000"/>
                  </a:schemeClr>
                </a:solidFill>
                <a:effectLst/>
              </a:rPr>
              <a:t>Serviceable</a:t>
            </a:r>
            <a:r>
              <a:rPr lang="ru-RU" sz="1200" b="1" i="1" dirty="0">
                <a:solidFill>
                  <a:schemeClr val="bg1">
                    <a:lumMod val="50000"/>
                  </a:schemeClr>
                </a:solidFill>
                <a:effectLst/>
              </a:rPr>
              <a:t> </a:t>
            </a:r>
            <a:r>
              <a:rPr lang="ru-RU" sz="1200" b="1" i="1" err="1">
                <a:solidFill>
                  <a:schemeClr val="bg1">
                    <a:lumMod val="50000"/>
                  </a:schemeClr>
                </a:solidFill>
                <a:effectLst/>
              </a:rPr>
              <a:t>Available</a:t>
            </a:r>
            <a:r>
              <a:rPr lang="ru-RU" sz="1200" b="1" i="1" dirty="0">
                <a:solidFill>
                  <a:schemeClr val="bg1">
                    <a:lumMod val="50000"/>
                  </a:schemeClr>
                </a:solidFill>
                <a:effectLst/>
              </a:rPr>
              <a:t> Market) – </a:t>
            </a:r>
            <a:r>
              <a:rPr lang="ru-RU" sz="1200" i="1" dirty="0">
                <a:solidFill>
                  <a:schemeClr val="bg1">
                    <a:lumMod val="50000"/>
                  </a:schemeClr>
                </a:solidFill>
              </a:rPr>
              <a:t>к доступному объёму рынка, пользующемся аналогичными продуктами конкурентов относятся следующие: производства, гипермаркеты, супермаркеты, сети мага</a:t>
            </a:r>
            <a:endParaRPr lang="ru-RU" sz="1200" b="0" i="1" dirty="0">
              <a:solidFill>
                <a:schemeClr val="bg1">
                  <a:lumMod val="50000"/>
                </a:schemeClr>
              </a:solidFill>
              <a:effectLst/>
            </a:endParaRPr>
          </a:p>
          <a:p>
            <a:r>
              <a:rPr lang="ru-RU" sz="1200" i="1" dirty="0">
                <a:solidFill>
                  <a:schemeClr val="bg1">
                    <a:lumMod val="50000"/>
                  </a:schemeClr>
                </a:solidFill>
              </a:rPr>
              <a:t>400млн рублей в год</a:t>
            </a:r>
            <a:endParaRPr lang="ru-RU" sz="1200" i="1" dirty="0">
              <a:solidFill>
                <a:schemeClr val="bg1">
                  <a:lumMod val="50000"/>
                </a:schemeClr>
              </a:solidFill>
              <a:effectLst/>
            </a:endParaRPr>
          </a:p>
          <a:p>
            <a:endParaRPr lang="ru-RU" sz="1200" b="1" i="1" dirty="0">
              <a:solidFill>
                <a:schemeClr val="bg1">
                  <a:lumMod val="50000"/>
                </a:schemeClr>
              </a:solidFill>
            </a:endParaRPr>
          </a:p>
          <a:p>
            <a:r>
              <a:rPr lang="ru-RU" sz="1200" b="1" i="1" dirty="0">
                <a:solidFill>
                  <a:schemeClr val="bg1">
                    <a:lumMod val="50000"/>
                  </a:schemeClr>
                </a:solidFill>
                <a:effectLst/>
              </a:rPr>
              <a:t>SOM (</a:t>
            </a:r>
            <a:r>
              <a:rPr lang="ru-RU" sz="1200" b="1" i="1" dirty="0" err="1">
                <a:solidFill>
                  <a:schemeClr val="bg1">
                    <a:lumMod val="50000"/>
                  </a:schemeClr>
                </a:solidFill>
                <a:effectLst/>
              </a:rPr>
              <a:t>Serviceable</a:t>
            </a:r>
            <a:r>
              <a:rPr lang="ru-RU" sz="1200" b="1" i="1" dirty="0">
                <a:solidFill>
                  <a:schemeClr val="bg1">
                    <a:lumMod val="50000"/>
                  </a:schemeClr>
                </a:solidFill>
                <a:effectLst/>
              </a:rPr>
              <a:t> &amp; </a:t>
            </a:r>
            <a:r>
              <a:rPr lang="ru-RU" sz="1200" b="1" i="1" dirty="0" err="1">
                <a:solidFill>
                  <a:schemeClr val="bg1">
                    <a:lumMod val="50000"/>
                  </a:schemeClr>
                </a:solidFill>
                <a:effectLst/>
              </a:rPr>
              <a:t>Obtainable</a:t>
            </a:r>
            <a:r>
              <a:rPr lang="ru-RU" sz="1200" b="1" i="1" dirty="0">
                <a:solidFill>
                  <a:schemeClr val="bg1">
                    <a:lumMod val="50000"/>
                  </a:schemeClr>
                </a:solidFill>
                <a:effectLst/>
              </a:rPr>
              <a:t> Market) – </a:t>
            </a:r>
            <a:r>
              <a:rPr lang="ru-RU" sz="1200" b="0" i="1" dirty="0">
                <a:solidFill>
                  <a:schemeClr val="bg1">
                    <a:lumMod val="50000"/>
                  </a:schemeClr>
                </a:solidFill>
                <a:effectLst/>
              </a:rPr>
              <a:t>Реально достижимый объем рынка</a:t>
            </a:r>
            <a:r>
              <a:rPr lang="ru-RU" sz="1200" i="1" dirty="0">
                <a:solidFill>
                  <a:schemeClr val="bg1">
                    <a:lumMod val="50000"/>
                  </a:schemeClr>
                </a:solidFill>
              </a:rPr>
              <a:t> </a:t>
            </a:r>
            <a:endParaRPr lang="ru-RU" sz="1200" b="0" i="1" dirty="0">
              <a:solidFill>
                <a:schemeClr val="bg1">
                  <a:lumMod val="50000"/>
                </a:schemeClr>
              </a:solidFill>
              <a:effectLst/>
            </a:endParaRPr>
          </a:p>
          <a:p>
            <a:r>
              <a:rPr lang="ru-RU" sz="1200" i="1" dirty="0">
                <a:solidFill>
                  <a:schemeClr val="bg1">
                    <a:lumMod val="50000"/>
                  </a:schemeClr>
                </a:solidFill>
              </a:rPr>
              <a:t>108.5 млн рублей в год</a:t>
            </a:r>
          </a:p>
          <a:p>
            <a:endParaRPr lang="ru-RU" sz="1200" i="1" dirty="0">
              <a:solidFill>
                <a:schemeClr val="bg1">
                  <a:lumMod val="50000"/>
                </a:schemeClr>
              </a:solidFill>
            </a:endParaRPr>
          </a:p>
          <a:p>
            <a:pPr algn="l"/>
            <a:endParaRPr lang="ru-RU" sz="1200" b="0" i="1" dirty="0">
              <a:solidFill>
                <a:schemeClr val="bg1">
                  <a:lumMod val="50000"/>
                </a:schemeClr>
              </a:solidFill>
              <a:effectLst/>
            </a:endParaRPr>
          </a:p>
          <a:p>
            <a:endParaRPr lang="ru-RU" sz="1200" i="1" dirty="0">
              <a:solidFill>
                <a:schemeClr val="bg1">
                  <a:lumMod val="50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20137" y="7693"/>
            <a:ext cx="10060487" cy="982800"/>
          </a:xfrm>
        </p:spPr>
        <p:txBody>
          <a:bodyPr/>
          <a:lstStyle/>
          <a:p>
            <a:r>
              <a:rPr lang="ru-RU" sz="4400" dirty="0">
                <a:ea typeface="MS Gothic" pitchFamily="49" charset="-128"/>
              </a:rPr>
              <a:t>Анализ конкурентов</a:t>
            </a:r>
            <a:endParaRPr sz="4400" dirty="0">
              <a:ea typeface="MS Gothic" pitchFamily="49" charset="-128"/>
            </a:endParaRPr>
          </a:p>
        </p:txBody>
      </p:sp>
      <p:graphicFrame>
        <p:nvGraphicFramePr>
          <p:cNvPr id="3" name="Схема 2">
            <a:extLst>
              <a:ext uri="{FF2B5EF4-FFF2-40B4-BE49-F238E27FC236}">
                <a16:creationId xmlns:a16="http://schemas.microsoft.com/office/drawing/2014/main" id="{D705F5D8-96B2-4C31-AD68-E5F60AB5CE3A}"/>
              </a:ext>
            </a:extLst>
          </p:cNvPr>
          <p:cNvGraphicFramePr/>
          <p:nvPr>
            <p:extLst>
              <p:ext uri="{D42A27DB-BD31-4B8C-83A1-F6EECF244321}">
                <p14:modId xmlns:p14="http://schemas.microsoft.com/office/powerpoint/2010/main" val="1497503286"/>
              </p:ext>
            </p:extLst>
          </p:nvPr>
        </p:nvGraphicFramePr>
        <p:xfrm>
          <a:off x="20138" y="595135"/>
          <a:ext cx="10040350" cy="47604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84DD77C9-0B91-49BE-A15A-7ECA224448CC}"/>
              </a:ext>
            </a:extLst>
          </p:cNvPr>
          <p:cNvSpPr txBox="1"/>
          <p:nvPr/>
        </p:nvSpPr>
        <p:spPr>
          <a:xfrm>
            <a:off x="55708" y="4275510"/>
            <a:ext cx="2880320" cy="307777"/>
          </a:xfrm>
          <a:prstGeom prst="rect">
            <a:avLst/>
          </a:prstGeom>
          <a:noFill/>
        </p:spPr>
        <p:txBody>
          <a:bodyPr wrap="square" lIns="91440" tIns="45720" rIns="91440" bIns="45720" rtlCol="0" anchor="t">
            <a:spAutoFit/>
          </a:bodyPr>
          <a:lstStyle/>
          <a:p>
            <a:endParaRPr lang="ru-RU" sz="1400" i="1" dirty="0">
              <a:solidFill>
                <a:schemeClr val="bg1">
                  <a:lumMod val="50000"/>
                </a:schemeClr>
              </a:solidFill>
            </a:endParaRPr>
          </a:p>
        </p:txBody>
      </p:sp>
      <p:sp>
        <p:nvSpPr>
          <p:cNvPr id="8" name="TextBox 7">
            <a:extLst>
              <a:ext uri="{FF2B5EF4-FFF2-40B4-BE49-F238E27FC236}">
                <a16:creationId xmlns:a16="http://schemas.microsoft.com/office/drawing/2014/main" id="{40B10929-8F3E-4794-B7FE-25C97E1405F1}"/>
              </a:ext>
            </a:extLst>
          </p:cNvPr>
          <p:cNvSpPr txBox="1"/>
          <p:nvPr/>
        </p:nvSpPr>
        <p:spPr>
          <a:xfrm>
            <a:off x="3600152" y="4293615"/>
            <a:ext cx="2880320" cy="307777"/>
          </a:xfrm>
          <a:prstGeom prst="rect">
            <a:avLst/>
          </a:prstGeom>
          <a:noFill/>
        </p:spPr>
        <p:txBody>
          <a:bodyPr wrap="square" lIns="91440" tIns="45720" rIns="91440" bIns="45720" rtlCol="0" anchor="t">
            <a:spAutoFit/>
          </a:bodyPr>
          <a:lstStyle/>
          <a:p>
            <a:endParaRPr lang="ru-RU" sz="1400" i="1" dirty="0">
              <a:solidFill>
                <a:schemeClr val="bg1">
                  <a:lumMod val="50000"/>
                </a:schemeClr>
              </a:solidFill>
            </a:endParaRPr>
          </a:p>
        </p:txBody>
      </p:sp>
      <p:sp>
        <p:nvSpPr>
          <p:cNvPr id="9" name="TextBox 8">
            <a:extLst>
              <a:ext uri="{FF2B5EF4-FFF2-40B4-BE49-F238E27FC236}">
                <a16:creationId xmlns:a16="http://schemas.microsoft.com/office/drawing/2014/main" id="{3F574392-4353-46DD-8814-82F58E341A02}"/>
              </a:ext>
            </a:extLst>
          </p:cNvPr>
          <p:cNvSpPr txBox="1"/>
          <p:nvPr/>
        </p:nvSpPr>
        <p:spPr>
          <a:xfrm>
            <a:off x="6963444" y="4275510"/>
            <a:ext cx="2880320" cy="307777"/>
          </a:xfrm>
          <a:prstGeom prst="rect">
            <a:avLst/>
          </a:prstGeom>
          <a:noFill/>
        </p:spPr>
        <p:txBody>
          <a:bodyPr wrap="square" lIns="91440" tIns="45720" rIns="91440" bIns="45720" rtlCol="0" anchor="t">
            <a:spAutoFit/>
          </a:bodyPr>
          <a:lstStyle/>
          <a:p>
            <a:endParaRPr lang="ru-RU" sz="1400" i="1" dirty="0">
              <a:solidFill>
                <a:schemeClr val="bg1">
                  <a:lumMod val="50000"/>
                </a:schemeClr>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1" y="12787"/>
            <a:ext cx="10080625" cy="982800"/>
          </a:xfrm>
        </p:spPr>
        <p:txBody>
          <a:bodyPr lIns="720000"/>
          <a:lstStyle/>
          <a:p>
            <a:r>
              <a:rPr lang="ru-RU" sz="4400" dirty="0">
                <a:ea typeface="MS Gothic" pitchFamily="49" charset="-128"/>
              </a:rPr>
              <a:t>Бизнес-модель</a:t>
            </a:r>
            <a:endParaRPr sz="4400" dirty="0">
              <a:ea typeface="MS Gothic" pitchFamily="49" charset="-128"/>
            </a:endParaRPr>
          </a:p>
        </p:txBody>
      </p:sp>
      <p:sp>
        <p:nvSpPr>
          <p:cNvPr id="5" name="Содержимое 2"/>
          <p:cNvSpPr txBox="1">
            <a:spLocks/>
          </p:cNvSpPr>
          <p:nvPr/>
        </p:nvSpPr>
        <p:spPr>
          <a:xfrm>
            <a:off x="791840" y="2121206"/>
            <a:ext cx="8890243" cy="2500555"/>
          </a:xfrm>
          <a:prstGeom prst="rect">
            <a:avLst/>
          </a:prstGeom>
        </p:spPr>
        <p:txBody>
          <a:bodyPr lIns="0" tIns="0" rIns="0" bIns="0">
            <a:normAutofit fontScale="93500"/>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ru-RU" sz="3200" b="0" i="0" u="none" strike="noStrike" kern="0" cap="none" spc="0" normalizeH="0" baseline="0" noProof="0" dirty="0">
              <a:ln>
                <a:noFill/>
              </a:ln>
              <a:solidFill>
                <a:sysClr val="windowText" lastClr="000000"/>
              </a:solidFill>
              <a:effectLst/>
              <a:uLnTx/>
              <a:uFillTx/>
              <a:ea typeface="MS Gothic" pitchFamily="49" charset="-128"/>
            </a:endParaRPr>
          </a:p>
        </p:txBody>
      </p:sp>
      <p:graphicFrame>
        <p:nvGraphicFramePr>
          <p:cNvPr id="3" name="Таблица 5">
            <a:extLst>
              <a:ext uri="{FF2B5EF4-FFF2-40B4-BE49-F238E27FC236}">
                <a16:creationId xmlns:a16="http://schemas.microsoft.com/office/drawing/2014/main" id="{B8B98229-FC90-4EF5-9CF9-232DC513A904}"/>
              </a:ext>
            </a:extLst>
          </p:cNvPr>
          <p:cNvGraphicFramePr>
            <a:graphicFrameLocks noGrp="1"/>
          </p:cNvGraphicFramePr>
          <p:nvPr>
            <p:extLst>
              <p:ext uri="{D42A27DB-BD31-4B8C-83A1-F6EECF244321}">
                <p14:modId xmlns:p14="http://schemas.microsoft.com/office/powerpoint/2010/main" val="1355165834"/>
              </p:ext>
            </p:extLst>
          </p:nvPr>
        </p:nvGraphicFramePr>
        <p:xfrm>
          <a:off x="0" y="931307"/>
          <a:ext cx="10080626" cy="4640271"/>
        </p:xfrm>
        <a:graphic>
          <a:graphicData uri="http://schemas.openxmlformats.org/drawingml/2006/table">
            <a:tbl>
              <a:tblPr firstRow="1" bandRow="1">
                <a:tableStyleId>{5C22544A-7EE6-4342-B048-85BDC9FD1C3A}</a:tableStyleId>
              </a:tblPr>
              <a:tblGrid>
                <a:gridCol w="2016125">
                  <a:extLst>
                    <a:ext uri="{9D8B030D-6E8A-4147-A177-3AD203B41FA5}">
                      <a16:colId xmlns:a16="http://schemas.microsoft.com/office/drawing/2014/main" val="3097334492"/>
                    </a:ext>
                  </a:extLst>
                </a:gridCol>
                <a:gridCol w="2016125">
                  <a:extLst>
                    <a:ext uri="{9D8B030D-6E8A-4147-A177-3AD203B41FA5}">
                      <a16:colId xmlns:a16="http://schemas.microsoft.com/office/drawing/2014/main" val="3769357198"/>
                    </a:ext>
                  </a:extLst>
                </a:gridCol>
                <a:gridCol w="1008063">
                  <a:extLst>
                    <a:ext uri="{9D8B030D-6E8A-4147-A177-3AD203B41FA5}">
                      <a16:colId xmlns:a16="http://schemas.microsoft.com/office/drawing/2014/main" val="1945545293"/>
                    </a:ext>
                  </a:extLst>
                </a:gridCol>
                <a:gridCol w="1008063">
                  <a:extLst>
                    <a:ext uri="{9D8B030D-6E8A-4147-A177-3AD203B41FA5}">
                      <a16:colId xmlns:a16="http://schemas.microsoft.com/office/drawing/2014/main" val="3019544685"/>
                    </a:ext>
                  </a:extLst>
                </a:gridCol>
                <a:gridCol w="2016125">
                  <a:extLst>
                    <a:ext uri="{9D8B030D-6E8A-4147-A177-3AD203B41FA5}">
                      <a16:colId xmlns:a16="http://schemas.microsoft.com/office/drawing/2014/main" val="225402816"/>
                    </a:ext>
                  </a:extLst>
                </a:gridCol>
                <a:gridCol w="2016125">
                  <a:extLst>
                    <a:ext uri="{9D8B030D-6E8A-4147-A177-3AD203B41FA5}">
                      <a16:colId xmlns:a16="http://schemas.microsoft.com/office/drawing/2014/main" val="3569390149"/>
                    </a:ext>
                  </a:extLst>
                </a:gridCol>
              </a:tblGrid>
              <a:tr h="1546757">
                <a:tc rowSpan="2">
                  <a:txBody>
                    <a:bodyPr/>
                    <a:lstStyle/>
                    <a:p>
                      <a:r>
                        <a:rPr lang="ru-RU" sz="1400" b="1" dirty="0">
                          <a:solidFill>
                            <a:schemeClr val="tx1"/>
                          </a:solidFill>
                        </a:rPr>
                        <a:t>Ключевые партнёры</a:t>
                      </a:r>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400" b="1" dirty="0">
                          <a:solidFill>
                            <a:schemeClr val="tx1"/>
                          </a:solidFill>
                        </a:rPr>
                        <a:t>Ключевые виды деятельности</a:t>
                      </a:r>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rowSpan="2" gridSpan="2">
                  <a:txBody>
                    <a:bodyPr/>
                    <a:lstStyle/>
                    <a:p>
                      <a:r>
                        <a:rPr lang="ru-RU" sz="1400" b="1" dirty="0">
                          <a:solidFill>
                            <a:schemeClr val="tx1"/>
                          </a:solidFill>
                        </a:rPr>
                        <a:t>Ценностные предложения</a:t>
                      </a:r>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rowSpan="2" hMerge="1">
                  <a:txBody>
                    <a:bodyPr/>
                    <a:lstStyle/>
                    <a:p>
                      <a:endParaRPr lang="ru-RU"/>
                    </a:p>
                  </a:txBody>
                  <a:tcPr/>
                </a:tc>
                <a:tc>
                  <a:txBody>
                    <a:bodyPr/>
                    <a:lstStyle/>
                    <a:p>
                      <a:r>
                        <a:rPr lang="ru-RU" sz="1400" b="1" dirty="0">
                          <a:solidFill>
                            <a:schemeClr val="tx1"/>
                          </a:solidFill>
                        </a:rPr>
                        <a:t>Взаимоотношения с клиентами</a:t>
                      </a:r>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r>
                        <a:rPr lang="ru-RU" sz="1400" b="1" dirty="0">
                          <a:solidFill>
                            <a:schemeClr val="tx1"/>
                          </a:solidFill>
                        </a:rPr>
                        <a:t>Потребительские сегменты</a:t>
                      </a:r>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2279285"/>
                  </a:ext>
                </a:extLst>
              </a:tr>
              <a:tr h="1546757">
                <a:tc vMerge="1">
                  <a:txBody>
                    <a:bodyPr/>
                    <a:lstStyle/>
                    <a:p>
                      <a:endParaRPr lang="ru-RU" dirty="0"/>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400" b="1" dirty="0">
                          <a:solidFill>
                            <a:schemeClr val="tx1"/>
                          </a:solidFill>
                        </a:rPr>
                        <a:t>Ключевые ресурсы</a:t>
                      </a:r>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gridSpan="2" vMerge="1">
                  <a:txBody>
                    <a:bodyPr/>
                    <a:lstStyle/>
                    <a:p>
                      <a:endParaRPr lang="ru-RU" dirty="0"/>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endParaRPr lang="ru-RU"/>
                    </a:p>
                  </a:txBody>
                  <a:tcPr/>
                </a:tc>
                <a:tc>
                  <a:txBody>
                    <a:bodyPr/>
                    <a:lstStyle/>
                    <a:p>
                      <a:r>
                        <a:rPr lang="ru-RU" sz="1400" b="1" dirty="0">
                          <a:solidFill>
                            <a:schemeClr val="tx1"/>
                          </a:solidFill>
                        </a:rPr>
                        <a:t>Каналы сбыта</a:t>
                      </a:r>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ru-RU" dirty="0"/>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5141242"/>
                  </a:ext>
                </a:extLst>
              </a:tr>
              <a:tr h="1546757">
                <a:tc gridSpan="3">
                  <a:txBody>
                    <a:bodyPr/>
                    <a:lstStyle/>
                    <a:p>
                      <a:r>
                        <a:rPr lang="ru-RU" sz="1400" b="1" dirty="0">
                          <a:solidFill>
                            <a:schemeClr val="tx1"/>
                          </a:solidFill>
                        </a:rPr>
                        <a:t>Структура издержек</a:t>
                      </a:r>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ru-RU" dirty="0"/>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ru-RU" dirty="0"/>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r>
                        <a:rPr lang="ru-RU" sz="1400" b="1" dirty="0">
                          <a:solidFill>
                            <a:schemeClr val="tx1"/>
                          </a:solidFill>
                        </a:rPr>
                        <a:t>Потоки поступления доходов</a:t>
                      </a:r>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ru-RU" dirty="0"/>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ru-RU" dirty="0"/>
                    </a:p>
                  </a:txBody>
                  <a:tcP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6926557"/>
                  </a:ext>
                </a:extLst>
              </a:tr>
            </a:tbl>
          </a:graphicData>
        </a:graphic>
      </p:graphicFrame>
      <p:sp>
        <p:nvSpPr>
          <p:cNvPr id="6" name="TextBox 5">
            <a:extLst>
              <a:ext uri="{FF2B5EF4-FFF2-40B4-BE49-F238E27FC236}">
                <a16:creationId xmlns:a16="http://schemas.microsoft.com/office/drawing/2014/main" id="{4A9434DA-AB57-458B-ABDB-EA1B176EC3F8}"/>
              </a:ext>
            </a:extLst>
          </p:cNvPr>
          <p:cNvSpPr txBox="1"/>
          <p:nvPr/>
        </p:nvSpPr>
        <p:spPr>
          <a:xfrm>
            <a:off x="8098283" y="1526726"/>
            <a:ext cx="1871960" cy="1600438"/>
          </a:xfrm>
          <a:prstGeom prst="rect">
            <a:avLst/>
          </a:prstGeom>
          <a:noFill/>
        </p:spPr>
        <p:txBody>
          <a:bodyPr wrap="square" lIns="91440" tIns="45720" rIns="91440" bIns="45720" rtlCol="0" anchor="t">
            <a:spAutoFit/>
          </a:bodyPr>
          <a:lstStyle/>
          <a:p>
            <a:r>
              <a:rPr lang="ru-RU" sz="1400" i="1" dirty="0">
                <a:solidFill>
                  <a:schemeClr val="bg1">
                    <a:lumMod val="50000"/>
                  </a:schemeClr>
                </a:solidFill>
              </a:rPr>
              <a:t>Пример:</a:t>
            </a:r>
          </a:p>
          <a:p>
            <a:pPr marL="15875" indent="-15875">
              <a:buFont typeface="Arial" panose="020B0604020202020204" pitchFamily="34" charset="0"/>
              <a:buChar char="•"/>
            </a:pPr>
            <a:r>
              <a:rPr lang="ru-RU" sz="1400" i="1" dirty="0">
                <a:solidFill>
                  <a:schemeClr val="bg1">
                    <a:lumMod val="50000"/>
                  </a:schemeClr>
                </a:solidFill>
              </a:rPr>
              <a:t>Массовый рынок</a:t>
            </a:r>
          </a:p>
          <a:p>
            <a:pPr marL="15875" indent="-15875">
              <a:buFont typeface="Arial" panose="020B0604020202020204" pitchFamily="34" charset="0"/>
              <a:buChar char="•"/>
            </a:pPr>
            <a:r>
              <a:rPr lang="ru-RU" sz="1400" i="1" dirty="0">
                <a:solidFill>
                  <a:schemeClr val="bg1">
                    <a:lumMod val="50000"/>
                  </a:schemeClr>
                </a:solidFill>
              </a:rPr>
              <a:t>Дробное сегментирование</a:t>
            </a:r>
          </a:p>
          <a:p>
            <a:pPr marL="15875" indent="-15875">
              <a:buFont typeface="Arial" panose="020B0604020202020204" pitchFamily="34" charset="0"/>
              <a:buChar char="•"/>
            </a:pPr>
            <a:r>
              <a:rPr lang="ru-RU" sz="1400" i="1" dirty="0">
                <a:solidFill>
                  <a:schemeClr val="bg1">
                    <a:lumMod val="50000"/>
                  </a:schemeClr>
                </a:solidFill>
              </a:rPr>
              <a:t>Многопрофильное предприятие</a:t>
            </a:r>
          </a:p>
          <a:p>
            <a:endParaRPr lang="ru-RU" sz="1400" i="1" dirty="0">
              <a:solidFill>
                <a:schemeClr val="bg1">
                  <a:lumMod val="50000"/>
                </a:schemeClr>
              </a:solidFill>
            </a:endParaRPr>
          </a:p>
        </p:txBody>
      </p:sp>
      <p:sp>
        <p:nvSpPr>
          <p:cNvPr id="8" name="TextBox 7">
            <a:extLst>
              <a:ext uri="{FF2B5EF4-FFF2-40B4-BE49-F238E27FC236}">
                <a16:creationId xmlns:a16="http://schemas.microsoft.com/office/drawing/2014/main" id="{3F550915-D032-4573-90CB-201A188317EF}"/>
              </a:ext>
            </a:extLst>
          </p:cNvPr>
          <p:cNvSpPr txBox="1"/>
          <p:nvPr/>
        </p:nvSpPr>
        <p:spPr>
          <a:xfrm>
            <a:off x="4068203" y="1245508"/>
            <a:ext cx="1944216" cy="1569660"/>
          </a:xfrm>
          <a:prstGeom prst="rect">
            <a:avLst/>
          </a:prstGeom>
          <a:noFill/>
        </p:spPr>
        <p:txBody>
          <a:bodyPr wrap="square" lIns="91440" tIns="45720" rIns="91440" bIns="45720" rtlCol="0" anchor="t">
            <a:spAutoFit/>
          </a:bodyPr>
          <a:lstStyle/>
          <a:p>
            <a:endParaRPr lang="ru-RU" sz="1200" i="1" dirty="0">
              <a:solidFill>
                <a:schemeClr val="bg1">
                  <a:lumMod val="50000"/>
                </a:schemeClr>
              </a:solidFill>
            </a:endParaRPr>
          </a:p>
          <a:p>
            <a:pPr marL="15875" indent="-15875">
              <a:buFont typeface="Arial" panose="020B0604020202020204" pitchFamily="34" charset="0"/>
              <a:buChar char="•"/>
            </a:pPr>
            <a:r>
              <a:rPr lang="ru-RU" sz="1200" i="1" dirty="0">
                <a:solidFill>
                  <a:schemeClr val="bg1">
                    <a:lumMod val="50000"/>
                  </a:schemeClr>
                </a:solidFill>
              </a:rPr>
              <a:t>Новизна</a:t>
            </a:r>
          </a:p>
          <a:p>
            <a:pPr marL="15875" indent="-15875">
              <a:buFont typeface="Arial" panose="020B0604020202020204" pitchFamily="34" charset="0"/>
              <a:buChar char="•"/>
            </a:pPr>
            <a:r>
              <a:rPr lang="ru-RU" sz="1200" i="1" dirty="0">
                <a:solidFill>
                  <a:schemeClr val="bg1">
                    <a:lumMod val="50000"/>
                  </a:schemeClr>
                </a:solidFill>
              </a:rPr>
              <a:t>Производительность</a:t>
            </a:r>
          </a:p>
          <a:p>
            <a:pPr marL="15875" indent="-15875">
              <a:buFont typeface="Arial" panose="020B0604020202020204" pitchFamily="34" charset="0"/>
              <a:buChar char="•"/>
            </a:pPr>
            <a:r>
              <a:rPr lang="ru-RU" sz="1200" i="1" dirty="0">
                <a:solidFill>
                  <a:schemeClr val="bg1">
                    <a:lumMod val="50000"/>
                  </a:schemeClr>
                </a:solidFill>
              </a:rPr>
              <a:t>Изготовление на заказ</a:t>
            </a:r>
          </a:p>
          <a:p>
            <a:pPr marL="15875" indent="-15875">
              <a:buFont typeface="Arial" panose="020B0604020202020204" pitchFamily="34" charset="0"/>
              <a:buChar char="•"/>
            </a:pPr>
            <a:r>
              <a:rPr lang="ru-RU" sz="1200" i="1" dirty="0">
                <a:solidFill>
                  <a:schemeClr val="bg1">
                    <a:lumMod val="50000"/>
                  </a:schemeClr>
                </a:solidFill>
              </a:rPr>
              <a:t>Цена</a:t>
            </a:r>
          </a:p>
          <a:p>
            <a:pPr marL="15875" indent="-15875">
              <a:buFont typeface="Arial" panose="020B0604020202020204" pitchFamily="34" charset="0"/>
              <a:buChar char="•"/>
            </a:pPr>
            <a:r>
              <a:rPr lang="ru-RU" sz="1200" i="1" dirty="0">
                <a:solidFill>
                  <a:schemeClr val="bg1">
                    <a:lumMod val="50000"/>
                  </a:schemeClr>
                </a:solidFill>
              </a:rPr>
              <a:t>Доступность</a:t>
            </a:r>
          </a:p>
          <a:p>
            <a:pPr marL="15875" indent="-15875">
              <a:buFont typeface="Arial" panose="020B0604020202020204" pitchFamily="34" charset="0"/>
              <a:buChar char="•"/>
            </a:pPr>
            <a:r>
              <a:rPr lang="ru-RU" sz="1200" i="1" dirty="0">
                <a:solidFill>
                  <a:schemeClr val="bg1">
                    <a:lumMod val="50000"/>
                  </a:schemeClr>
                </a:solidFill>
              </a:rPr>
              <a:t>Удобство при использовании</a:t>
            </a:r>
          </a:p>
        </p:txBody>
      </p:sp>
      <p:sp>
        <p:nvSpPr>
          <p:cNvPr id="9" name="TextBox 8">
            <a:extLst>
              <a:ext uri="{FF2B5EF4-FFF2-40B4-BE49-F238E27FC236}">
                <a16:creationId xmlns:a16="http://schemas.microsoft.com/office/drawing/2014/main" id="{D0593FF6-DBE7-4402-A77C-0B148DED1794}"/>
              </a:ext>
            </a:extLst>
          </p:cNvPr>
          <p:cNvSpPr txBox="1"/>
          <p:nvPr/>
        </p:nvSpPr>
        <p:spPr>
          <a:xfrm>
            <a:off x="6117497" y="2544996"/>
            <a:ext cx="1871960" cy="1292662"/>
          </a:xfrm>
          <a:prstGeom prst="rect">
            <a:avLst/>
          </a:prstGeom>
          <a:noFill/>
        </p:spPr>
        <p:txBody>
          <a:bodyPr wrap="square" lIns="0" tIns="0" rIns="0" bIns="0" rtlCol="0" anchor="t">
            <a:spAutoFit/>
          </a:bodyPr>
          <a:lstStyle/>
          <a:p>
            <a:endParaRPr lang="ru-RU" sz="1200" i="1" dirty="0">
              <a:solidFill>
                <a:schemeClr val="bg1">
                  <a:lumMod val="50000"/>
                </a:schemeClr>
              </a:solidFill>
            </a:endParaRPr>
          </a:p>
          <a:p>
            <a:r>
              <a:rPr lang="ru-RU" sz="1200" b="1" i="1" dirty="0">
                <a:solidFill>
                  <a:schemeClr val="bg1">
                    <a:lumMod val="50000"/>
                  </a:schemeClr>
                </a:solidFill>
              </a:rPr>
              <a:t>Прямые </a:t>
            </a:r>
            <a:r>
              <a:rPr lang="ru-RU" sz="1200" i="1" dirty="0">
                <a:solidFill>
                  <a:schemeClr val="bg1">
                    <a:lumMod val="50000"/>
                  </a:schemeClr>
                </a:solidFill>
              </a:rPr>
              <a:t>(торговые агенты, продажи через интернет, фирменные магазины)</a:t>
            </a:r>
          </a:p>
          <a:p>
            <a:endParaRPr lang="ru-RU" sz="1200" i="1" dirty="0">
              <a:solidFill>
                <a:schemeClr val="bg1">
                  <a:lumMod val="50000"/>
                </a:schemeClr>
              </a:solidFill>
            </a:endParaRPr>
          </a:p>
          <a:p>
            <a:endParaRPr lang="ru-RU" sz="1200" i="1" dirty="0">
              <a:solidFill>
                <a:schemeClr val="bg1">
                  <a:lumMod val="50000"/>
                </a:schemeClr>
              </a:solidFill>
            </a:endParaRPr>
          </a:p>
        </p:txBody>
      </p:sp>
      <p:sp>
        <p:nvSpPr>
          <p:cNvPr id="10" name="TextBox 9">
            <a:extLst>
              <a:ext uri="{FF2B5EF4-FFF2-40B4-BE49-F238E27FC236}">
                <a16:creationId xmlns:a16="http://schemas.microsoft.com/office/drawing/2014/main" id="{2E81C09C-5AB1-4DDC-A1FF-5BCC5D71F70B}"/>
              </a:ext>
            </a:extLst>
          </p:cNvPr>
          <p:cNvSpPr txBox="1"/>
          <p:nvPr/>
        </p:nvSpPr>
        <p:spPr>
          <a:xfrm>
            <a:off x="6119371" y="1382542"/>
            <a:ext cx="1978912" cy="738664"/>
          </a:xfrm>
          <a:prstGeom prst="rect">
            <a:avLst/>
          </a:prstGeom>
          <a:noFill/>
        </p:spPr>
        <p:txBody>
          <a:bodyPr wrap="square" lIns="0" tIns="0" rIns="0" bIns="0" rtlCol="0" anchor="t">
            <a:spAutoFit/>
          </a:bodyPr>
          <a:lstStyle/>
          <a:p>
            <a:pPr indent="7620">
              <a:buFont typeface="Arial" panose="020B0604020202020204" pitchFamily="34" charset="0"/>
              <a:buChar char="•"/>
            </a:pPr>
            <a:r>
              <a:rPr lang="ru-RU" sz="1200" i="1" dirty="0">
                <a:solidFill>
                  <a:schemeClr val="bg1">
                    <a:lumMod val="50000"/>
                  </a:schemeClr>
                </a:solidFill>
              </a:rPr>
              <a:t>Персональная поддержка</a:t>
            </a:r>
            <a:endParaRPr lang="ru-RU"/>
          </a:p>
          <a:p>
            <a:pPr indent="7620">
              <a:buFont typeface="Arial" panose="020B0604020202020204" pitchFamily="34" charset="0"/>
              <a:buChar char="•"/>
            </a:pPr>
            <a:r>
              <a:rPr lang="ru-RU" sz="1200" i="1" dirty="0">
                <a:solidFill>
                  <a:schemeClr val="bg1">
                    <a:lumMod val="50000"/>
                  </a:schemeClr>
                </a:solidFill>
              </a:rPr>
              <a:t>Самообслуживание</a:t>
            </a:r>
          </a:p>
          <a:p>
            <a:pPr indent="7620">
              <a:buFont typeface="Arial" panose="020B0604020202020204" pitchFamily="34" charset="0"/>
              <a:buChar char="•"/>
            </a:pPr>
            <a:r>
              <a:rPr lang="ru-RU" sz="1200" i="1" dirty="0">
                <a:solidFill>
                  <a:schemeClr val="bg1">
                    <a:lumMod val="50000"/>
                  </a:schemeClr>
                </a:solidFill>
              </a:rPr>
              <a:t>Автоматизированное обслуживание</a:t>
            </a:r>
          </a:p>
        </p:txBody>
      </p:sp>
      <p:sp>
        <p:nvSpPr>
          <p:cNvPr id="11" name="TextBox 10">
            <a:extLst>
              <a:ext uri="{FF2B5EF4-FFF2-40B4-BE49-F238E27FC236}">
                <a16:creationId xmlns:a16="http://schemas.microsoft.com/office/drawing/2014/main" id="{E694357B-2D23-4FCD-B5C5-38AAC0299F7B}"/>
              </a:ext>
            </a:extLst>
          </p:cNvPr>
          <p:cNvSpPr txBox="1"/>
          <p:nvPr/>
        </p:nvSpPr>
        <p:spPr>
          <a:xfrm>
            <a:off x="5040311" y="4050761"/>
            <a:ext cx="5040314" cy="1292662"/>
          </a:xfrm>
          <a:prstGeom prst="rect">
            <a:avLst/>
          </a:prstGeom>
          <a:noFill/>
        </p:spPr>
        <p:txBody>
          <a:bodyPr wrap="square" lIns="0" tIns="0" rIns="0" bIns="0" numCol="2" rtlCol="0" anchor="t">
            <a:spAutoFit/>
          </a:bodyPr>
          <a:lstStyle/>
          <a:p>
            <a:endParaRPr lang="ru-RU" sz="1400" i="1" dirty="0">
              <a:solidFill>
                <a:schemeClr val="bg1">
                  <a:lumMod val="50000"/>
                </a:schemeClr>
              </a:solidFill>
            </a:endParaRPr>
          </a:p>
          <a:p>
            <a:pPr marL="15875" indent="-15875">
              <a:buFont typeface="Arial" panose="020B0604020202020204" pitchFamily="34" charset="0"/>
              <a:buChar char="•"/>
            </a:pPr>
            <a:r>
              <a:rPr lang="ru-RU" sz="1400" i="1" dirty="0">
                <a:solidFill>
                  <a:schemeClr val="bg1">
                    <a:lumMod val="50000"/>
                  </a:schemeClr>
                </a:solidFill>
              </a:rPr>
              <a:t>Оптовые  сделки</a:t>
            </a:r>
          </a:p>
          <a:p>
            <a:pPr marL="15875" indent="-15875">
              <a:buFont typeface="Arial" panose="020B0604020202020204" pitchFamily="34" charset="0"/>
              <a:buChar char="•"/>
            </a:pPr>
            <a:r>
              <a:rPr lang="ru-RU" sz="1400" i="1" dirty="0">
                <a:solidFill>
                  <a:schemeClr val="bg1">
                    <a:lumMod val="50000"/>
                  </a:schemeClr>
                </a:solidFill>
              </a:rPr>
              <a:t>Плата за использование</a:t>
            </a:r>
          </a:p>
          <a:p>
            <a:pPr marL="15875" indent="-15875">
              <a:buFont typeface="Arial" panose="020B0604020202020204" pitchFamily="34" charset="0"/>
              <a:buChar char="•"/>
            </a:pPr>
            <a:r>
              <a:rPr lang="ru-RU" sz="1400" i="1" dirty="0">
                <a:solidFill>
                  <a:schemeClr val="bg1">
                    <a:lumMod val="50000"/>
                  </a:schemeClr>
                </a:solidFill>
              </a:rPr>
              <a:t>Оплата размещения</a:t>
            </a:r>
          </a:p>
          <a:p>
            <a:pPr marL="15875" indent="-15875">
              <a:buFont typeface="Arial" panose="020B0604020202020204" pitchFamily="34" charset="0"/>
              <a:buChar char="•"/>
            </a:pPr>
            <a:r>
              <a:rPr lang="ru-RU" sz="1400" i="1" dirty="0">
                <a:solidFill>
                  <a:schemeClr val="bg1">
                    <a:lumMod val="50000"/>
                  </a:schemeClr>
                </a:solidFill>
              </a:rPr>
              <a:t>Комиссионные проценты</a:t>
            </a:r>
          </a:p>
          <a:p>
            <a:pPr marL="15875" indent="-15875">
              <a:buFont typeface="Arial" panose="020B0604020202020204" pitchFamily="34" charset="0"/>
              <a:buChar char="•"/>
            </a:pPr>
            <a:r>
              <a:rPr lang="ru-RU" sz="1400" i="1" dirty="0">
                <a:solidFill>
                  <a:schemeClr val="bg1">
                    <a:lumMod val="50000"/>
                  </a:schemeClr>
                </a:solidFill>
              </a:rPr>
              <a:t>Реклама</a:t>
            </a:r>
          </a:p>
        </p:txBody>
      </p:sp>
      <p:sp>
        <p:nvSpPr>
          <p:cNvPr id="12" name="TextBox 11">
            <a:extLst>
              <a:ext uri="{FF2B5EF4-FFF2-40B4-BE49-F238E27FC236}">
                <a16:creationId xmlns:a16="http://schemas.microsoft.com/office/drawing/2014/main" id="{B3CE1D43-83B7-45A8-B096-166712F58DCA}"/>
              </a:ext>
            </a:extLst>
          </p:cNvPr>
          <p:cNvSpPr txBox="1"/>
          <p:nvPr/>
        </p:nvSpPr>
        <p:spPr>
          <a:xfrm>
            <a:off x="2085860" y="2590659"/>
            <a:ext cx="1871960" cy="923330"/>
          </a:xfrm>
          <a:prstGeom prst="rect">
            <a:avLst/>
          </a:prstGeom>
          <a:noFill/>
        </p:spPr>
        <p:txBody>
          <a:bodyPr wrap="square" lIns="0" tIns="0" rIns="0" bIns="0" rtlCol="0" anchor="t">
            <a:spAutoFit/>
          </a:bodyPr>
          <a:lstStyle/>
          <a:p>
            <a:endParaRPr lang="ru-RU" sz="1200" i="1" dirty="0">
              <a:solidFill>
                <a:schemeClr val="bg1">
                  <a:lumMod val="50000"/>
                </a:schemeClr>
              </a:solidFill>
            </a:endParaRPr>
          </a:p>
          <a:p>
            <a:pPr indent="7620">
              <a:buFont typeface="Arial" panose="020B0604020202020204" pitchFamily="34" charset="0"/>
              <a:buChar char="•"/>
            </a:pPr>
            <a:r>
              <a:rPr lang="ru-RU" sz="1200" i="1" dirty="0">
                <a:solidFill>
                  <a:schemeClr val="bg1">
                    <a:lumMod val="50000"/>
                  </a:schemeClr>
                </a:solidFill>
              </a:rPr>
              <a:t>Материальные ресурсы</a:t>
            </a:r>
          </a:p>
          <a:p>
            <a:pPr indent="7620">
              <a:buFont typeface="Arial" panose="020B0604020202020204" pitchFamily="34" charset="0"/>
              <a:buChar char="•"/>
            </a:pPr>
            <a:r>
              <a:rPr lang="ru-RU" sz="1200" i="1" dirty="0">
                <a:solidFill>
                  <a:schemeClr val="bg1">
                    <a:lumMod val="50000"/>
                  </a:schemeClr>
                </a:solidFill>
              </a:rPr>
              <a:t>Персонал</a:t>
            </a:r>
          </a:p>
          <a:p>
            <a:pPr indent="7620">
              <a:buFont typeface="Arial" panose="020B0604020202020204" pitchFamily="34" charset="0"/>
              <a:buChar char="•"/>
            </a:pPr>
            <a:r>
              <a:rPr lang="ru-RU" sz="1200" i="1" dirty="0">
                <a:solidFill>
                  <a:schemeClr val="bg1">
                    <a:lumMod val="50000"/>
                  </a:schemeClr>
                </a:solidFill>
              </a:rPr>
              <a:t>Финансы</a:t>
            </a:r>
          </a:p>
          <a:p>
            <a:endParaRPr lang="ru-RU" sz="1200" i="1" dirty="0">
              <a:solidFill>
                <a:schemeClr val="bg1">
                  <a:lumMod val="50000"/>
                </a:schemeClr>
              </a:solidFill>
            </a:endParaRPr>
          </a:p>
        </p:txBody>
      </p:sp>
      <p:sp>
        <p:nvSpPr>
          <p:cNvPr id="13" name="TextBox 12">
            <a:extLst>
              <a:ext uri="{FF2B5EF4-FFF2-40B4-BE49-F238E27FC236}">
                <a16:creationId xmlns:a16="http://schemas.microsoft.com/office/drawing/2014/main" id="{988AE428-4C2F-4E0C-8D37-FD408E4E4639}"/>
              </a:ext>
            </a:extLst>
          </p:cNvPr>
          <p:cNvSpPr txBox="1"/>
          <p:nvPr/>
        </p:nvSpPr>
        <p:spPr>
          <a:xfrm>
            <a:off x="2089291" y="1475217"/>
            <a:ext cx="1978912" cy="923330"/>
          </a:xfrm>
          <a:prstGeom prst="rect">
            <a:avLst/>
          </a:prstGeom>
          <a:noFill/>
        </p:spPr>
        <p:txBody>
          <a:bodyPr wrap="square" lIns="0" tIns="0" rIns="0" bIns="0" rtlCol="0" anchor="t">
            <a:spAutoFit/>
          </a:bodyPr>
          <a:lstStyle/>
          <a:p>
            <a:r>
              <a:rPr lang="ru-RU" sz="1200" i="1" dirty="0">
                <a:solidFill>
                  <a:schemeClr val="bg1">
                    <a:lumMod val="50000"/>
                  </a:schemeClr>
                </a:solidFill>
              </a:rPr>
              <a:t>Разрешение проблем связанных со связью поставщика и потребителя</a:t>
            </a:r>
          </a:p>
          <a:p>
            <a:r>
              <a:rPr lang="ru-RU" sz="1200" i="1" dirty="0">
                <a:solidFill>
                  <a:schemeClr val="bg1">
                    <a:lumMod val="50000"/>
                  </a:schemeClr>
                </a:solidFill>
              </a:rPr>
              <a:t>Онлайн платформа</a:t>
            </a:r>
          </a:p>
        </p:txBody>
      </p:sp>
      <p:sp>
        <p:nvSpPr>
          <p:cNvPr id="14" name="TextBox 13">
            <a:extLst>
              <a:ext uri="{FF2B5EF4-FFF2-40B4-BE49-F238E27FC236}">
                <a16:creationId xmlns:a16="http://schemas.microsoft.com/office/drawing/2014/main" id="{AD8C98E2-0025-4FB8-B7E2-295E6215AAB3}"/>
              </a:ext>
            </a:extLst>
          </p:cNvPr>
          <p:cNvSpPr txBox="1"/>
          <p:nvPr/>
        </p:nvSpPr>
        <p:spPr>
          <a:xfrm>
            <a:off x="53007" y="1526726"/>
            <a:ext cx="1871960" cy="307777"/>
          </a:xfrm>
          <a:prstGeom prst="rect">
            <a:avLst/>
          </a:prstGeom>
          <a:noFill/>
        </p:spPr>
        <p:txBody>
          <a:bodyPr wrap="square" lIns="91440" tIns="45720" rIns="91440" bIns="45720" rtlCol="0" anchor="t">
            <a:spAutoFit/>
          </a:bodyPr>
          <a:lstStyle/>
          <a:p>
            <a:r>
              <a:rPr lang="ru-RU" sz="1400" i="1" dirty="0">
                <a:solidFill>
                  <a:schemeClr val="bg1">
                    <a:lumMod val="50000"/>
                  </a:schemeClr>
                </a:solidFill>
              </a:rPr>
              <a:t>Поставщики</a:t>
            </a:r>
          </a:p>
        </p:txBody>
      </p:sp>
      <p:sp>
        <p:nvSpPr>
          <p:cNvPr id="15" name="TextBox 14">
            <a:extLst>
              <a:ext uri="{FF2B5EF4-FFF2-40B4-BE49-F238E27FC236}">
                <a16:creationId xmlns:a16="http://schemas.microsoft.com/office/drawing/2014/main" id="{CBA9E95C-9ADE-4F77-9636-FB94B462239A}"/>
              </a:ext>
            </a:extLst>
          </p:cNvPr>
          <p:cNvSpPr txBox="1"/>
          <p:nvPr/>
        </p:nvSpPr>
        <p:spPr>
          <a:xfrm>
            <a:off x="89506" y="4269905"/>
            <a:ext cx="5040314" cy="1723549"/>
          </a:xfrm>
          <a:prstGeom prst="rect">
            <a:avLst/>
          </a:prstGeom>
          <a:noFill/>
        </p:spPr>
        <p:txBody>
          <a:bodyPr wrap="square" lIns="0" tIns="0" rIns="0" bIns="0" numCol="2" rtlCol="0" anchor="t">
            <a:spAutoFit/>
          </a:bodyPr>
          <a:lstStyle/>
          <a:p>
            <a:r>
              <a:rPr lang="ru-RU" sz="1400" i="1" dirty="0">
                <a:solidFill>
                  <a:schemeClr val="bg1">
                    <a:lumMod val="50000"/>
                  </a:schemeClr>
                </a:solidFill>
              </a:rPr>
              <a:t>Фиксированные (постоянные) издержки:</a:t>
            </a:r>
          </a:p>
          <a:p>
            <a:r>
              <a:rPr lang="ru-RU" sz="1400" i="1" dirty="0">
                <a:solidFill>
                  <a:schemeClr val="bg1">
                    <a:lumMod val="50000"/>
                  </a:schemeClr>
                </a:solidFill>
              </a:rPr>
              <a:t>Заработная плата, поддержание платформы,</a:t>
            </a:r>
          </a:p>
          <a:p>
            <a:r>
              <a:rPr lang="ru-RU" sz="1400" i="1" dirty="0">
                <a:solidFill>
                  <a:schemeClr val="bg1">
                    <a:lumMod val="50000"/>
                  </a:schemeClr>
                </a:solidFill>
              </a:rPr>
              <a:t>Переменные издержки:</a:t>
            </a:r>
          </a:p>
          <a:p>
            <a:r>
              <a:rPr lang="ru-RU" sz="1400" i="1" dirty="0">
                <a:solidFill>
                  <a:schemeClr val="bg1">
                    <a:lumMod val="50000"/>
                  </a:schemeClr>
                </a:solidFill>
              </a:rPr>
              <a:t>Доставка</a:t>
            </a:r>
          </a:p>
          <a:p>
            <a:endParaRPr lang="ru-RU" sz="1400" i="1" dirty="0">
              <a:solidFill>
                <a:schemeClr val="bg1">
                  <a:lumMod val="50000"/>
                </a:schemeClr>
              </a:solidFill>
            </a:endParaRPr>
          </a:p>
          <a:p>
            <a:endParaRPr lang="ru-RU" sz="1400" i="1" dirty="0">
              <a:solidFill>
                <a:schemeClr val="bg1">
                  <a:lumMod val="50000"/>
                </a:schemeClr>
              </a:solidFill>
            </a:endParaRPr>
          </a:p>
          <a:p>
            <a:pPr marL="15875" indent="-15875">
              <a:buFont typeface="Arial" panose="020B0604020202020204" pitchFamily="34" charset="0"/>
              <a:buChar char="•"/>
            </a:pPr>
            <a:endParaRPr lang="ru-RU" sz="1400" i="1" dirty="0">
              <a:solidFill>
                <a:schemeClr val="bg1">
                  <a:lumMod val="50000"/>
                </a:schemeClr>
              </a:solidFill>
            </a:endParaRPr>
          </a:p>
        </p:txBody>
      </p:sp>
    </p:spTree>
    <p:extLst>
      <p:ext uri="{BB962C8B-B14F-4D97-AF65-F5344CB8AC3E}">
        <p14:creationId xmlns:p14="http://schemas.microsoft.com/office/powerpoint/2010/main" val="3938930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514192"/>
            <a:ext cx="8099640" cy="3628052"/>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40447" y="2179229"/>
            <a:ext cx="10047100" cy="982800"/>
          </a:xfrm>
        </p:spPr>
        <p:txBody>
          <a:bodyPr lIns="720000"/>
          <a:lstStyle/>
          <a:p>
            <a:pPr algn="l"/>
            <a:r>
              <a:rPr lang="ru-RU" sz="4000" dirty="0">
                <a:ea typeface="MS Gothic"/>
              </a:rPr>
              <a:t>Процесс оказания услуги</a:t>
            </a:r>
            <a:br>
              <a:rPr lang="ru-RU" sz="4000" dirty="0">
                <a:ea typeface="MS Gothic"/>
              </a:rPr>
            </a:br>
            <a:r>
              <a:rPr lang="ru-RU" sz="1600" dirty="0"/>
              <a:t>Процесс начинается с того, что фермеры размещают список доступных продуктов на платформе с описанием, ценами и доступностью. Затем потребители могут просматривать списки и выбирать продукты, которые они хотят приобрести.</a:t>
            </a:r>
            <a:endParaRPr lang="ru-RU" sz="1600">
              <a:ea typeface="MS Gothic"/>
            </a:endParaRPr>
          </a:p>
          <a:p>
            <a:pPr algn="l"/>
            <a:endParaRPr lang="ru-RU" sz="1600" dirty="0"/>
          </a:p>
          <a:p>
            <a:pPr algn="l"/>
            <a:r>
              <a:rPr lang="ru-RU" sz="1600" dirty="0"/>
              <a:t>После размещения заказа платформа автоматически отправляет уведомление фермеру, который затем готовит заказ к доставке. Платформа также упрощает обработку платежей, поэтому потребители могут оплатить свой заказ онлайн, используя безопасный платежный шлюз.</a:t>
            </a:r>
          </a:p>
          <a:p>
            <a:pPr algn="l"/>
            <a:endParaRPr lang="ru-RU" sz="1600" dirty="0"/>
          </a:p>
          <a:p>
            <a:pPr algn="l"/>
            <a:r>
              <a:rPr lang="ru-RU" sz="1600" dirty="0"/>
              <a:t>После того, как заказ подготовлен, фермер организует доставку или самовывоз, в зависимости от предпочтений потребителя. Платформа обеспечивает отслеживание заказа в режиме реального времени, поэтому и фермер, и потребитель могут быть в курсе статуса доставки.</a:t>
            </a:r>
          </a:p>
          <a:p>
            <a:pPr algn="l"/>
            <a:endParaRPr lang="ru-RU" sz="1600" dirty="0"/>
          </a:p>
          <a:p>
            <a:r>
              <a:rPr lang="ru-RU" sz="1600" dirty="0"/>
              <a:t>Наконец, платформа включает в себя систему обратной связи, которая позволяет потребителям оценивать свой опыт работы с фермером и качество продуктов, которые они получили. Эта обратная связь помогает другим потребителям принимать обоснованные решения о своих покупках, а также помогает фермерам улучшать свои предложения и обслуживание клиентов.</a:t>
            </a:r>
            <a:endParaRPr sz="1600"/>
          </a:p>
        </p:txBody>
      </p:sp>
    </p:spTree>
    <p:extLst>
      <p:ext uri="{BB962C8B-B14F-4D97-AF65-F5344CB8AC3E}">
        <p14:creationId xmlns:p14="http://schemas.microsoft.com/office/powerpoint/2010/main" val="463787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1" y="1978808"/>
            <a:ext cx="10080625" cy="982800"/>
          </a:xfrm>
        </p:spPr>
        <p:txBody>
          <a:bodyPr lIns="720000"/>
          <a:lstStyle/>
          <a:p>
            <a:r>
              <a:rPr lang="ru-RU" sz="4000" dirty="0">
                <a:latin typeface="+mn-lt"/>
              </a:rPr>
              <a:t>Цель проекта по </a:t>
            </a:r>
            <a:r>
              <a:rPr lang="en-US" sz="4000" dirty="0">
                <a:latin typeface="+mn-lt"/>
              </a:rPr>
              <a:t>SMART</a:t>
            </a:r>
            <a:br>
              <a:rPr lang="en-US" sz="4000" dirty="0">
                <a:solidFill>
                  <a:srgbClr val="000000"/>
                </a:solidFill>
                <a:latin typeface="Arial"/>
                <a:cs typeface="Arial"/>
              </a:rPr>
            </a:br>
            <a:br>
              <a:rPr lang="en-US" sz="4000" dirty="0">
                <a:latin typeface="Arial"/>
                <a:ea typeface="MS Gothic"/>
                <a:cs typeface="Arial"/>
              </a:rPr>
            </a:br>
            <a:r>
              <a:rPr lang="ru" sz="1600" dirty="0"/>
              <a:t>Конкретно: Целью проекта является создание онлайн-платформы, которая связывает фермеров и потребителей для покупки свежих продуктов местного производства.</a:t>
            </a:r>
            <a:br>
              <a:rPr lang="ru" sz="1600" dirty="0"/>
            </a:br>
            <a:r>
              <a:rPr lang="ru" sz="1600" dirty="0"/>
              <a:t>Измеримость: успех проекта будет измеряться количеством фермеров и потребителей, которые зарегистрируются на платформе, количеством совершенных транзакций и полученным доходом.</a:t>
            </a:r>
            <a:br>
              <a:rPr lang="ru" sz="1600" dirty="0"/>
            </a:br>
            <a:r>
              <a:rPr lang="ru" sz="1600" dirty="0"/>
              <a:t>Достижимо: Цель достижима, поскольку спрос на продукты местного производства растет, а технология, необходимая для создания онлайн-платформы, уже существует.</a:t>
            </a:r>
            <a:br>
              <a:rPr lang="en-US" sz="1600" dirty="0"/>
            </a:br>
            <a:r>
              <a:rPr lang="ru" sz="1600" dirty="0"/>
              <a:t>Актуальность: проект актуален, поскольку он поддерживает местную экономику, продвигает устойчивое сельское хозяйство и предоставляет потребителям доступ к свежим, здоровым продуктам питания.</a:t>
            </a:r>
            <a:br>
              <a:rPr lang="ru" sz="1600" dirty="0"/>
            </a:br>
            <a:r>
              <a:rPr lang="ru" sz="1600" dirty="0"/>
              <a:t>Ограничение по времени: проект рассчитан на шесть месяцев на разработку и запуск платформы с постоянным мониторингом и оценкой для обеспечения ее успеха.</a:t>
            </a:r>
            <a:br>
              <a:rPr lang="en-US" sz="1600" dirty="0"/>
            </a:br>
            <a:endParaRPr lang="en-US" sz="1600" dirty="0"/>
          </a:p>
        </p:txBody>
      </p:sp>
    </p:spTree>
    <p:extLst>
      <p:ext uri="{BB962C8B-B14F-4D97-AF65-F5344CB8AC3E}">
        <p14:creationId xmlns:p14="http://schemas.microsoft.com/office/powerpoint/2010/main" val="1080399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1" y="0"/>
            <a:ext cx="10080625" cy="982800"/>
          </a:xfrm>
        </p:spPr>
        <p:txBody>
          <a:bodyPr lIns="720000"/>
          <a:lstStyle/>
          <a:p>
            <a:r>
              <a:rPr lang="ru-RU" sz="4000" dirty="0">
                <a:latin typeface="+mn-lt"/>
              </a:rPr>
              <a:t>Стартовые инвестиции</a:t>
            </a:r>
            <a:endParaRPr sz="4000" dirty="0">
              <a:latin typeface="+mn-lt"/>
              <a:ea typeface="MS Gothic" pitchFamily="49" charset="-128"/>
            </a:endParaRPr>
          </a:p>
        </p:txBody>
      </p:sp>
      <p:graphicFrame>
        <p:nvGraphicFramePr>
          <p:cNvPr id="5" name="Содержимое 5">
            <a:extLst>
              <a:ext uri="{FF2B5EF4-FFF2-40B4-BE49-F238E27FC236}">
                <a16:creationId xmlns:a16="http://schemas.microsoft.com/office/drawing/2014/main" id="{2EFCF454-68DC-4126-AE1E-B71F0309E832}"/>
              </a:ext>
            </a:extLst>
          </p:cNvPr>
          <p:cNvGraphicFramePr>
            <a:graphicFrameLocks/>
          </p:cNvGraphicFramePr>
          <p:nvPr>
            <p:extLst>
              <p:ext uri="{D42A27DB-BD31-4B8C-83A1-F6EECF244321}">
                <p14:modId xmlns:p14="http://schemas.microsoft.com/office/powerpoint/2010/main" val="1870613786"/>
              </p:ext>
            </p:extLst>
          </p:nvPr>
        </p:nvGraphicFramePr>
        <p:xfrm>
          <a:off x="143768" y="1467123"/>
          <a:ext cx="9793089" cy="3892493"/>
        </p:xfrm>
        <a:graphic>
          <a:graphicData uri="http://schemas.openxmlformats.org/drawingml/2006/table">
            <a:tbl>
              <a:tblPr firstRow="1" bandRow="1">
                <a:tableStyleId>{5C22544A-7EE6-4342-B048-85BDC9FD1C3A}</a:tableStyleId>
              </a:tblPr>
              <a:tblGrid>
                <a:gridCol w="3264363">
                  <a:extLst>
                    <a:ext uri="{9D8B030D-6E8A-4147-A177-3AD203B41FA5}">
                      <a16:colId xmlns:a16="http://schemas.microsoft.com/office/drawing/2014/main" val="20000"/>
                    </a:ext>
                  </a:extLst>
                </a:gridCol>
                <a:gridCol w="3264363">
                  <a:extLst>
                    <a:ext uri="{9D8B030D-6E8A-4147-A177-3AD203B41FA5}">
                      <a16:colId xmlns:a16="http://schemas.microsoft.com/office/drawing/2014/main" val="20001"/>
                    </a:ext>
                  </a:extLst>
                </a:gridCol>
                <a:gridCol w="3264363">
                  <a:extLst>
                    <a:ext uri="{9D8B030D-6E8A-4147-A177-3AD203B41FA5}">
                      <a16:colId xmlns:a16="http://schemas.microsoft.com/office/drawing/2014/main" val="20002"/>
                    </a:ext>
                  </a:extLst>
                </a:gridCol>
              </a:tblGrid>
              <a:tr h="428441">
                <a:tc>
                  <a:txBody>
                    <a:bodyPr/>
                    <a:lstStyle/>
                    <a:p>
                      <a:pPr algn="ctr"/>
                      <a:r>
                        <a:rPr lang="ru-RU" sz="2300" dirty="0"/>
                        <a:t>Статья затрат</a:t>
                      </a:r>
                    </a:p>
                  </a:txBody>
                  <a:tcPr marL="100806" marR="100806" marT="37804" marB="37804">
                    <a:solidFill>
                      <a:srgbClr val="018B9D"/>
                    </a:solidFill>
                  </a:tcPr>
                </a:tc>
                <a:tc>
                  <a:txBody>
                    <a:bodyPr/>
                    <a:lstStyle/>
                    <a:p>
                      <a:pPr algn="ctr"/>
                      <a:r>
                        <a:rPr lang="ru-RU" sz="2300" dirty="0"/>
                        <a:t>Сумма, руб.</a:t>
                      </a:r>
                    </a:p>
                  </a:txBody>
                  <a:tcPr marL="100806" marR="100806" marT="37804" marB="37804">
                    <a:solidFill>
                      <a:srgbClr val="018B9D"/>
                    </a:solidFill>
                  </a:tcPr>
                </a:tc>
                <a:tc>
                  <a:txBody>
                    <a:bodyPr/>
                    <a:lstStyle/>
                    <a:p>
                      <a:pPr algn="ctr"/>
                      <a:r>
                        <a:rPr lang="ru-RU" sz="2300" dirty="0"/>
                        <a:t>Источник</a:t>
                      </a:r>
                    </a:p>
                  </a:txBody>
                  <a:tcPr marL="100806" marR="100806" marT="37804" marB="37804">
                    <a:solidFill>
                      <a:srgbClr val="018B9D"/>
                    </a:solidFill>
                  </a:tcPr>
                </a:tc>
                <a:extLst>
                  <a:ext uri="{0D108BD9-81ED-4DB2-BD59-A6C34878D82A}">
                    <a16:rowId xmlns:a16="http://schemas.microsoft.com/office/drawing/2014/main" val="10000"/>
                  </a:ext>
                </a:extLst>
              </a:tr>
              <a:tr h="781275">
                <a:tc>
                  <a:txBody>
                    <a:bodyPr/>
                    <a:lstStyle/>
                    <a:p>
                      <a:r>
                        <a:rPr lang="ru-RU" sz="2300" dirty="0"/>
                        <a:t>Разработка сайта </a:t>
                      </a:r>
                    </a:p>
                  </a:txBody>
                  <a:tcPr marL="100806" marR="100806" marT="37804" marB="37804">
                    <a:solidFill>
                      <a:srgbClr val="A4D4E2"/>
                    </a:solidFill>
                  </a:tcPr>
                </a:tc>
                <a:tc>
                  <a:txBody>
                    <a:bodyPr/>
                    <a:lstStyle/>
                    <a:p>
                      <a:r>
                        <a:rPr lang="ru-RU" sz="2300" dirty="0"/>
                        <a:t>От 0 до 20000</a:t>
                      </a:r>
                    </a:p>
                  </a:txBody>
                  <a:tcPr marL="100806" marR="100806" marT="37804" marB="37804">
                    <a:solidFill>
                      <a:srgbClr val="A4D4E2"/>
                    </a:solidFill>
                  </a:tcPr>
                </a:tc>
                <a:tc>
                  <a:txBody>
                    <a:bodyPr/>
                    <a:lstStyle/>
                    <a:p>
                      <a:r>
                        <a:rPr lang="ru-RU" sz="2300" dirty="0"/>
                        <a:t>Самостоятельная разработка, наёмная разработка</a:t>
                      </a:r>
                    </a:p>
                  </a:txBody>
                  <a:tcPr marL="100806" marR="100806" marT="37804" marB="37804">
                    <a:solidFill>
                      <a:srgbClr val="A4D4E2"/>
                    </a:solidFill>
                  </a:tcPr>
                </a:tc>
                <a:extLst>
                  <a:ext uri="{0D108BD9-81ED-4DB2-BD59-A6C34878D82A}">
                    <a16:rowId xmlns:a16="http://schemas.microsoft.com/office/drawing/2014/main" val="10001"/>
                  </a:ext>
                </a:extLst>
              </a:tr>
              <a:tr h="781275">
                <a:tc>
                  <a:txBody>
                    <a:bodyPr/>
                    <a:lstStyle/>
                    <a:p>
                      <a:r>
                        <a:rPr lang="ru-RU" sz="2300" dirty="0"/>
                        <a:t>Маркетинг</a:t>
                      </a:r>
                    </a:p>
                  </a:txBody>
                  <a:tcPr marL="100806" marR="100806" marT="37804" marB="37804">
                    <a:solidFill>
                      <a:srgbClr val="A4D4E2">
                        <a:alpha val="50000"/>
                      </a:srgbClr>
                    </a:solidFill>
                  </a:tcPr>
                </a:tc>
                <a:tc>
                  <a:txBody>
                    <a:bodyPr/>
                    <a:lstStyle/>
                    <a:p>
                      <a:r>
                        <a:rPr lang="ru-RU" sz="2300" dirty="0"/>
                        <a:t>20000 </a:t>
                      </a:r>
                    </a:p>
                  </a:txBody>
                  <a:tcPr marL="100806" marR="100806" marT="37804" marB="37804">
                    <a:solidFill>
                      <a:srgbClr val="A4D4E2">
                        <a:alpha val="50000"/>
                      </a:srgbClr>
                    </a:solidFill>
                  </a:tcPr>
                </a:tc>
                <a:tc>
                  <a:txBody>
                    <a:bodyPr/>
                    <a:lstStyle/>
                    <a:p>
                      <a:r>
                        <a:rPr lang="ru-RU" sz="2300" dirty="0"/>
                        <a:t>Первоначальный капитал</a:t>
                      </a:r>
                    </a:p>
                  </a:txBody>
                  <a:tcPr marL="100806" marR="100806" marT="37804" marB="37804">
                    <a:solidFill>
                      <a:srgbClr val="A4D4E2">
                        <a:alpha val="50000"/>
                      </a:srgbClr>
                    </a:solidFill>
                  </a:tcPr>
                </a:tc>
                <a:extLst>
                  <a:ext uri="{0D108BD9-81ED-4DB2-BD59-A6C34878D82A}">
                    <a16:rowId xmlns:a16="http://schemas.microsoft.com/office/drawing/2014/main" val="10002"/>
                  </a:ext>
                </a:extLst>
              </a:tr>
              <a:tr h="428441">
                <a:tc>
                  <a:txBody>
                    <a:bodyPr/>
                    <a:lstStyle/>
                    <a:p>
                      <a:r>
                        <a:rPr lang="ru-RU" sz="2300" dirty="0"/>
                        <a:t>Заработная плата команде по обслуживанию</a:t>
                      </a:r>
                    </a:p>
                  </a:txBody>
                  <a:tcPr marL="100806" marR="100806" marT="37804" marB="37804">
                    <a:solidFill>
                      <a:srgbClr val="A4D4E2"/>
                    </a:solidFill>
                  </a:tcPr>
                </a:tc>
                <a:tc>
                  <a:txBody>
                    <a:bodyPr/>
                    <a:lstStyle/>
                    <a:p>
                      <a:r>
                        <a:rPr lang="ru-RU" sz="2300" dirty="0"/>
                        <a:t>70000-90000</a:t>
                      </a:r>
                    </a:p>
                  </a:txBody>
                  <a:tcPr marL="100806" marR="100806" marT="37804" marB="37804">
                    <a:solidFill>
                      <a:srgbClr val="A4D4E2"/>
                    </a:solidFill>
                  </a:tcPr>
                </a:tc>
                <a:tc>
                  <a:txBody>
                    <a:bodyPr/>
                    <a:lstStyle/>
                    <a:p>
                      <a:pPr lvl="0">
                        <a:buNone/>
                      </a:pPr>
                      <a:r>
                        <a:rPr lang="ru-RU" sz="2300" b="0" i="0" u="none" strike="noStrike" noProof="0" dirty="0">
                          <a:solidFill>
                            <a:srgbClr val="000000"/>
                          </a:solidFill>
                          <a:latin typeface="Arial"/>
                        </a:rPr>
                        <a:t>Первоначальный капитал</a:t>
                      </a:r>
                      <a:endParaRPr lang="ru-RU" dirty="0"/>
                    </a:p>
                  </a:txBody>
                  <a:tcPr marL="100806" marR="100806" marT="37804" marB="37804">
                    <a:solidFill>
                      <a:srgbClr val="A4D4E2"/>
                    </a:solidFill>
                  </a:tcPr>
                </a:tc>
                <a:extLst>
                  <a:ext uri="{0D108BD9-81ED-4DB2-BD59-A6C34878D82A}">
                    <a16:rowId xmlns:a16="http://schemas.microsoft.com/office/drawing/2014/main" val="10003"/>
                  </a:ext>
                </a:extLst>
              </a:tr>
              <a:tr h="428441">
                <a:tc>
                  <a:txBody>
                    <a:bodyPr/>
                    <a:lstStyle/>
                    <a:p>
                      <a:r>
                        <a:rPr lang="ru-RU" sz="2300" dirty="0"/>
                        <a:t>ИТОГО</a:t>
                      </a:r>
                    </a:p>
                  </a:txBody>
                  <a:tcPr marL="100806" marR="100806" marT="37804" marB="37804">
                    <a:solidFill>
                      <a:srgbClr val="A4D4E2">
                        <a:alpha val="50000"/>
                      </a:srgbClr>
                    </a:solidFill>
                  </a:tcPr>
                </a:tc>
                <a:tc>
                  <a:txBody>
                    <a:bodyPr/>
                    <a:lstStyle/>
                    <a:p>
                      <a:r>
                        <a:rPr lang="ru-RU" sz="2300" dirty="0"/>
                        <a:t>130000-160000</a:t>
                      </a:r>
                      <a:endParaRPr lang="ru-RU" dirty="0"/>
                    </a:p>
                  </a:txBody>
                  <a:tcPr marL="100806" marR="100806" marT="37804" marB="37804">
                    <a:solidFill>
                      <a:srgbClr val="A4D4E2">
                        <a:alpha val="50000"/>
                      </a:srgbClr>
                    </a:solidFill>
                  </a:tcPr>
                </a:tc>
                <a:tc>
                  <a:txBody>
                    <a:bodyPr/>
                    <a:lstStyle/>
                    <a:p>
                      <a:endParaRPr lang="ru-RU" sz="2300" dirty="0"/>
                    </a:p>
                  </a:txBody>
                  <a:tcPr marL="100806" marR="100806" marT="37804" marB="37804">
                    <a:solidFill>
                      <a:srgbClr val="A4D4E2">
                        <a:alpha val="50000"/>
                      </a:srgbClr>
                    </a:solidFill>
                  </a:tcPr>
                </a:tc>
                <a:extLst>
                  <a:ext uri="{0D108BD9-81ED-4DB2-BD59-A6C34878D82A}">
                    <a16:rowId xmlns:a16="http://schemas.microsoft.com/office/drawing/2014/main" val="2744392876"/>
                  </a:ext>
                </a:extLst>
              </a:tr>
            </a:tbl>
          </a:graphicData>
        </a:graphic>
      </p:graphicFrame>
    </p:spTree>
    <p:extLst>
      <p:ext uri="{BB962C8B-B14F-4D97-AF65-F5344CB8AC3E}">
        <p14:creationId xmlns:p14="http://schemas.microsoft.com/office/powerpoint/2010/main" val="3195060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216272" y="33269"/>
            <a:ext cx="9288784" cy="982800"/>
          </a:xfrm>
        </p:spPr>
        <p:txBody>
          <a:bodyPr lIns="720000"/>
          <a:lstStyle/>
          <a:p>
            <a:pPr algn="l"/>
            <a:r>
              <a:rPr lang="ru-RU" sz="4000" dirty="0">
                <a:latin typeface="+mn-lt"/>
              </a:rPr>
              <a:t>Организационный план</a:t>
            </a:r>
            <a:endParaRPr sz="4000" dirty="0">
              <a:latin typeface="+mn-lt"/>
              <a:ea typeface="MS Gothic" pitchFamily="49" charset="-128"/>
            </a:endParaRPr>
          </a:p>
        </p:txBody>
      </p:sp>
      <p:sp>
        <p:nvSpPr>
          <p:cNvPr id="5" name="Содержимое 2"/>
          <p:cNvSpPr txBox="1">
            <a:spLocks/>
          </p:cNvSpPr>
          <p:nvPr/>
        </p:nvSpPr>
        <p:spPr>
          <a:xfrm>
            <a:off x="791840" y="2121206"/>
            <a:ext cx="8890243" cy="2500555"/>
          </a:xfrm>
          <a:prstGeom prst="rect">
            <a:avLst/>
          </a:prstGeom>
        </p:spPr>
        <p:txBody>
          <a:bodyPr lIns="0" tIns="0" rIns="0" bIns="0" anchor="t">
            <a:normAutofit fontScale="93500"/>
          </a:bodyPr>
          <a:lstStyle/>
          <a:p>
            <a:r>
              <a:rPr lang="ru-RU" sz="3200" dirty="0">
                <a:ea typeface="MS Gothic"/>
              </a:rPr>
              <a:t>Выбранная организационно-правовая форма: Общество с ограниченной ответственностью</a:t>
            </a:r>
          </a:p>
          <a:p>
            <a:pPr>
              <a:buFont typeface="Times New Roman" pitchFamily="18" charset="0"/>
              <a:buNone/>
            </a:pPr>
            <a:endParaRPr lang="ru-RU" sz="3200" dirty="0">
              <a:ea typeface="MS Gothic" pitchFamily="49" charset="-128"/>
            </a:endParaRPr>
          </a:p>
          <a:p>
            <a:r>
              <a:rPr lang="ru-RU" sz="3200" dirty="0">
                <a:ea typeface="MS Gothic"/>
              </a:rPr>
              <a:t>Выбранная система налогообложения: УСН</a:t>
            </a:r>
          </a:p>
          <a:p>
            <a:endParaRPr lang="ru-RU" sz="3200" dirty="0">
              <a:ea typeface="MS Gothic"/>
            </a:endParaRPr>
          </a:p>
          <a:p>
            <a:pPr>
              <a:buFont typeface="Times New Roman" pitchFamily="18" charset="0"/>
              <a:buNone/>
            </a:pPr>
            <a:endParaRPr lang="ru-RU" sz="3200" b="1" i="1" dirty="0">
              <a:ea typeface="MS Gothic" pitchFamily="49" charset="-128"/>
            </a:endParaRPr>
          </a:p>
        </p:txBody>
      </p:sp>
    </p:spTree>
    <p:extLst>
      <p:ext uri="{BB962C8B-B14F-4D97-AF65-F5344CB8AC3E}">
        <p14:creationId xmlns:p14="http://schemas.microsoft.com/office/powerpoint/2010/main" val="3251828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4" name="Заголовок 1"/>
          <p:cNvSpPr txBox="1">
            <a:spLocks noGrp="1"/>
          </p:cNvSpPr>
          <p:nvPr>
            <p:ph type="title"/>
          </p:nvPr>
        </p:nvSpPr>
        <p:spPr>
          <a:xfrm>
            <a:off x="15725" y="0"/>
            <a:ext cx="10064899" cy="982800"/>
          </a:xfrm>
        </p:spPr>
        <p:txBody>
          <a:bodyPr lIns="720000"/>
          <a:lstStyle/>
          <a:p>
            <a:r>
              <a:rPr lang="ru-RU" sz="4000" dirty="0">
                <a:latin typeface="+mn-lt"/>
              </a:rPr>
              <a:t>Финансовый план</a:t>
            </a:r>
            <a:endParaRPr sz="4000" dirty="0">
              <a:latin typeface="+mn-lt"/>
              <a:ea typeface="MS Gothic" pitchFamily="49" charset="-128"/>
            </a:endParaRPr>
          </a:p>
        </p:txBody>
      </p:sp>
      <p:graphicFrame>
        <p:nvGraphicFramePr>
          <p:cNvPr id="2" name="Таблица 1">
            <a:extLst>
              <a:ext uri="{FF2B5EF4-FFF2-40B4-BE49-F238E27FC236}">
                <a16:creationId xmlns:a16="http://schemas.microsoft.com/office/drawing/2014/main" id="{DDFC5398-F461-4323-9718-A14B5E435A9C}"/>
              </a:ext>
            </a:extLst>
          </p:cNvPr>
          <p:cNvGraphicFramePr>
            <a:graphicFrameLocks noGrp="1"/>
          </p:cNvGraphicFramePr>
          <p:nvPr>
            <p:extLst>
              <p:ext uri="{D42A27DB-BD31-4B8C-83A1-F6EECF244321}">
                <p14:modId xmlns:p14="http://schemas.microsoft.com/office/powerpoint/2010/main" val="3545286962"/>
              </p:ext>
            </p:extLst>
          </p:nvPr>
        </p:nvGraphicFramePr>
        <p:xfrm>
          <a:off x="79749" y="982800"/>
          <a:ext cx="9921111" cy="4976666"/>
        </p:xfrm>
        <a:graphic>
          <a:graphicData uri="http://schemas.openxmlformats.org/drawingml/2006/table">
            <a:tbl>
              <a:tblPr firstRow="1" bandRow="1">
                <a:tableStyleId>{5C22544A-7EE6-4342-B048-85BDC9FD1C3A}</a:tableStyleId>
              </a:tblPr>
              <a:tblGrid>
                <a:gridCol w="640082">
                  <a:extLst>
                    <a:ext uri="{9D8B030D-6E8A-4147-A177-3AD203B41FA5}">
                      <a16:colId xmlns:a16="http://schemas.microsoft.com/office/drawing/2014/main" val="3224622018"/>
                    </a:ext>
                  </a:extLst>
                </a:gridCol>
                <a:gridCol w="3202747">
                  <a:extLst>
                    <a:ext uri="{9D8B030D-6E8A-4147-A177-3AD203B41FA5}">
                      <a16:colId xmlns:a16="http://schemas.microsoft.com/office/drawing/2014/main" val="715545213"/>
                    </a:ext>
                  </a:extLst>
                </a:gridCol>
                <a:gridCol w="469659">
                  <a:extLst>
                    <a:ext uri="{9D8B030D-6E8A-4147-A177-3AD203B41FA5}">
                      <a16:colId xmlns:a16="http://schemas.microsoft.com/office/drawing/2014/main" val="1343009925"/>
                    </a:ext>
                  </a:extLst>
                </a:gridCol>
                <a:gridCol w="362308">
                  <a:extLst>
                    <a:ext uri="{9D8B030D-6E8A-4147-A177-3AD203B41FA5}">
                      <a16:colId xmlns:a16="http://schemas.microsoft.com/office/drawing/2014/main" val="3230580302"/>
                    </a:ext>
                  </a:extLst>
                </a:gridCol>
                <a:gridCol w="362308">
                  <a:extLst>
                    <a:ext uri="{9D8B030D-6E8A-4147-A177-3AD203B41FA5}">
                      <a16:colId xmlns:a16="http://schemas.microsoft.com/office/drawing/2014/main" val="3284032906"/>
                    </a:ext>
                  </a:extLst>
                </a:gridCol>
                <a:gridCol w="362308">
                  <a:extLst>
                    <a:ext uri="{9D8B030D-6E8A-4147-A177-3AD203B41FA5}">
                      <a16:colId xmlns:a16="http://schemas.microsoft.com/office/drawing/2014/main" val="3366597553"/>
                    </a:ext>
                  </a:extLst>
                </a:gridCol>
                <a:gridCol w="362308">
                  <a:extLst>
                    <a:ext uri="{9D8B030D-6E8A-4147-A177-3AD203B41FA5}">
                      <a16:colId xmlns:a16="http://schemas.microsoft.com/office/drawing/2014/main" val="2971157715"/>
                    </a:ext>
                  </a:extLst>
                </a:gridCol>
                <a:gridCol w="362308">
                  <a:extLst>
                    <a:ext uri="{9D8B030D-6E8A-4147-A177-3AD203B41FA5}">
                      <a16:colId xmlns:a16="http://schemas.microsoft.com/office/drawing/2014/main" val="3290506229"/>
                    </a:ext>
                  </a:extLst>
                </a:gridCol>
                <a:gridCol w="362308">
                  <a:extLst>
                    <a:ext uri="{9D8B030D-6E8A-4147-A177-3AD203B41FA5}">
                      <a16:colId xmlns:a16="http://schemas.microsoft.com/office/drawing/2014/main" val="1813536630"/>
                    </a:ext>
                  </a:extLst>
                </a:gridCol>
                <a:gridCol w="362308">
                  <a:extLst>
                    <a:ext uri="{9D8B030D-6E8A-4147-A177-3AD203B41FA5}">
                      <a16:colId xmlns:a16="http://schemas.microsoft.com/office/drawing/2014/main" val="526129982"/>
                    </a:ext>
                  </a:extLst>
                </a:gridCol>
                <a:gridCol w="362308">
                  <a:extLst>
                    <a:ext uri="{9D8B030D-6E8A-4147-A177-3AD203B41FA5}">
                      <a16:colId xmlns:a16="http://schemas.microsoft.com/office/drawing/2014/main" val="3577892672"/>
                    </a:ext>
                  </a:extLst>
                </a:gridCol>
                <a:gridCol w="362308">
                  <a:extLst>
                    <a:ext uri="{9D8B030D-6E8A-4147-A177-3AD203B41FA5}">
                      <a16:colId xmlns:a16="http://schemas.microsoft.com/office/drawing/2014/main" val="866846988"/>
                    </a:ext>
                  </a:extLst>
                </a:gridCol>
                <a:gridCol w="362308">
                  <a:extLst>
                    <a:ext uri="{9D8B030D-6E8A-4147-A177-3AD203B41FA5}">
                      <a16:colId xmlns:a16="http://schemas.microsoft.com/office/drawing/2014/main" val="415884959"/>
                    </a:ext>
                  </a:extLst>
                </a:gridCol>
                <a:gridCol w="362308">
                  <a:extLst>
                    <a:ext uri="{9D8B030D-6E8A-4147-A177-3AD203B41FA5}">
                      <a16:colId xmlns:a16="http://schemas.microsoft.com/office/drawing/2014/main" val="639598960"/>
                    </a:ext>
                  </a:extLst>
                </a:gridCol>
                <a:gridCol w="362308">
                  <a:extLst>
                    <a:ext uri="{9D8B030D-6E8A-4147-A177-3AD203B41FA5}">
                      <a16:colId xmlns:a16="http://schemas.microsoft.com/office/drawing/2014/main" val="1701735119"/>
                    </a:ext>
                  </a:extLst>
                </a:gridCol>
                <a:gridCol w="1260927">
                  <a:extLst>
                    <a:ext uri="{9D8B030D-6E8A-4147-A177-3AD203B41FA5}">
                      <a16:colId xmlns:a16="http://schemas.microsoft.com/office/drawing/2014/main" val="2280980107"/>
                    </a:ext>
                  </a:extLst>
                </a:gridCol>
              </a:tblGrid>
              <a:tr h="409342">
                <a:tc rowSpan="2">
                  <a:txBody>
                    <a:bodyPr/>
                    <a:lstStyle/>
                    <a:p>
                      <a:pPr algn="ctr" fontAlgn="ctr"/>
                      <a:r>
                        <a:rPr lang="ru-RU" sz="1400" u="none" strike="noStrike" dirty="0">
                          <a:effectLst/>
                          <a:latin typeface="+mn-lt"/>
                        </a:rPr>
                        <a:t>№</a:t>
                      </a:r>
                      <a:endParaRPr lang="ru-RU" sz="1400" b="1" i="0" u="none" strike="noStrike" dirty="0">
                        <a:solidFill>
                          <a:srgbClr val="FFFFFF"/>
                        </a:solidFill>
                        <a:effectLst/>
                        <a:latin typeface="+mn-lt"/>
                      </a:endParaRPr>
                    </a:p>
                  </a:txBody>
                  <a:tcPr marL="2903" marR="2903" marT="2903" marB="0" anchor="ctr">
                    <a:solidFill>
                      <a:srgbClr val="018B9D"/>
                    </a:solidFill>
                  </a:tcPr>
                </a:tc>
                <a:tc rowSpan="2">
                  <a:txBody>
                    <a:bodyPr/>
                    <a:lstStyle/>
                    <a:p>
                      <a:pPr algn="ctr" fontAlgn="ctr"/>
                      <a:r>
                        <a:rPr lang="ru-RU" sz="1400" u="none" strike="noStrike" dirty="0">
                          <a:effectLst/>
                          <a:latin typeface="+mn-lt"/>
                        </a:rPr>
                        <a:t>Статья</a:t>
                      </a:r>
                      <a:endParaRPr lang="ru-RU" sz="1400" b="1" i="0" u="none" strike="noStrike" dirty="0">
                        <a:solidFill>
                          <a:srgbClr val="FFFFFF"/>
                        </a:solidFill>
                        <a:effectLst/>
                        <a:latin typeface="+mn-lt"/>
                      </a:endParaRPr>
                    </a:p>
                  </a:txBody>
                  <a:tcPr marL="2903" marR="2903" marT="2903" marB="0" anchor="ctr">
                    <a:solidFill>
                      <a:srgbClr val="018B9D"/>
                    </a:solidFill>
                  </a:tcPr>
                </a:tc>
                <a:tc rowSpan="2">
                  <a:txBody>
                    <a:bodyPr/>
                    <a:lstStyle/>
                    <a:p>
                      <a:pPr algn="ctr" fontAlgn="ctr"/>
                      <a:r>
                        <a:rPr lang="ru-RU" sz="1400" u="none" strike="noStrike" dirty="0">
                          <a:effectLst/>
                          <a:latin typeface="+mn-lt"/>
                        </a:rPr>
                        <a:t>Ед. изм</a:t>
                      </a:r>
                      <a:endParaRPr lang="ru-RU" sz="1400" b="1" i="0" u="none" strike="noStrike" dirty="0">
                        <a:solidFill>
                          <a:srgbClr val="FFFFFF"/>
                        </a:solidFill>
                        <a:effectLst/>
                        <a:latin typeface="+mn-lt"/>
                      </a:endParaRPr>
                    </a:p>
                  </a:txBody>
                  <a:tcPr marL="2903" marR="2903" marT="2903" marB="0" anchor="ctr">
                    <a:solidFill>
                      <a:srgbClr val="018B9D"/>
                    </a:solidFill>
                  </a:tcPr>
                </a:tc>
                <a:tc gridSpan="12">
                  <a:txBody>
                    <a:bodyPr/>
                    <a:lstStyle/>
                    <a:p>
                      <a:pPr algn="ctr" fontAlgn="ctr"/>
                      <a:r>
                        <a:rPr lang="ru-RU" sz="1400" u="none" strike="noStrike" dirty="0">
                          <a:effectLst/>
                          <a:latin typeface="+mn-lt"/>
                        </a:rPr>
                        <a:t>Месяц (за 1 год/либо до срока окупаемости)</a:t>
                      </a:r>
                      <a:endParaRPr lang="ru-RU" sz="1400" b="1" i="0" u="none" strike="noStrike" dirty="0">
                        <a:solidFill>
                          <a:srgbClr val="FFFFFF"/>
                        </a:solidFill>
                        <a:effectLst/>
                        <a:latin typeface="+mn-lt"/>
                      </a:endParaRPr>
                    </a:p>
                  </a:txBody>
                  <a:tcPr marL="2903" marR="2903" marT="2903" marB="0" anchor="ctr">
                    <a:solidFill>
                      <a:srgbClr val="018B9D"/>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2">
                  <a:txBody>
                    <a:bodyPr/>
                    <a:lstStyle/>
                    <a:p>
                      <a:pPr algn="ctr" rtl="0" fontAlgn="ctr"/>
                      <a:r>
                        <a:rPr lang="ru-RU" sz="1400" u="none" strike="noStrike" dirty="0">
                          <a:effectLst/>
                          <a:latin typeface="+mn-lt"/>
                        </a:rPr>
                        <a:t>ИТОГО</a:t>
                      </a:r>
                      <a:endParaRPr lang="ru-RU" sz="1400" b="0" i="0" u="none" strike="noStrike" dirty="0">
                        <a:solidFill>
                          <a:srgbClr val="000000"/>
                        </a:solidFill>
                        <a:effectLst/>
                        <a:latin typeface="+mn-lt"/>
                      </a:endParaRPr>
                    </a:p>
                  </a:txBody>
                  <a:tcPr marL="2903" marR="2903" marT="2903" marB="0" anchor="ctr">
                    <a:solidFill>
                      <a:srgbClr val="018B9D"/>
                    </a:solidFill>
                  </a:tcPr>
                </a:tc>
                <a:extLst>
                  <a:ext uri="{0D108BD9-81ED-4DB2-BD59-A6C34878D82A}">
                    <a16:rowId xmlns:a16="http://schemas.microsoft.com/office/drawing/2014/main" val="1773464860"/>
                  </a:ext>
                </a:extLst>
              </a:tr>
              <a:tr h="232376">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r>
                        <a:rPr lang="ru-RU" sz="1400" u="none" strike="noStrike" dirty="0">
                          <a:effectLst/>
                          <a:latin typeface="+mn-lt"/>
                        </a:rPr>
                        <a:t>1</a:t>
                      </a:r>
                      <a:endParaRPr lang="ru-RU" dirty="0"/>
                    </a:p>
                  </a:txBody>
                  <a:tcPr marL="2903" marR="2903" marT="2903" marB="0" anchor="ctr">
                    <a:solidFill>
                      <a:srgbClr val="A4D4E2"/>
                    </a:solidFill>
                  </a:tcPr>
                </a:tc>
                <a:tc>
                  <a:txBody>
                    <a:bodyPr/>
                    <a:lstStyle/>
                    <a:p>
                      <a:pPr algn="ctr" fontAlgn="ctr"/>
                      <a:r>
                        <a:rPr lang="ru-RU" sz="1400" u="none" strike="noStrike" dirty="0">
                          <a:effectLst/>
                          <a:latin typeface="+mn-lt"/>
                        </a:rPr>
                        <a:t>2</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ctr" fontAlgn="ctr"/>
                      <a:r>
                        <a:rPr lang="ru-RU" sz="1400" u="none" strike="noStrike" dirty="0">
                          <a:effectLst/>
                          <a:latin typeface="+mn-lt"/>
                        </a:rPr>
                        <a:t>3</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ctr" fontAlgn="ctr"/>
                      <a:r>
                        <a:rPr lang="ru-RU" sz="1400" u="none" strike="noStrike" dirty="0">
                          <a:effectLst/>
                          <a:latin typeface="+mn-lt"/>
                        </a:rPr>
                        <a:t>4</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ctr" fontAlgn="ctr"/>
                      <a:r>
                        <a:rPr lang="ru-RU" sz="1400" u="none" strike="noStrike" dirty="0">
                          <a:effectLst/>
                          <a:latin typeface="+mn-lt"/>
                        </a:rPr>
                        <a:t>5</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ctr" fontAlgn="ctr"/>
                      <a:r>
                        <a:rPr lang="ru-RU" sz="1400" u="none" strike="noStrike" dirty="0">
                          <a:effectLst/>
                          <a:latin typeface="+mn-lt"/>
                        </a:rPr>
                        <a:t>6</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ctr" fontAlgn="ctr"/>
                      <a:r>
                        <a:rPr lang="ru-RU" sz="1400" u="none" strike="noStrike" dirty="0">
                          <a:effectLst/>
                          <a:latin typeface="+mn-lt"/>
                        </a:rPr>
                        <a:t>7</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ctr" fontAlgn="ctr"/>
                      <a:r>
                        <a:rPr lang="ru-RU" sz="1400" u="none" strike="noStrike" dirty="0">
                          <a:effectLst/>
                          <a:latin typeface="+mn-lt"/>
                        </a:rPr>
                        <a:t>8</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ctr" fontAlgn="ctr"/>
                      <a:r>
                        <a:rPr lang="ru-RU" sz="1400" u="none" strike="noStrike" dirty="0">
                          <a:effectLst/>
                          <a:latin typeface="+mn-lt"/>
                        </a:rPr>
                        <a:t>9</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ctr" fontAlgn="ctr"/>
                      <a:r>
                        <a:rPr lang="ru-RU" sz="1400" u="none" strike="noStrike" dirty="0">
                          <a:effectLst/>
                          <a:latin typeface="+mn-lt"/>
                        </a:rPr>
                        <a:t>10</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ctr" fontAlgn="ctr"/>
                      <a:r>
                        <a:rPr lang="ru-RU" sz="1400" u="none" strike="noStrike" dirty="0">
                          <a:effectLst/>
                          <a:latin typeface="+mn-lt"/>
                        </a:rPr>
                        <a:t>11</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ctr" fontAlgn="ctr"/>
                      <a:r>
                        <a:rPr lang="ru-RU" sz="1400" u="none" strike="noStrike" dirty="0">
                          <a:effectLst/>
                          <a:latin typeface="+mn-lt"/>
                        </a:rPr>
                        <a:t>12</a:t>
                      </a:r>
                      <a:endParaRPr lang="ru-RU" sz="1400" b="0" i="0" u="none" strike="noStrike" dirty="0">
                        <a:solidFill>
                          <a:srgbClr val="000000"/>
                        </a:solidFill>
                        <a:effectLst/>
                        <a:latin typeface="+mn-lt"/>
                      </a:endParaRPr>
                    </a:p>
                  </a:txBody>
                  <a:tcPr marL="2903" marR="2903" marT="2903" marB="0" anchor="ctr">
                    <a:solidFill>
                      <a:srgbClr val="A4D4E2"/>
                    </a:solidFill>
                  </a:tcPr>
                </a:tc>
                <a:tc vMerge="1">
                  <a:txBody>
                    <a:bodyPr/>
                    <a:lstStyle/>
                    <a:p>
                      <a:endParaRPr lang="ru-RU"/>
                    </a:p>
                  </a:txBody>
                  <a:tcPr/>
                </a:tc>
                <a:extLst>
                  <a:ext uri="{0D108BD9-81ED-4DB2-BD59-A6C34878D82A}">
                    <a16:rowId xmlns:a16="http://schemas.microsoft.com/office/drawing/2014/main" val="2446054789"/>
                  </a:ext>
                </a:extLst>
              </a:tr>
              <a:tr h="232376">
                <a:tc gridSpan="16">
                  <a:txBody>
                    <a:bodyPr/>
                    <a:lstStyle/>
                    <a:p>
                      <a:pPr algn="ctr" fontAlgn="ctr"/>
                      <a:r>
                        <a:rPr lang="ru-RU" sz="1400" b="1" u="none" strike="noStrike" dirty="0">
                          <a:effectLst/>
                          <a:latin typeface="+mn-lt"/>
                        </a:rPr>
                        <a:t>БЮДЖЕТ ОПЕРАЦИОННОЙ ДЕЯТЕЛЬНОСТИ</a:t>
                      </a:r>
                      <a:endParaRPr lang="ru-RU" sz="1400" b="1" i="0" u="none" strike="noStrike" dirty="0">
                        <a:solidFill>
                          <a:srgbClr val="000000"/>
                        </a:solidFill>
                        <a:effectLst/>
                        <a:latin typeface="+mn-lt"/>
                      </a:endParaRPr>
                    </a:p>
                  </a:txBody>
                  <a:tcPr marL="2903" marR="2903" marT="2903" marB="0" anchor="ctr">
                    <a:solidFill>
                      <a:srgbClr val="A4D4E2"/>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950044102"/>
                  </a:ext>
                </a:extLst>
              </a:tr>
              <a:tr h="278034">
                <a:tc>
                  <a:txBody>
                    <a:bodyPr/>
                    <a:lstStyle/>
                    <a:p>
                      <a:pPr algn="l" fontAlgn="t"/>
                      <a:r>
                        <a:rPr lang="ru-RU" sz="1400" u="none" strike="noStrike" dirty="0">
                          <a:effectLst/>
                          <a:latin typeface="+mn-lt"/>
                        </a:rPr>
                        <a:t> 1</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ctr"/>
                      <a:r>
                        <a:rPr lang="ru-RU" sz="1400" b="1" u="none" strike="noStrike" dirty="0">
                          <a:effectLst/>
                          <a:latin typeface="+mn-lt"/>
                        </a:rPr>
                        <a:t>ДОХОДЫ</a:t>
                      </a:r>
                      <a:endParaRPr lang="ru-RU" sz="1400" b="1" i="0" u="none" strike="noStrike" dirty="0">
                        <a:solidFill>
                          <a:srgbClr val="000000"/>
                        </a:solidFill>
                        <a:effectLst/>
                        <a:latin typeface="+mn-lt"/>
                      </a:endParaRPr>
                    </a:p>
                  </a:txBody>
                  <a:tcPr marL="2903" marR="2903" marT="2903" marB="0" anchor="ctr">
                    <a:solidFill>
                      <a:srgbClr val="A4D4E2">
                        <a:alpha val="50000"/>
                      </a:srgbClr>
                    </a:solidFill>
                  </a:tcPr>
                </a:tc>
                <a:tc>
                  <a:txBody>
                    <a:bodyPr/>
                    <a:lstStyle/>
                    <a:p>
                      <a:pPr algn="l" fontAlgn="ctr"/>
                      <a:r>
                        <a:rPr lang="ru-RU" sz="1400" u="none" strike="noStrike" dirty="0">
                          <a:effectLst/>
                          <a:latin typeface="+mn-lt"/>
                        </a:rPr>
                        <a:t>руб.</a:t>
                      </a:r>
                      <a:endParaRPr lang="ru-RU" sz="1400" b="0" i="0" u="none" strike="noStrike" dirty="0">
                        <a:solidFill>
                          <a:srgbClr val="000000"/>
                        </a:solidFill>
                        <a:effectLst/>
                        <a:latin typeface="+mn-lt"/>
                      </a:endParaRPr>
                    </a:p>
                  </a:txBody>
                  <a:tcPr marL="2903" marR="2903" marT="2903" marB="0" anchor="ctr">
                    <a:solidFill>
                      <a:srgbClr val="A4D4E2">
                        <a:alpha val="50000"/>
                      </a:srgbClr>
                    </a:solidFill>
                  </a:tcPr>
                </a:tc>
                <a:tc>
                  <a:txBody>
                    <a:bodyPr/>
                    <a:lstStyle/>
                    <a:p>
                      <a:pPr algn="l" fontAlgn="ctr"/>
                      <a:r>
                        <a:rPr lang="ru-RU" sz="1400" u="none" strike="noStrike" dirty="0">
                          <a:effectLst/>
                          <a:latin typeface="+mn-lt"/>
                        </a:rPr>
                        <a:t> 40000</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72000</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108000</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144000</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180000</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252000</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288000</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r>
                        <a:rPr lang="ru-RU" sz="1400" b="0" i="0" u="none" strike="noStrike" noProof="0" dirty="0">
                          <a:effectLst/>
                        </a:rPr>
                        <a:t>288 000</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r>
                        <a:rPr lang="ru-RU" sz="1400" b="0" i="0" u="none" strike="noStrike" noProof="0" dirty="0">
                          <a:effectLst/>
                        </a:rPr>
                        <a:t>288 000</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360000</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360000</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360000</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2740000</a:t>
                      </a:r>
                      <a:endParaRPr lang="ru-RU" sz="1400" b="0" i="0" u="none" strike="noStrike" dirty="0">
                        <a:solidFill>
                          <a:srgbClr val="000000"/>
                        </a:solidFill>
                        <a:effectLst/>
                        <a:latin typeface="+mn-lt"/>
                      </a:endParaRPr>
                    </a:p>
                  </a:txBody>
                  <a:tcPr marL="2903" marR="2903" marT="2903" marB="0">
                    <a:solidFill>
                      <a:srgbClr val="A4D4E2">
                        <a:alpha val="50000"/>
                      </a:srgbClr>
                    </a:solidFill>
                  </a:tcPr>
                </a:tc>
                <a:extLst>
                  <a:ext uri="{0D108BD9-81ED-4DB2-BD59-A6C34878D82A}">
                    <a16:rowId xmlns:a16="http://schemas.microsoft.com/office/drawing/2014/main" val="325547570"/>
                  </a:ext>
                </a:extLst>
              </a:tr>
              <a:tr h="286006">
                <a:tc>
                  <a:txBody>
                    <a:bodyPr/>
                    <a:lstStyle/>
                    <a:p>
                      <a:pPr algn="l" fontAlgn="t"/>
                      <a:r>
                        <a:rPr lang="ru-RU" sz="1400" u="none" strike="noStrike" dirty="0">
                          <a:effectLst/>
                          <a:latin typeface="+mn-lt"/>
                        </a:rPr>
                        <a:t> 2</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ctr"/>
                      <a:r>
                        <a:rPr lang="ru-RU" sz="1400" b="1" u="none" strike="noStrike" dirty="0">
                          <a:effectLst/>
                          <a:latin typeface="+mn-lt"/>
                        </a:rPr>
                        <a:t>РАСХОДЫ</a:t>
                      </a:r>
                      <a:endParaRPr lang="ru-RU" sz="1400" b="1" i="0" u="none" strike="noStrike" dirty="0">
                        <a:solidFill>
                          <a:srgbClr val="000000"/>
                        </a:solidFill>
                        <a:effectLst/>
                        <a:latin typeface="+mn-lt"/>
                      </a:endParaRPr>
                    </a:p>
                  </a:txBody>
                  <a:tcPr marL="2903" marR="2903" marT="2903" marB="0" anchor="ctr">
                    <a:solidFill>
                      <a:srgbClr val="A4D4E2"/>
                    </a:solidFill>
                  </a:tcPr>
                </a:tc>
                <a:tc>
                  <a:txBody>
                    <a:bodyPr/>
                    <a:lstStyle/>
                    <a:p>
                      <a:pPr algn="l" fontAlgn="ctr"/>
                      <a:r>
                        <a:rPr lang="ru-RU" sz="1400" u="none" strike="noStrike" dirty="0">
                          <a:effectLst/>
                          <a:latin typeface="+mn-lt"/>
                        </a:rPr>
                        <a:t>руб.</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l" fontAlgn="ctr"/>
                      <a:r>
                        <a:rPr lang="ru-RU" sz="1400" u="none" strike="noStrike" dirty="0">
                          <a:effectLst/>
                          <a:latin typeface="+mn-lt"/>
                        </a:rPr>
                        <a:t> 130000</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110000</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110000</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130000</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130000</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b="0" i="0" u="none" strike="noStrike" dirty="0">
                          <a:solidFill>
                            <a:srgbClr val="000000"/>
                          </a:solidFill>
                          <a:effectLst/>
                          <a:latin typeface="+mn-lt"/>
                        </a:rPr>
                        <a:t>130000</a:t>
                      </a:r>
                    </a:p>
                  </a:txBody>
                  <a:tcPr marL="2903" marR="2903" marT="2903" marB="0">
                    <a:solidFill>
                      <a:srgbClr val="A4D4E2"/>
                    </a:solidFill>
                  </a:tcPr>
                </a:tc>
                <a:tc>
                  <a:txBody>
                    <a:bodyPr/>
                    <a:lstStyle/>
                    <a:p>
                      <a:pPr algn="l" fontAlgn="t"/>
                      <a:r>
                        <a:rPr lang="ru-RU" sz="1400" b="0" i="0" u="none" strike="noStrike" dirty="0">
                          <a:solidFill>
                            <a:srgbClr val="000000"/>
                          </a:solidFill>
                          <a:effectLst/>
                          <a:latin typeface="+mn-lt"/>
                        </a:rPr>
                        <a:t>130000</a:t>
                      </a:r>
                    </a:p>
                  </a:txBody>
                  <a:tcPr marL="2903" marR="2903" marT="2903" marB="0">
                    <a:solidFill>
                      <a:srgbClr val="A4D4E2"/>
                    </a:solidFill>
                  </a:tcPr>
                </a:tc>
                <a:tc>
                  <a:txBody>
                    <a:bodyPr/>
                    <a:lstStyle/>
                    <a:p>
                      <a:pPr algn="l" fontAlgn="t"/>
                      <a:r>
                        <a:rPr lang="ru-RU" sz="1400" u="none" strike="noStrike" dirty="0">
                          <a:effectLst/>
                          <a:latin typeface="+mn-lt"/>
                        </a:rPr>
                        <a:t> 130000</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130000</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130000</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b="0" i="0" u="none" strike="noStrike" dirty="0">
                          <a:solidFill>
                            <a:srgbClr val="000000"/>
                          </a:solidFill>
                          <a:effectLst/>
                          <a:latin typeface="+mn-lt"/>
                        </a:rPr>
                        <a:t>130000</a:t>
                      </a:r>
                    </a:p>
                  </a:txBody>
                  <a:tcPr marL="2903" marR="2903" marT="2903" marB="0">
                    <a:solidFill>
                      <a:srgbClr val="A4D4E2"/>
                    </a:solidFill>
                  </a:tcPr>
                </a:tc>
                <a:tc>
                  <a:txBody>
                    <a:bodyPr/>
                    <a:lstStyle/>
                    <a:p>
                      <a:pPr algn="l" fontAlgn="t"/>
                      <a:r>
                        <a:rPr lang="ru-RU" sz="1400" b="0" i="0" u="none" strike="noStrike" dirty="0">
                          <a:solidFill>
                            <a:srgbClr val="000000"/>
                          </a:solidFill>
                          <a:effectLst/>
                          <a:latin typeface="+mn-lt"/>
                        </a:rPr>
                        <a:t>130000</a:t>
                      </a:r>
                    </a:p>
                  </a:txBody>
                  <a:tcPr marL="2903" marR="2903" marT="2903" marB="0">
                    <a:solidFill>
                      <a:srgbClr val="A4D4E2"/>
                    </a:solidFill>
                  </a:tcPr>
                </a:tc>
                <a:tc>
                  <a:txBody>
                    <a:bodyPr/>
                    <a:lstStyle/>
                    <a:p>
                      <a:pPr algn="l" fontAlgn="t"/>
                      <a:r>
                        <a:rPr lang="ru-RU" sz="1400" b="0" i="0" u="none" strike="noStrike" dirty="0">
                          <a:solidFill>
                            <a:srgbClr val="000000"/>
                          </a:solidFill>
                          <a:effectLst/>
                          <a:latin typeface="+mn-lt"/>
                        </a:rPr>
                        <a:t>1520000</a:t>
                      </a:r>
                    </a:p>
                  </a:txBody>
                  <a:tcPr marL="2903" marR="2903" marT="2903" marB="0">
                    <a:solidFill>
                      <a:srgbClr val="A4D4E2"/>
                    </a:solidFill>
                  </a:tcPr>
                </a:tc>
                <a:extLst>
                  <a:ext uri="{0D108BD9-81ED-4DB2-BD59-A6C34878D82A}">
                    <a16:rowId xmlns:a16="http://schemas.microsoft.com/office/drawing/2014/main" val="1655775521"/>
                  </a:ext>
                </a:extLst>
              </a:tr>
              <a:tr h="286006">
                <a:tc>
                  <a:txBody>
                    <a:bodyPr/>
                    <a:lstStyle/>
                    <a:p>
                      <a:pPr algn="l" fontAlgn="t"/>
                      <a:r>
                        <a:rPr lang="ru-RU" sz="1400" u="none" strike="noStrike" dirty="0">
                          <a:effectLst/>
                          <a:latin typeface="+mn-lt"/>
                        </a:rPr>
                        <a:t> 2.1</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ctr"/>
                      <a:r>
                        <a:rPr lang="ru-RU" sz="1400" i="1" u="none" strike="noStrike" dirty="0">
                          <a:effectLst/>
                          <a:latin typeface="+mn-lt"/>
                        </a:rPr>
                        <a:t>Постоянные расходы</a:t>
                      </a:r>
                      <a:endParaRPr lang="ru-RU" sz="1400" b="1" i="1" u="none" strike="noStrike" dirty="0">
                        <a:solidFill>
                          <a:srgbClr val="000000"/>
                        </a:solidFill>
                        <a:effectLst/>
                        <a:latin typeface="+mn-lt"/>
                      </a:endParaRPr>
                    </a:p>
                  </a:txBody>
                  <a:tcPr marL="2903" marR="2903" marT="2903" marB="0" anchor="ctr">
                    <a:solidFill>
                      <a:srgbClr val="A4D4E2">
                        <a:alpha val="50000"/>
                      </a:srgbClr>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lvl="0" algn="l">
                        <a:buNone/>
                      </a:pPr>
                      <a:endParaRPr lang="ru-RU" sz="1400" b="0" i="0" u="none" strike="noStrike" noProof="0">
                        <a:solidFill>
                          <a:srgbClr val="000000"/>
                        </a:solidFill>
                        <a:effectLst/>
                        <a:latin typeface="Arial"/>
                      </a:endParaRPr>
                    </a:p>
                  </a:txBody>
                  <a:tcPr marL="2903" marR="2903" marT="2903" marB="0">
                    <a:solidFill>
                      <a:srgbClr val="A4D4E2">
                        <a:alpha val="50000"/>
                      </a:srgbClr>
                    </a:solidFill>
                  </a:tcPr>
                </a:tc>
                <a:tc>
                  <a:txBody>
                    <a:bodyPr/>
                    <a:lstStyle/>
                    <a:p>
                      <a:pPr algn="l" fontAlgn="t"/>
                      <a:endParaRPr lang="ru-RU" sz="1400" u="none" strike="noStrike" dirty="0">
                        <a:effectLst/>
                        <a:latin typeface="+mn-lt"/>
                      </a:endParaRPr>
                    </a:p>
                  </a:txBody>
                  <a:tcPr marL="2903" marR="2903" marT="2903" marB="0">
                    <a:solidFill>
                      <a:srgbClr val="A4D4E2">
                        <a:alpha val="50000"/>
                      </a:srgbClr>
                    </a:solidFill>
                  </a:tcPr>
                </a:tc>
                <a:tc>
                  <a:txBody>
                    <a:bodyPr/>
                    <a:lstStyle/>
                    <a:p>
                      <a:pPr algn="l" fontAlgn="t"/>
                      <a:endParaRPr lang="ru-RU" sz="1400" b="0" i="0" u="none" strike="noStrike" noProof="0" dirty="0">
                        <a:solidFill>
                          <a:srgbClr val="000000"/>
                        </a:solidFill>
                        <a:effectLst/>
                        <a:latin typeface="+mn-lt"/>
                      </a:endParaRPr>
                    </a:p>
                  </a:txBody>
                  <a:tcPr marL="2903" marR="2903" marT="2903" marB="0">
                    <a:solidFill>
                      <a:srgbClr val="A4D4E2">
                        <a:alpha val="50000"/>
                      </a:srgbClr>
                    </a:solidFill>
                  </a:tcPr>
                </a:tc>
                <a:tc>
                  <a:txBody>
                    <a:bodyPr/>
                    <a:lstStyle/>
                    <a:p>
                      <a:pPr lvl="0" algn="l">
                        <a:buNone/>
                      </a:pPr>
                      <a:endParaRPr lang="ru-RU" sz="1400" b="0" i="0" u="none" strike="noStrike" noProof="0">
                        <a:solidFill>
                          <a:srgbClr val="000000"/>
                        </a:solidFill>
                        <a:effectLst/>
                        <a:latin typeface="Arial"/>
                      </a:endParaRPr>
                    </a:p>
                  </a:txBody>
                  <a:tcPr marL="2903" marR="2903" marT="2903" marB="0">
                    <a:solidFill>
                      <a:srgbClr val="A4D4E2">
                        <a:alpha val="50000"/>
                      </a:srgbClr>
                    </a:solidFill>
                  </a:tcPr>
                </a:tc>
                <a:tc>
                  <a:txBody>
                    <a:bodyPr/>
                    <a:lstStyle/>
                    <a:p>
                      <a:pPr algn="l" fontAlgn="t"/>
                      <a:endParaRPr lang="ru-RU" sz="1400" u="none" strike="noStrike" dirty="0">
                        <a:effectLst/>
                        <a:latin typeface="+mn-lt"/>
                      </a:endParaRPr>
                    </a:p>
                  </a:txBody>
                  <a:tcPr marL="2903" marR="2903" marT="2903" marB="0">
                    <a:solidFill>
                      <a:srgbClr val="A4D4E2">
                        <a:alpha val="50000"/>
                      </a:srgbClr>
                    </a:solidFill>
                  </a:tcPr>
                </a:tc>
                <a:tc>
                  <a:txBody>
                    <a:bodyPr/>
                    <a:lstStyle/>
                    <a:p>
                      <a:pPr algn="l" fontAlgn="t"/>
                      <a:endParaRPr lang="ru-RU" sz="1400" b="0" i="0" u="none" strike="noStrike" noProof="0">
                        <a:solidFill>
                          <a:srgbClr val="000000"/>
                        </a:solidFill>
                        <a:effectLst/>
                        <a:latin typeface="Arial"/>
                      </a:endParaRPr>
                    </a:p>
                  </a:txBody>
                  <a:tcPr marL="2903" marR="2903" marT="2903" marB="0">
                    <a:solidFill>
                      <a:srgbClr val="A4D4E2">
                        <a:alpha val="50000"/>
                      </a:srgbClr>
                    </a:solidFill>
                  </a:tcPr>
                </a:tc>
                <a:tc>
                  <a:txBody>
                    <a:bodyPr/>
                    <a:lstStyle/>
                    <a:p>
                      <a:pPr lvl="0" algn="l">
                        <a:buNone/>
                      </a:pPr>
                      <a:endParaRPr lang="ru-RU" sz="1400" b="0" i="0" u="none" strike="noStrike" noProof="0">
                        <a:solidFill>
                          <a:srgbClr val="000000"/>
                        </a:solidFill>
                        <a:effectLst/>
                        <a:latin typeface="Arial"/>
                      </a:endParaRPr>
                    </a:p>
                  </a:txBody>
                  <a:tcPr marL="2903" marR="2903" marT="2903" marB="0">
                    <a:solidFill>
                      <a:srgbClr val="A4D4E2">
                        <a:alpha val="50000"/>
                      </a:srgbClr>
                    </a:solidFill>
                  </a:tcPr>
                </a:tc>
                <a:tc>
                  <a:txBody>
                    <a:bodyPr/>
                    <a:lstStyle/>
                    <a:p>
                      <a:pPr lvl="0" algn="l">
                        <a:buNone/>
                      </a:pPr>
                      <a:endParaRPr lang="ru-RU" sz="1400" b="0" i="0" u="none" strike="noStrike" noProof="0">
                        <a:solidFill>
                          <a:srgbClr val="000000"/>
                        </a:solidFill>
                        <a:effectLst/>
                        <a:latin typeface="Arial"/>
                      </a:endParaRPr>
                    </a:p>
                  </a:txBody>
                  <a:tcPr marL="2903" marR="2903" marT="2903" marB="0">
                    <a:solidFill>
                      <a:srgbClr val="A4D4E2">
                        <a:alpha val="50000"/>
                      </a:srgbClr>
                    </a:solidFill>
                  </a:tcPr>
                </a:tc>
                <a:tc>
                  <a:txBody>
                    <a:bodyPr/>
                    <a:lstStyle/>
                    <a:p>
                      <a:pPr algn="l" fontAlgn="t"/>
                      <a:endParaRPr lang="ru-RU" sz="1400" b="0" i="0" u="none" strike="noStrike" noProof="0">
                        <a:solidFill>
                          <a:srgbClr val="000000"/>
                        </a:solidFill>
                        <a:effectLst/>
                        <a:latin typeface="Arial"/>
                      </a:endParaRPr>
                    </a:p>
                  </a:txBody>
                  <a:tcPr marL="2903" marR="2903" marT="2903" marB="0">
                    <a:solidFill>
                      <a:srgbClr val="A4D4E2">
                        <a:alpha val="50000"/>
                      </a:srgbClr>
                    </a:solidFill>
                  </a:tcPr>
                </a:tc>
                <a:tc>
                  <a:txBody>
                    <a:bodyPr/>
                    <a:lstStyle/>
                    <a:p>
                      <a:pPr algn="l" fontAlgn="t"/>
                      <a:endParaRPr lang="ru-RU" sz="1400" b="0" i="0" u="none" strike="noStrike" noProof="0">
                        <a:solidFill>
                          <a:srgbClr val="000000"/>
                        </a:solidFill>
                        <a:effectLst/>
                        <a:latin typeface="Arial"/>
                      </a:endParaRPr>
                    </a:p>
                  </a:txBody>
                  <a:tcPr marL="2903" marR="2903" marT="2903" marB="0">
                    <a:solidFill>
                      <a:srgbClr val="A4D4E2">
                        <a:alpha val="50000"/>
                      </a:srgbClr>
                    </a:solidFill>
                  </a:tcPr>
                </a:tc>
                <a:tc>
                  <a:txBody>
                    <a:bodyPr/>
                    <a:lstStyle/>
                    <a:p>
                      <a:pPr algn="l" fontAlgn="t"/>
                      <a:endParaRPr lang="ru-RU" sz="1400" b="0" i="0" u="none" strike="noStrike" noProof="0">
                        <a:solidFill>
                          <a:srgbClr val="000000"/>
                        </a:solidFill>
                        <a:effectLst/>
                        <a:latin typeface="Arial"/>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extLst>
                  <a:ext uri="{0D108BD9-81ED-4DB2-BD59-A6C34878D82A}">
                    <a16:rowId xmlns:a16="http://schemas.microsoft.com/office/drawing/2014/main" val="601173379"/>
                  </a:ext>
                </a:extLst>
              </a:tr>
              <a:tr h="286006">
                <a:tc>
                  <a:txBody>
                    <a:bodyPr/>
                    <a:lstStyle/>
                    <a:p>
                      <a:pPr algn="l" fontAlgn="t"/>
                      <a:r>
                        <a:rPr lang="ru-RU" sz="1400" u="none" strike="noStrike" dirty="0">
                          <a:effectLst/>
                          <a:latin typeface="+mn-lt"/>
                        </a:rPr>
                        <a:t> 2.1.2</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ctr"/>
                      <a:r>
                        <a:rPr lang="ru-RU" sz="1400" u="none" strike="noStrike" dirty="0">
                          <a:effectLst/>
                          <a:latin typeface="+mn-lt"/>
                        </a:rPr>
                        <a:t>Заработная плата</a:t>
                      </a:r>
                    </a:p>
                  </a:txBody>
                  <a:tcPr marL="2903" marR="2903" marT="2903" marB="0" anchor="ctr">
                    <a:solidFill>
                      <a:srgbClr val="A4D4E2"/>
                    </a:solidFill>
                  </a:tcPr>
                </a:tc>
                <a:tc>
                  <a:txBody>
                    <a:bodyPr/>
                    <a:lstStyle/>
                    <a:p>
                      <a:pPr algn="l" fontAlgn="ctr"/>
                      <a:endParaRPr lang="ru-RU" sz="1400" u="none" strike="noStrike" dirty="0">
                        <a:effectLst/>
                        <a:latin typeface="+mn-lt"/>
                      </a:endParaRPr>
                    </a:p>
                  </a:txBody>
                  <a:tcPr marL="2903" marR="2903" marT="2903" marB="0" anchor="ctr">
                    <a:solidFill>
                      <a:srgbClr val="A4D4E2"/>
                    </a:solidFill>
                  </a:tcPr>
                </a:tc>
                <a:tc>
                  <a:txBody>
                    <a:bodyPr/>
                    <a:lstStyle/>
                    <a:p>
                      <a:pPr algn="l" fontAlgn="ct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extLst>
                  <a:ext uri="{0D108BD9-81ED-4DB2-BD59-A6C34878D82A}">
                    <a16:rowId xmlns:a16="http://schemas.microsoft.com/office/drawing/2014/main" val="1341351755"/>
                  </a:ext>
                </a:extLst>
              </a:tr>
              <a:tr h="286006">
                <a:tc>
                  <a:txBody>
                    <a:bodyPr/>
                    <a:lstStyle/>
                    <a:p>
                      <a:pPr algn="l" fontAlgn="t"/>
                      <a:r>
                        <a:rPr lang="ru-RU" sz="1400" u="none" strike="noStrike" dirty="0">
                          <a:effectLst/>
                          <a:latin typeface="+mn-lt"/>
                        </a:rPr>
                        <a:t> 2.2</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ctr"/>
                      <a:r>
                        <a:rPr lang="ru-RU" sz="1400" i="1" u="none" strike="noStrike" dirty="0">
                          <a:effectLst/>
                          <a:latin typeface="+mn-lt"/>
                        </a:rPr>
                        <a:t>Переменные расходы</a:t>
                      </a:r>
                      <a:endParaRPr lang="ru-RU" sz="1400" b="1" i="1" u="none" strike="noStrike" dirty="0">
                        <a:solidFill>
                          <a:srgbClr val="000000"/>
                        </a:solidFill>
                        <a:effectLst/>
                        <a:latin typeface="+mn-lt"/>
                      </a:endParaRPr>
                    </a:p>
                  </a:txBody>
                  <a:tcPr marL="2903" marR="2903" marT="2903" marB="0" anchor="ctr">
                    <a:solidFill>
                      <a:srgbClr val="A4D4E2">
                        <a:alpha val="50000"/>
                      </a:srgbClr>
                    </a:solidFill>
                  </a:tcPr>
                </a:tc>
                <a:tc>
                  <a:txBody>
                    <a:bodyPr/>
                    <a:lstStyle/>
                    <a:p>
                      <a:pPr algn="l" fontAlgn="ctr"/>
                      <a:r>
                        <a:rPr lang="ru-RU" sz="1400" u="none" strike="noStrike" dirty="0">
                          <a:effectLst/>
                          <a:latin typeface="+mn-lt"/>
                        </a:rPr>
                        <a:t>руб.</a:t>
                      </a:r>
                      <a:endParaRPr lang="ru-RU" sz="1400" b="0" i="0" u="none" strike="noStrike" dirty="0">
                        <a:solidFill>
                          <a:srgbClr val="000000"/>
                        </a:solidFill>
                        <a:effectLst/>
                        <a:latin typeface="+mn-lt"/>
                      </a:endParaRPr>
                    </a:p>
                  </a:txBody>
                  <a:tcPr marL="2903" marR="2903" marT="2903" marB="0" anchor="ctr">
                    <a:solidFill>
                      <a:srgbClr val="A4D4E2">
                        <a:alpha val="50000"/>
                      </a:srgbClr>
                    </a:solidFill>
                  </a:tcPr>
                </a:tc>
                <a:tc>
                  <a:txBody>
                    <a:bodyPr/>
                    <a:lstStyle/>
                    <a:p>
                      <a:pPr algn="l" fontAlgn="ct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extLst>
                  <a:ext uri="{0D108BD9-81ED-4DB2-BD59-A6C34878D82A}">
                    <a16:rowId xmlns:a16="http://schemas.microsoft.com/office/drawing/2014/main" val="3361512174"/>
                  </a:ext>
                </a:extLst>
              </a:tr>
              <a:tr h="286006">
                <a:tc>
                  <a:txBody>
                    <a:bodyPr/>
                    <a:lstStyle/>
                    <a:p>
                      <a:pPr algn="l" fontAlgn="t"/>
                      <a:r>
                        <a:rPr lang="ru-RU" sz="1400" u="none" strike="noStrike" dirty="0">
                          <a:effectLst/>
                          <a:latin typeface="+mn-lt"/>
                        </a:rPr>
                        <a:t> 2.2.1</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ctr"/>
                      <a:r>
                        <a:rPr lang="ru-RU" sz="1400" u="none" strike="noStrike" dirty="0">
                          <a:effectLst/>
                          <a:latin typeface="+mn-lt"/>
                        </a:rPr>
                        <a:t>Реклама, доставка</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l" fontAlgn="ctr"/>
                      <a:r>
                        <a:rPr lang="ru-RU" sz="1400" u="none" strike="noStrike" dirty="0">
                          <a:effectLst/>
                          <a:latin typeface="+mn-lt"/>
                        </a:rPr>
                        <a:t>руб.</a:t>
                      </a:r>
                      <a:endParaRPr lang="ru-RU" sz="1400" b="0" i="0" u="none" strike="noStrike" dirty="0">
                        <a:solidFill>
                          <a:srgbClr val="000000"/>
                        </a:solidFill>
                        <a:effectLst/>
                        <a:latin typeface="+mn-lt"/>
                      </a:endParaRPr>
                    </a:p>
                  </a:txBody>
                  <a:tcPr marL="2903" marR="2903" marT="2903" marB="0" anchor="ctr">
                    <a:solidFill>
                      <a:srgbClr val="A4D4E2"/>
                    </a:solidFill>
                  </a:tcPr>
                </a:tc>
                <a:tc>
                  <a:txBody>
                    <a:bodyPr/>
                    <a:lstStyle/>
                    <a:p>
                      <a:pPr algn="l" fontAlgn="ctr"/>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extLst>
                  <a:ext uri="{0D108BD9-81ED-4DB2-BD59-A6C34878D82A}">
                    <a16:rowId xmlns:a16="http://schemas.microsoft.com/office/drawing/2014/main" val="361537564"/>
                  </a:ext>
                </a:extLst>
              </a:tr>
              <a:tr h="286006">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extLst>
                  <a:ext uri="{0D108BD9-81ED-4DB2-BD59-A6C34878D82A}">
                    <a16:rowId xmlns:a16="http://schemas.microsoft.com/office/drawing/2014/main" val="2212926052"/>
                  </a:ext>
                </a:extLst>
              </a:tr>
              <a:tr h="286006">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extLst>
                  <a:ext uri="{0D108BD9-81ED-4DB2-BD59-A6C34878D82A}">
                    <a16:rowId xmlns:a16="http://schemas.microsoft.com/office/drawing/2014/main" val="3234533256"/>
                  </a:ext>
                </a:extLst>
              </a:tr>
              <a:tr h="302214">
                <a:tc>
                  <a:txBody>
                    <a:bodyPr/>
                    <a:lstStyle/>
                    <a:p>
                      <a:pPr algn="l" fontAlgn="t"/>
                      <a:r>
                        <a:rPr lang="ru-RU" sz="1400" u="none" strike="noStrike" dirty="0">
                          <a:effectLst/>
                          <a:latin typeface="+mn-lt"/>
                        </a:rPr>
                        <a:t> 3</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ctr"/>
                      <a:r>
                        <a:rPr lang="ru-RU" sz="1400" b="1" u="none" strike="noStrike" dirty="0">
                          <a:effectLst/>
                          <a:latin typeface="+mn-lt"/>
                        </a:rPr>
                        <a:t>ПРИБЫЛЬ ДО НАЛОГООБЛОЖЕНИ</a:t>
                      </a:r>
                      <a:endParaRPr lang="ru-RU" sz="1400" b="1" i="0" u="none" strike="noStrike" dirty="0">
                        <a:solidFill>
                          <a:srgbClr val="000000"/>
                        </a:solidFill>
                        <a:effectLst/>
                        <a:latin typeface="+mn-lt"/>
                      </a:endParaRPr>
                    </a:p>
                  </a:txBody>
                  <a:tcPr marL="2903" marR="2903" marT="2903" marB="0" anchor="ctr">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2740000</a:t>
                      </a:r>
                      <a:endParaRPr lang="ru-RU" sz="1400" b="0" i="0" u="none" strike="noStrike" dirty="0">
                        <a:solidFill>
                          <a:srgbClr val="000000"/>
                        </a:solidFill>
                        <a:effectLst/>
                        <a:latin typeface="+mn-lt"/>
                      </a:endParaRPr>
                    </a:p>
                  </a:txBody>
                  <a:tcPr marL="2903" marR="2903" marT="2903" marB="0">
                    <a:solidFill>
                      <a:srgbClr val="A4D4E2">
                        <a:alpha val="50000"/>
                      </a:srgbClr>
                    </a:solidFill>
                  </a:tcPr>
                </a:tc>
                <a:extLst>
                  <a:ext uri="{0D108BD9-81ED-4DB2-BD59-A6C34878D82A}">
                    <a16:rowId xmlns:a16="http://schemas.microsoft.com/office/drawing/2014/main" val="1855842100"/>
                  </a:ext>
                </a:extLst>
              </a:tr>
              <a:tr h="286006">
                <a:tc>
                  <a:txBody>
                    <a:bodyPr/>
                    <a:lstStyle/>
                    <a:p>
                      <a:pPr algn="l" fontAlgn="t"/>
                      <a:r>
                        <a:rPr lang="ru-RU" sz="1400" u="none" strike="noStrike" dirty="0">
                          <a:effectLst/>
                          <a:latin typeface="+mn-lt"/>
                        </a:rPr>
                        <a:t> 4</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ctr"/>
                      <a:r>
                        <a:rPr lang="ru-RU" sz="1400" b="1" u="none" strike="noStrike" dirty="0">
                          <a:effectLst/>
                          <a:latin typeface="+mn-lt"/>
                        </a:rPr>
                        <a:t>НАЛОГИ</a:t>
                      </a:r>
                      <a:endParaRPr lang="ru-RU" sz="1400" b="1" i="0" u="none" strike="noStrike" dirty="0">
                        <a:solidFill>
                          <a:srgbClr val="000000"/>
                        </a:solidFill>
                        <a:effectLst/>
                        <a:latin typeface="+mn-lt"/>
                      </a:endParaRPr>
                    </a:p>
                  </a:txBody>
                  <a:tcPr marL="2903" marR="2903" marT="2903" marB="0" anchor="ctr">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solidFill>
                  </a:tcPr>
                </a:tc>
                <a:tc>
                  <a:txBody>
                    <a:bodyPr/>
                    <a:lstStyle/>
                    <a:p>
                      <a:pPr algn="l" fontAlgn="t"/>
                      <a:r>
                        <a:rPr lang="ru-RU" sz="1400" b="0" i="0" u="none" strike="noStrike" dirty="0">
                          <a:solidFill>
                            <a:srgbClr val="000000"/>
                          </a:solidFill>
                          <a:effectLst/>
                          <a:latin typeface="+mn-lt"/>
                        </a:rPr>
                        <a:t> 180000</a:t>
                      </a:r>
                    </a:p>
                  </a:txBody>
                  <a:tcPr marL="2903" marR="2903" marT="2903" marB="0">
                    <a:solidFill>
                      <a:srgbClr val="A4D4E2"/>
                    </a:solidFill>
                  </a:tcPr>
                </a:tc>
                <a:extLst>
                  <a:ext uri="{0D108BD9-81ED-4DB2-BD59-A6C34878D82A}">
                    <a16:rowId xmlns:a16="http://schemas.microsoft.com/office/drawing/2014/main" val="443754930"/>
                  </a:ext>
                </a:extLst>
              </a:tr>
              <a:tr h="286006">
                <a:tc>
                  <a:txBody>
                    <a:bodyPr/>
                    <a:lstStyle/>
                    <a:p>
                      <a:pPr algn="l" fontAlgn="t"/>
                      <a:r>
                        <a:rPr lang="ru-RU" sz="1400" u="none" strike="noStrike" dirty="0">
                          <a:effectLst/>
                          <a:latin typeface="+mn-lt"/>
                        </a:rPr>
                        <a:t> 5</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ctr"/>
                      <a:r>
                        <a:rPr lang="ru-RU" sz="1400" b="1" u="none" strike="noStrike" dirty="0">
                          <a:effectLst/>
                          <a:latin typeface="+mn-lt"/>
                        </a:rPr>
                        <a:t>ЧИСТАЯ ПРИБЫЛЬ</a:t>
                      </a:r>
                      <a:endParaRPr lang="ru-RU" sz="1400" b="1" i="0" u="none" strike="noStrike" dirty="0">
                        <a:solidFill>
                          <a:srgbClr val="000000"/>
                        </a:solidFill>
                        <a:effectLst/>
                        <a:latin typeface="+mn-lt"/>
                      </a:endParaRPr>
                    </a:p>
                  </a:txBody>
                  <a:tcPr marL="2903" marR="2903" marT="2903" marB="0" anchor="ctr">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1040000</a:t>
                      </a:r>
                      <a:endParaRPr lang="ru-RU" sz="1400" b="0" i="0" u="none" strike="noStrike" dirty="0">
                        <a:solidFill>
                          <a:srgbClr val="000000"/>
                        </a:solidFill>
                        <a:effectLst/>
                        <a:latin typeface="+mn-lt"/>
                      </a:endParaRPr>
                    </a:p>
                  </a:txBody>
                  <a:tcPr marL="2903" marR="2903" marT="2903" marB="0">
                    <a:solidFill>
                      <a:srgbClr val="A4D4E2">
                        <a:alpha val="50000"/>
                      </a:srgbClr>
                    </a:solidFill>
                  </a:tcPr>
                </a:tc>
                <a:extLst>
                  <a:ext uri="{0D108BD9-81ED-4DB2-BD59-A6C34878D82A}">
                    <a16:rowId xmlns:a16="http://schemas.microsoft.com/office/drawing/2014/main" val="1268235069"/>
                  </a:ext>
                </a:extLst>
              </a:tr>
              <a:tr h="223441">
                <a:tc gridSpan="16">
                  <a:txBody>
                    <a:bodyPr/>
                    <a:lstStyle/>
                    <a:p>
                      <a:pPr algn="ctr" fontAlgn="ctr"/>
                      <a:r>
                        <a:rPr lang="ru-RU" sz="1400" b="1" u="none" strike="noStrike" dirty="0">
                          <a:effectLst/>
                          <a:latin typeface="+mn-lt"/>
                        </a:rPr>
                        <a:t>БЮДЖЕТ ИНВЕСТИЦИОННОЙ ДЕЯТЕЛЬНОСТИ</a:t>
                      </a:r>
                      <a:endParaRPr lang="ru-RU" sz="1400" b="1" i="0" u="none" strike="noStrike" dirty="0">
                        <a:solidFill>
                          <a:srgbClr val="000000"/>
                        </a:solidFill>
                        <a:effectLst/>
                        <a:latin typeface="+mn-lt"/>
                      </a:endParaRPr>
                    </a:p>
                  </a:txBody>
                  <a:tcPr marL="2903" marR="2903" marT="2903" marB="0" anchor="ctr">
                    <a:solidFill>
                      <a:srgbClr val="A4D4E2"/>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692866590"/>
                  </a:ext>
                </a:extLst>
              </a:tr>
              <a:tr h="281063">
                <a:tc>
                  <a:txBody>
                    <a:bodyPr/>
                    <a:lstStyle/>
                    <a:p>
                      <a:pPr algn="l" fontAlgn="t"/>
                      <a:r>
                        <a:rPr lang="ru-RU" sz="1400" u="none" strike="noStrike" dirty="0">
                          <a:effectLst/>
                          <a:latin typeface="+mn-lt"/>
                        </a:rPr>
                        <a:t> 6</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ctr"/>
                      <a:r>
                        <a:rPr lang="ru-RU" sz="1400" u="none" strike="noStrike" dirty="0">
                          <a:effectLst/>
                          <a:latin typeface="+mn-lt"/>
                        </a:rPr>
                        <a:t>Стартовые инвестиции</a:t>
                      </a:r>
                      <a:endParaRPr lang="ru-RU" sz="1400" b="0" i="0" u="none" strike="noStrike" dirty="0">
                        <a:solidFill>
                          <a:srgbClr val="000000"/>
                        </a:solidFill>
                        <a:effectLst/>
                        <a:latin typeface="+mn-lt"/>
                      </a:endParaRPr>
                    </a:p>
                  </a:txBody>
                  <a:tcPr marL="2903" marR="2903" marT="2903" marB="0" anchor="ctr">
                    <a:solidFill>
                      <a:srgbClr val="A4D4E2">
                        <a:alpha val="50000"/>
                      </a:srgbClr>
                    </a:solidFill>
                  </a:tcPr>
                </a:tc>
                <a:tc>
                  <a:txBody>
                    <a:bodyPr/>
                    <a:lstStyle/>
                    <a:p>
                      <a:pPr algn="l" fontAlgn="ctr"/>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nchor="ctr">
                    <a:solidFill>
                      <a:srgbClr val="A4D4E2">
                        <a:alpha val="50000"/>
                      </a:srgbClr>
                    </a:solidFill>
                  </a:tcPr>
                </a:tc>
                <a:tc>
                  <a:txBody>
                    <a:bodyPr/>
                    <a:lstStyle/>
                    <a:p>
                      <a:pPr algn="l" fontAlgn="ctr"/>
                      <a:r>
                        <a:rPr lang="ru-RU" sz="1400" u="none" strike="noStrike" dirty="0">
                          <a:effectLst/>
                          <a:latin typeface="+mn-lt"/>
                        </a:rPr>
                        <a:t> 90000</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38000</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2000</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a:t>
                      </a:r>
                      <a:endParaRPr lang="ru-RU" sz="1400" b="0" i="0" u="none" strike="noStrike" dirty="0">
                        <a:solidFill>
                          <a:srgbClr val="000000"/>
                        </a:solidFill>
                        <a:effectLst/>
                        <a:latin typeface="+mn-lt"/>
                      </a:endParaRPr>
                    </a:p>
                  </a:txBody>
                  <a:tcPr marL="2903" marR="2903" marT="2903" marB="0">
                    <a:solidFill>
                      <a:srgbClr val="A4D4E2">
                        <a:alpha val="50000"/>
                      </a:srgbClr>
                    </a:solidFill>
                  </a:tcPr>
                </a:tc>
                <a:tc>
                  <a:txBody>
                    <a:bodyPr/>
                    <a:lstStyle/>
                    <a:p>
                      <a:pPr algn="l" fontAlgn="t"/>
                      <a:r>
                        <a:rPr lang="ru-RU" sz="1400" u="none" strike="noStrike" dirty="0">
                          <a:effectLst/>
                          <a:latin typeface="+mn-lt"/>
                        </a:rPr>
                        <a:t> 130000-160000</a:t>
                      </a:r>
                      <a:endParaRPr lang="ru-RU" sz="1400" b="0" i="0" u="none" strike="noStrike" dirty="0">
                        <a:solidFill>
                          <a:srgbClr val="000000"/>
                        </a:solidFill>
                        <a:effectLst/>
                        <a:latin typeface="+mn-lt"/>
                      </a:endParaRPr>
                    </a:p>
                  </a:txBody>
                  <a:tcPr marL="2903" marR="2903" marT="2903" marB="0">
                    <a:solidFill>
                      <a:srgbClr val="A4D4E2">
                        <a:alpha val="50000"/>
                      </a:srgbClr>
                    </a:solidFill>
                  </a:tcPr>
                </a:tc>
                <a:extLst>
                  <a:ext uri="{0D108BD9-81ED-4DB2-BD59-A6C34878D82A}">
                    <a16:rowId xmlns:a16="http://schemas.microsoft.com/office/drawing/2014/main" val="2812512870"/>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49" name="Прямоугольник 248"/>
          <p:cNvSpPr/>
          <p:nvPr/>
        </p:nvSpPr>
        <p:spPr>
          <a:xfrm>
            <a:off x="1080000" y="1080000"/>
            <a:ext cx="8099640" cy="341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432000" indent="-323640" algn="ctr">
              <a:lnSpc>
                <a:spcPct val="100000"/>
              </a:lnSpc>
              <a:spcBef>
                <a:spcPts val="1414"/>
              </a:spcBef>
              <a:buClr>
                <a:srgbClr val="000000"/>
              </a:buClr>
              <a:buSzPct val="45000"/>
              <a:buFont typeface="Wingdings" charset="2"/>
              <a:buChar char=""/>
            </a:pPr>
            <a:endParaRPr lang="ru-RU" sz="3200" b="0" strike="noStrike" spc="-1" dirty="0">
              <a:latin typeface="Arial"/>
            </a:endParaRPr>
          </a:p>
        </p:txBody>
      </p:sp>
      <p:sp>
        <p:nvSpPr>
          <p:cNvPr id="4" name="Заголовок 1"/>
          <p:cNvSpPr txBox="1">
            <a:spLocks noGrp="1"/>
          </p:cNvSpPr>
          <p:nvPr>
            <p:ph type="title"/>
          </p:nvPr>
        </p:nvSpPr>
        <p:spPr>
          <a:xfrm>
            <a:off x="-432296" y="-32015"/>
            <a:ext cx="10074686" cy="1355122"/>
          </a:xfrm>
        </p:spPr>
        <p:txBody>
          <a:bodyPr lIns="720000"/>
          <a:lstStyle/>
          <a:p>
            <a:pPr algn="l"/>
            <a:r>
              <a:rPr lang="ru-RU" sz="4000" dirty="0">
                <a:ea typeface="MS Gothic"/>
              </a:rPr>
              <a:t>Экономика проекта</a:t>
            </a:r>
            <a:br>
              <a:rPr lang="ru-RU" sz="4000" dirty="0">
                <a:ea typeface="MS Gothic"/>
              </a:rPr>
            </a:br>
            <a:br>
              <a:rPr lang="ru-RU" sz="4000" dirty="0">
                <a:ea typeface="MS Gothic"/>
              </a:rPr>
            </a:br>
            <a:endParaRPr lang="en-US" sz="1400" i="1">
              <a:solidFill>
                <a:schemeClr val="bg1">
                  <a:lumMod val="50000"/>
                </a:schemeClr>
              </a:solidFill>
              <a:ea typeface="MS Gothic" pitchFamily="49" charset="-128"/>
            </a:endParaRPr>
          </a:p>
        </p:txBody>
      </p:sp>
      <p:sp>
        <p:nvSpPr>
          <p:cNvPr id="5" name="Содержимое 2"/>
          <p:cNvSpPr txBox="1">
            <a:spLocks/>
          </p:cNvSpPr>
          <p:nvPr/>
        </p:nvSpPr>
        <p:spPr>
          <a:xfrm>
            <a:off x="791840" y="2121206"/>
            <a:ext cx="8890243" cy="2500555"/>
          </a:xfrm>
          <a:prstGeom prst="rect">
            <a:avLst/>
          </a:prstGeom>
        </p:spPr>
        <p:txBody>
          <a:bodyPr lIns="0" tIns="0" rIns="0" bIns="0">
            <a:normAutofit fontScale="93500"/>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ru-RU" sz="3200" b="0" i="0" u="none" strike="noStrike" kern="0" cap="none" spc="0" normalizeH="0" baseline="0" noProof="0" dirty="0">
              <a:ln>
                <a:noFill/>
              </a:ln>
              <a:solidFill>
                <a:sysClr val="windowText" lastClr="000000"/>
              </a:solidFill>
              <a:effectLst/>
              <a:uLnTx/>
              <a:uFillTx/>
              <a:ea typeface="MS Gothic" pitchFamily="49" charset="-128"/>
            </a:endParaRPr>
          </a:p>
        </p:txBody>
      </p:sp>
      <p:graphicFrame>
        <p:nvGraphicFramePr>
          <p:cNvPr id="6" name="Таблица 5">
            <a:extLst>
              <a:ext uri="{FF2B5EF4-FFF2-40B4-BE49-F238E27FC236}">
                <a16:creationId xmlns:a16="http://schemas.microsoft.com/office/drawing/2014/main" id="{800C98E4-11DE-6E69-BF2B-48AE125780A5}"/>
              </a:ext>
            </a:extLst>
          </p:cNvPr>
          <p:cNvGraphicFramePr>
            <a:graphicFrameLocks noGrp="1"/>
          </p:cNvGraphicFramePr>
          <p:nvPr>
            <p:extLst>
              <p:ext uri="{D42A27DB-BD31-4B8C-83A1-F6EECF244321}">
                <p14:modId xmlns:p14="http://schemas.microsoft.com/office/powerpoint/2010/main" val="292448806"/>
              </p:ext>
            </p:extLst>
          </p:nvPr>
        </p:nvGraphicFramePr>
        <p:xfrm>
          <a:off x="269280" y="1410432"/>
          <a:ext cx="9721080" cy="3922101"/>
        </p:xfrm>
        <a:graphic>
          <a:graphicData uri="http://schemas.openxmlformats.org/drawingml/2006/table">
            <a:tbl>
              <a:tblPr>
                <a:tableStyleId>{5C22544A-7EE6-4342-B048-85BDC9FD1C3A}</a:tableStyleId>
              </a:tblPr>
              <a:tblGrid>
                <a:gridCol w="437028">
                  <a:extLst>
                    <a:ext uri="{9D8B030D-6E8A-4147-A177-3AD203B41FA5}">
                      <a16:colId xmlns:a16="http://schemas.microsoft.com/office/drawing/2014/main" val="2243713845"/>
                    </a:ext>
                  </a:extLst>
                </a:gridCol>
                <a:gridCol w="4747548">
                  <a:extLst>
                    <a:ext uri="{9D8B030D-6E8A-4147-A177-3AD203B41FA5}">
                      <a16:colId xmlns:a16="http://schemas.microsoft.com/office/drawing/2014/main" val="3183017254"/>
                    </a:ext>
                  </a:extLst>
                </a:gridCol>
                <a:gridCol w="2304256">
                  <a:extLst>
                    <a:ext uri="{9D8B030D-6E8A-4147-A177-3AD203B41FA5}">
                      <a16:colId xmlns:a16="http://schemas.microsoft.com/office/drawing/2014/main" val="1055455885"/>
                    </a:ext>
                  </a:extLst>
                </a:gridCol>
                <a:gridCol w="2232248">
                  <a:extLst>
                    <a:ext uri="{9D8B030D-6E8A-4147-A177-3AD203B41FA5}">
                      <a16:colId xmlns:a16="http://schemas.microsoft.com/office/drawing/2014/main" val="2616467537"/>
                    </a:ext>
                  </a:extLst>
                </a:gridCol>
              </a:tblGrid>
              <a:tr h="331675">
                <a:tc>
                  <a:txBody>
                    <a:bodyPr/>
                    <a:lstStyle/>
                    <a:p>
                      <a:pPr algn="ctr" fontAlgn="b"/>
                      <a:r>
                        <a:rPr lang="ru-RU" sz="1400" b="1" u="none" strike="noStrike" dirty="0">
                          <a:effectLst/>
                          <a:latin typeface="+mn-lt"/>
                        </a:rPr>
                        <a:t>№</a:t>
                      </a:r>
                      <a:endParaRPr lang="ru-RU" sz="1400" b="1"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1" u="none" strike="noStrike" dirty="0">
                          <a:effectLst/>
                          <a:latin typeface="+mn-lt"/>
                        </a:rPr>
                        <a:t>Показатель</a:t>
                      </a:r>
                      <a:endParaRPr lang="ru-RU" sz="1400" b="1"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1" u="none" strike="noStrike" dirty="0" err="1">
                          <a:effectLst/>
                          <a:latin typeface="+mn-lt"/>
                        </a:rPr>
                        <a:t>Ед.изм</a:t>
                      </a:r>
                      <a:r>
                        <a:rPr lang="ru-RU" sz="1400" b="1" u="none" strike="noStrike" dirty="0">
                          <a:effectLst/>
                          <a:latin typeface="+mn-lt"/>
                        </a:rPr>
                        <a:t>.</a:t>
                      </a:r>
                      <a:endParaRPr lang="ru-RU" sz="1400" b="1"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1" u="none" strike="noStrike" dirty="0">
                          <a:effectLst/>
                          <a:latin typeface="+mn-lt"/>
                        </a:rPr>
                        <a:t>ИТОГО </a:t>
                      </a:r>
                      <a:endParaRPr lang="ru-RU" sz="1400" b="1"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extLst>
                  <a:ext uri="{0D108BD9-81ED-4DB2-BD59-A6C34878D82A}">
                    <a16:rowId xmlns:a16="http://schemas.microsoft.com/office/drawing/2014/main" val="1543753771"/>
                  </a:ext>
                </a:extLst>
              </a:tr>
              <a:tr h="331675">
                <a:tc>
                  <a:txBody>
                    <a:bodyPr/>
                    <a:lstStyle/>
                    <a:p>
                      <a:pPr algn="ctr" fontAlgn="b"/>
                      <a:r>
                        <a:rPr lang="ru-RU" sz="1400" b="0" i="0" u="none" strike="noStrike" dirty="0">
                          <a:solidFill>
                            <a:srgbClr val="000000"/>
                          </a:solidFill>
                          <a:effectLst/>
                          <a:latin typeface="+mn-lt"/>
                        </a:rPr>
                        <a:t>1</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l" fontAlgn="b"/>
                      <a:r>
                        <a:rPr lang="ru-RU" sz="1400" b="0" i="0" u="none" strike="noStrike" dirty="0">
                          <a:solidFill>
                            <a:srgbClr val="000000"/>
                          </a:solidFill>
                          <a:effectLst/>
                          <a:latin typeface="+mn-lt"/>
                        </a:rPr>
                        <a:t> Объем продаж</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a:solidFill>
                            <a:srgbClr val="000000"/>
                          </a:solidFill>
                          <a:effectLst/>
                          <a:latin typeface="+mn-lt"/>
                        </a:rPr>
                        <a:t>шт</a:t>
                      </a:r>
                      <a:r>
                        <a:rPr lang="ru-RU" sz="1400" b="1" i="0" u="none" strike="noStrike" dirty="0">
                          <a:solidFill>
                            <a:srgbClr val="000000"/>
                          </a:solidFill>
                          <a:effectLst/>
                          <a:latin typeface="+mn-lt"/>
                        </a:rPr>
                        <a:t>.</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1" i="0" u="none" strike="noStrike" dirty="0">
                          <a:solidFill>
                            <a:srgbClr val="000000"/>
                          </a:solidFill>
                          <a:effectLst/>
                          <a:latin typeface="+mn-lt"/>
                        </a:rPr>
                        <a:t>27360</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extLst>
                  <a:ext uri="{0D108BD9-81ED-4DB2-BD59-A6C34878D82A}">
                    <a16:rowId xmlns:a16="http://schemas.microsoft.com/office/drawing/2014/main" val="10001"/>
                  </a:ext>
                </a:extLst>
              </a:tr>
              <a:tr h="341983">
                <a:tc>
                  <a:txBody>
                    <a:bodyPr/>
                    <a:lstStyle/>
                    <a:p>
                      <a:pPr algn="ctr" fontAlgn="b"/>
                      <a:r>
                        <a:rPr lang="ru-RU" sz="1400" b="0" i="0" u="none" strike="noStrike" dirty="0">
                          <a:solidFill>
                            <a:schemeClr val="dk1"/>
                          </a:solidFill>
                          <a:effectLst/>
                          <a:latin typeface="+mn-lt"/>
                        </a:rPr>
                        <a:t>2</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l" fontAlgn="b"/>
                      <a:r>
                        <a:rPr lang="ru-RU" sz="1400" u="none" strike="noStrike" dirty="0">
                          <a:effectLst/>
                          <a:latin typeface="+mn-lt"/>
                        </a:rPr>
                        <a:t>Доходы от операционной деятельности</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u="none" strike="noStrike" dirty="0">
                          <a:effectLst/>
                          <a:latin typeface="+mn-lt"/>
                        </a:rPr>
                        <a:t>руб.</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lvl="0" algn="ctr">
                        <a:buNone/>
                      </a:pPr>
                      <a:r>
                        <a:rPr lang="ru-RU" sz="1400" b="0" i="0" u="none" strike="noStrike" noProof="0" dirty="0">
                          <a:solidFill>
                            <a:srgbClr val="000000"/>
                          </a:solidFill>
                          <a:effectLst/>
                          <a:latin typeface="Arial"/>
                        </a:rPr>
                        <a:t>2740000</a:t>
                      </a:r>
                      <a:endParaRPr lang="ru-RU" dirty="0"/>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extLst>
                  <a:ext uri="{0D108BD9-81ED-4DB2-BD59-A6C34878D82A}">
                    <a16:rowId xmlns:a16="http://schemas.microsoft.com/office/drawing/2014/main" val="4176507371"/>
                  </a:ext>
                </a:extLst>
              </a:tr>
              <a:tr h="395094">
                <a:tc>
                  <a:txBody>
                    <a:bodyPr/>
                    <a:lstStyle/>
                    <a:p>
                      <a:pPr algn="ctr" fontAlgn="b"/>
                      <a:r>
                        <a:rPr lang="ru-RU" sz="1400" b="0" i="0" u="none" strike="noStrike" dirty="0">
                          <a:solidFill>
                            <a:srgbClr val="000000"/>
                          </a:solidFill>
                          <a:effectLst/>
                          <a:latin typeface="+mn-lt"/>
                        </a:rPr>
                        <a:t>3</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marL="0" marR="0" lvl="0" indent="0" algn="l" defTabSz="914400" eaLnBrk="1" fontAlgn="b" latinLnBrk="0" hangingPunct="1">
                        <a:lnSpc>
                          <a:spcPct val="100000"/>
                        </a:lnSpc>
                        <a:spcBef>
                          <a:spcPts val="0"/>
                        </a:spcBef>
                        <a:spcAft>
                          <a:spcPts val="0"/>
                        </a:spcAft>
                        <a:buClrTx/>
                        <a:buSzTx/>
                        <a:buFontTx/>
                        <a:buNone/>
                        <a:tabLst/>
                        <a:defRPr/>
                      </a:pPr>
                      <a:r>
                        <a:rPr lang="ru-RU" sz="1400" u="none" strike="noStrike" dirty="0">
                          <a:effectLst/>
                          <a:latin typeface="+mn-lt"/>
                        </a:rPr>
                        <a:t>Расходы от операционной деятельности</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marL="0" marR="0" lvl="0" indent="0" algn="ctr" defTabSz="914400" eaLnBrk="1" fontAlgn="b" latinLnBrk="0" hangingPunct="1">
                        <a:lnSpc>
                          <a:spcPct val="100000"/>
                        </a:lnSpc>
                        <a:spcBef>
                          <a:spcPts val="0"/>
                        </a:spcBef>
                        <a:spcAft>
                          <a:spcPts val="0"/>
                        </a:spcAft>
                        <a:buClrTx/>
                        <a:buSzTx/>
                        <a:buFontTx/>
                        <a:buNone/>
                        <a:tabLst/>
                        <a:defRPr/>
                      </a:pPr>
                      <a:r>
                        <a:rPr lang="ru-RU" sz="1400" u="none" strike="noStrike" dirty="0">
                          <a:effectLst/>
                          <a:latin typeface="+mn-lt"/>
                        </a:rPr>
                        <a:t>руб.</a:t>
                      </a:r>
                      <a:endParaRPr lang="ru-RU" sz="1400" b="0" i="0" u="none" strike="noStrike" dirty="0">
                        <a:solidFill>
                          <a:srgbClr val="000000"/>
                        </a:solidFill>
                        <a:effectLst/>
                        <a:latin typeface="+mn-lt"/>
                      </a:endParaRPr>
                    </a:p>
                    <a:p>
                      <a:pPr algn="ctr" fontAlgn="b"/>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a:solidFill>
                            <a:srgbClr val="000000"/>
                          </a:solidFill>
                          <a:effectLst/>
                          <a:latin typeface="+mn-lt"/>
                        </a:rPr>
                        <a:t>1700000</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extLst>
                  <a:ext uri="{0D108BD9-81ED-4DB2-BD59-A6C34878D82A}">
                    <a16:rowId xmlns:a16="http://schemas.microsoft.com/office/drawing/2014/main" val="1752932721"/>
                  </a:ext>
                </a:extLst>
              </a:tr>
              <a:tr h="395094">
                <a:tc>
                  <a:txBody>
                    <a:bodyPr/>
                    <a:lstStyle/>
                    <a:p>
                      <a:pPr algn="ctr" fontAlgn="b"/>
                      <a:r>
                        <a:rPr lang="ru-RU" sz="1400" b="0" i="0" u="none" strike="noStrike" dirty="0">
                          <a:solidFill>
                            <a:srgbClr val="000000"/>
                          </a:solidFill>
                          <a:effectLst/>
                          <a:latin typeface="+mn-lt"/>
                        </a:rPr>
                        <a:t>4</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marL="0" marR="0" lvl="0" indent="0" algn="l" defTabSz="914400" eaLnBrk="1" fontAlgn="b" latinLnBrk="0" hangingPunct="1">
                        <a:lnSpc>
                          <a:spcPct val="100000"/>
                        </a:lnSpc>
                        <a:spcBef>
                          <a:spcPts val="0"/>
                        </a:spcBef>
                        <a:spcAft>
                          <a:spcPts val="0"/>
                        </a:spcAft>
                        <a:buClrTx/>
                        <a:buSzTx/>
                        <a:buFontTx/>
                        <a:buNone/>
                        <a:tabLst/>
                        <a:defRPr/>
                      </a:pPr>
                      <a:r>
                        <a:rPr lang="ru-RU" sz="1400" u="none" strike="noStrike" dirty="0">
                          <a:effectLst/>
                          <a:latin typeface="+mn-lt"/>
                        </a:rPr>
                        <a:t>Прибыль (после налогообложения)</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marL="0" marR="0" lvl="0" indent="0" algn="ctr" defTabSz="914400" eaLnBrk="1" fontAlgn="b" latinLnBrk="0" hangingPunct="1">
                        <a:lnSpc>
                          <a:spcPct val="100000"/>
                        </a:lnSpc>
                        <a:spcBef>
                          <a:spcPts val="0"/>
                        </a:spcBef>
                        <a:spcAft>
                          <a:spcPts val="0"/>
                        </a:spcAft>
                        <a:buClrTx/>
                        <a:buSzTx/>
                        <a:buFontTx/>
                        <a:buNone/>
                        <a:tabLst/>
                        <a:defRPr/>
                      </a:pPr>
                      <a:r>
                        <a:rPr lang="ru-RU" sz="1400" u="none" strike="noStrike" dirty="0">
                          <a:effectLst/>
                          <a:latin typeface="+mn-lt"/>
                        </a:rPr>
                        <a:t>руб.</a:t>
                      </a:r>
                      <a:endParaRPr lang="ru-RU" sz="1400" b="0" i="0" u="none" strike="noStrike" dirty="0">
                        <a:solidFill>
                          <a:srgbClr val="000000"/>
                        </a:solidFill>
                        <a:effectLst/>
                        <a:latin typeface="+mn-lt"/>
                      </a:endParaRPr>
                    </a:p>
                    <a:p>
                      <a:pPr algn="ctr" fontAlgn="b"/>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lvl="0" algn="ctr">
                        <a:buNone/>
                      </a:pPr>
                      <a:r>
                        <a:rPr lang="ru-RU" sz="1400" b="0" i="0" u="none" strike="noStrike" noProof="0" dirty="0">
                          <a:solidFill>
                            <a:srgbClr val="000000"/>
                          </a:solidFill>
                          <a:effectLst/>
                          <a:latin typeface="Arial"/>
                        </a:rPr>
                        <a:t>1040000</a:t>
                      </a:r>
                      <a:endParaRPr lang="ru-RU" dirty="0"/>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extLst>
                  <a:ext uri="{0D108BD9-81ED-4DB2-BD59-A6C34878D82A}">
                    <a16:rowId xmlns:a16="http://schemas.microsoft.com/office/drawing/2014/main" val="351164243"/>
                  </a:ext>
                </a:extLst>
              </a:tr>
              <a:tr h="341983">
                <a:tc>
                  <a:txBody>
                    <a:bodyPr/>
                    <a:lstStyle/>
                    <a:p>
                      <a:pPr algn="ctr" fontAlgn="b"/>
                      <a:r>
                        <a:rPr lang="ru-RU" sz="1400" b="0" i="0" u="none" strike="noStrike" dirty="0">
                          <a:solidFill>
                            <a:srgbClr val="000000"/>
                          </a:solidFill>
                          <a:effectLst/>
                          <a:latin typeface="+mn-lt"/>
                        </a:rPr>
                        <a:t>5</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l" fontAlgn="b"/>
                      <a:r>
                        <a:rPr lang="ru-RU" sz="1400" b="0" i="0" u="none" strike="noStrike" dirty="0">
                          <a:solidFill>
                            <a:srgbClr val="000000"/>
                          </a:solidFill>
                          <a:effectLst/>
                          <a:latin typeface="+mn-lt"/>
                        </a:rPr>
                        <a:t>Точка безубыточности</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a:solidFill>
                            <a:srgbClr val="000000"/>
                          </a:solidFill>
                          <a:effectLst/>
                          <a:latin typeface="+mn-lt"/>
                        </a:rPr>
                        <a:t>шт.</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a:solidFill>
                            <a:srgbClr val="000000"/>
                          </a:solidFill>
                          <a:effectLst/>
                          <a:latin typeface="+mn-lt"/>
                        </a:rPr>
                        <a:t>90</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extLst>
                  <a:ext uri="{0D108BD9-81ED-4DB2-BD59-A6C34878D82A}">
                    <a16:rowId xmlns:a16="http://schemas.microsoft.com/office/drawing/2014/main" val="3569369323"/>
                  </a:ext>
                </a:extLst>
              </a:tr>
              <a:tr h="341983">
                <a:tc>
                  <a:txBody>
                    <a:bodyPr/>
                    <a:lstStyle/>
                    <a:p>
                      <a:pPr algn="ctr" fontAlgn="b"/>
                      <a:r>
                        <a:rPr lang="ru-RU" sz="1400" b="0" i="0" u="none" strike="noStrike" dirty="0">
                          <a:solidFill>
                            <a:srgbClr val="000000"/>
                          </a:solidFill>
                          <a:effectLst/>
                          <a:latin typeface="+mn-lt"/>
                        </a:rPr>
                        <a:t>6</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l" fontAlgn="b"/>
                      <a:r>
                        <a:rPr lang="ru-RU" sz="1400" u="none" strike="noStrike" dirty="0">
                          <a:effectLst/>
                          <a:latin typeface="+mn-lt"/>
                        </a:rPr>
                        <a:t>Точка безубыточности</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u="none" strike="noStrike" dirty="0">
                          <a:effectLst/>
                          <a:latin typeface="+mn-lt"/>
                        </a:rPr>
                        <a:t>руб.</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a:solidFill>
                            <a:srgbClr val="000000"/>
                          </a:solidFill>
                          <a:effectLst/>
                          <a:latin typeface="+mn-lt"/>
                        </a:rPr>
                        <a:t>72000</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extLst>
                  <a:ext uri="{0D108BD9-81ED-4DB2-BD59-A6C34878D82A}">
                    <a16:rowId xmlns:a16="http://schemas.microsoft.com/office/drawing/2014/main" val="2408005844"/>
                  </a:ext>
                </a:extLst>
              </a:tr>
              <a:tr h="341983">
                <a:tc>
                  <a:txBody>
                    <a:bodyPr/>
                    <a:lstStyle/>
                    <a:p>
                      <a:pPr algn="ctr" fontAlgn="b"/>
                      <a:r>
                        <a:rPr lang="ru-RU" sz="1400" b="0" i="0" u="none" strike="noStrike" dirty="0">
                          <a:solidFill>
                            <a:srgbClr val="000000"/>
                          </a:solidFill>
                          <a:effectLst/>
                          <a:latin typeface="+mn-lt"/>
                        </a:rPr>
                        <a:t>7</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l" fontAlgn="b"/>
                      <a:r>
                        <a:rPr lang="ru-RU" sz="1400" b="0" i="0" u="none" strike="noStrike" dirty="0">
                          <a:solidFill>
                            <a:srgbClr val="000000"/>
                          </a:solidFill>
                          <a:effectLst/>
                          <a:latin typeface="+mn-lt"/>
                        </a:rPr>
                        <a:t>Срок окупаемости</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a:solidFill>
                            <a:srgbClr val="000000"/>
                          </a:solidFill>
                          <a:effectLst/>
                          <a:latin typeface="+mn-lt"/>
                        </a:rPr>
                        <a:t>месяц</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a:solidFill>
                            <a:srgbClr val="000000"/>
                          </a:solidFill>
                          <a:effectLst/>
                          <a:latin typeface="+mn-lt"/>
                        </a:rPr>
                        <a:t>4</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extLst>
                  <a:ext uri="{0D108BD9-81ED-4DB2-BD59-A6C34878D82A}">
                    <a16:rowId xmlns:a16="http://schemas.microsoft.com/office/drawing/2014/main" val="2613165812"/>
                  </a:ext>
                </a:extLst>
              </a:tr>
              <a:tr h="341983">
                <a:tc>
                  <a:txBody>
                    <a:bodyPr/>
                    <a:lstStyle/>
                    <a:p>
                      <a:pPr algn="ctr" fontAlgn="b"/>
                      <a:r>
                        <a:rPr lang="ru-RU" sz="1400" u="none" strike="noStrike" dirty="0">
                          <a:effectLst/>
                          <a:latin typeface="+mn-lt"/>
                        </a:rPr>
                        <a:t> 8</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l" fontAlgn="b"/>
                      <a:r>
                        <a:rPr lang="ru-RU" sz="1400" u="none" strike="noStrike" dirty="0">
                          <a:effectLst/>
                          <a:latin typeface="+mn-lt"/>
                        </a:rPr>
                        <a:t>Стартовые инвестиции</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u="none" strike="noStrike" dirty="0">
                          <a:effectLst/>
                          <a:latin typeface="+mn-lt"/>
                        </a:rPr>
                        <a:t>руб.</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a:solidFill>
                            <a:srgbClr val="000000"/>
                          </a:solidFill>
                          <a:effectLst/>
                          <a:latin typeface="+mn-lt"/>
                        </a:rPr>
                        <a:t>130000-160000</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extLst>
                  <a:ext uri="{0D108BD9-81ED-4DB2-BD59-A6C34878D82A}">
                    <a16:rowId xmlns:a16="http://schemas.microsoft.com/office/drawing/2014/main" val="3507737847"/>
                  </a:ext>
                </a:extLst>
              </a:tr>
              <a:tr h="341983">
                <a:tc>
                  <a:txBody>
                    <a:bodyPr/>
                    <a:lstStyle/>
                    <a:p>
                      <a:pPr algn="ctr" fontAlgn="b"/>
                      <a:r>
                        <a:rPr lang="ru-RU" sz="1400" b="0" i="0" u="none" strike="noStrike" dirty="0">
                          <a:solidFill>
                            <a:srgbClr val="000000"/>
                          </a:solidFill>
                          <a:effectLst/>
                          <a:latin typeface="+mn-lt"/>
                        </a:rPr>
                        <a:t>9</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l" fontAlgn="b"/>
                      <a:r>
                        <a:rPr lang="ru-RU" sz="1400" u="none" strike="noStrike" dirty="0">
                          <a:effectLst/>
                          <a:latin typeface="+mn-lt"/>
                        </a:rPr>
                        <a:t>Рентабельность стартовых инвестиций </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u="none" strike="noStrike" dirty="0">
                          <a:effectLst/>
                          <a:latin typeface="+mn-lt"/>
                        </a:rPr>
                        <a:t>%</a:t>
                      </a:r>
                      <a:endParaRPr lang="ru-RU" sz="1400" b="0" i="0" u="none" strike="noStrike" dirty="0">
                        <a:solidFill>
                          <a:srgbClr val="000000"/>
                        </a:solidFill>
                        <a:effectLst/>
                        <a:latin typeface="+mn-lt"/>
                      </a:endParaRP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a:solidFill>
                            <a:srgbClr val="000000"/>
                          </a:solidFill>
                          <a:effectLst/>
                          <a:latin typeface="+mn-lt"/>
                        </a:rPr>
                        <a:t>180</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extLst>
                  <a:ext uri="{0D108BD9-81ED-4DB2-BD59-A6C34878D82A}">
                    <a16:rowId xmlns:a16="http://schemas.microsoft.com/office/drawing/2014/main" val="3590815942"/>
                  </a:ext>
                </a:extLst>
              </a:tr>
              <a:tr h="341983">
                <a:tc>
                  <a:txBody>
                    <a:bodyPr/>
                    <a:lstStyle/>
                    <a:p>
                      <a:pPr algn="ctr" fontAlgn="b"/>
                      <a:r>
                        <a:rPr lang="ru-RU" sz="1400" b="0" i="0" u="none" strike="noStrike" dirty="0">
                          <a:solidFill>
                            <a:srgbClr val="000000"/>
                          </a:solidFill>
                          <a:effectLst/>
                          <a:latin typeface="+mn-lt"/>
                        </a:rPr>
                        <a:t>10</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l" fontAlgn="b"/>
                      <a:r>
                        <a:rPr lang="ru-RU" sz="1400" b="0" i="0" u="none" strike="noStrike" dirty="0">
                          <a:solidFill>
                            <a:srgbClr val="000000"/>
                          </a:solidFill>
                          <a:effectLst/>
                          <a:latin typeface="+mn-lt"/>
                        </a:rPr>
                        <a:t>Рентабельность затрат</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a:solidFill>
                            <a:srgbClr val="000000"/>
                          </a:solidFill>
                          <a:effectLst/>
                          <a:latin typeface="+mn-lt"/>
                        </a:rPr>
                        <a:t>%</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tc>
                  <a:txBody>
                    <a:bodyPr/>
                    <a:lstStyle/>
                    <a:p>
                      <a:pPr algn="ctr" fontAlgn="b"/>
                      <a:r>
                        <a:rPr lang="ru-RU" sz="1400" b="0" i="0" u="none" strike="noStrike" dirty="0">
                          <a:solidFill>
                            <a:srgbClr val="000000"/>
                          </a:solidFill>
                          <a:effectLst/>
                          <a:latin typeface="+mn-lt"/>
                        </a:rPr>
                        <a:t>6</a:t>
                      </a:r>
                    </a:p>
                  </a:txBody>
                  <a:tcPr marL="5715" marR="5715" marT="5715" marB="0" anchor="ctr">
                    <a:lnL w="12700" cap="flat" cmpd="sng" algn="ctr">
                      <a:solidFill>
                        <a:srgbClr val="018C9A"/>
                      </a:solidFill>
                      <a:prstDash val="solid"/>
                      <a:round/>
                      <a:headEnd type="none" w="med" len="med"/>
                      <a:tailEnd type="none" w="med" len="med"/>
                    </a:lnL>
                    <a:lnR w="12700" cap="flat" cmpd="sng" algn="ctr">
                      <a:solidFill>
                        <a:srgbClr val="018C9A"/>
                      </a:solidFill>
                      <a:prstDash val="solid"/>
                      <a:round/>
                      <a:headEnd type="none" w="med" len="med"/>
                      <a:tailEnd type="none" w="med" len="med"/>
                    </a:lnR>
                    <a:lnT w="12700" cap="flat" cmpd="sng" algn="ctr">
                      <a:solidFill>
                        <a:srgbClr val="018C9A"/>
                      </a:solidFill>
                      <a:prstDash val="solid"/>
                      <a:round/>
                      <a:headEnd type="none" w="med" len="med"/>
                      <a:tailEnd type="none" w="med" len="med"/>
                    </a:lnT>
                    <a:lnB w="12700" cap="flat" cmpd="sng" algn="ctr">
                      <a:solidFill>
                        <a:srgbClr val="018C9A"/>
                      </a:solidFill>
                      <a:prstDash val="solid"/>
                      <a:round/>
                      <a:headEnd type="none" w="med" len="med"/>
                      <a:tailEnd type="none" w="med" len="med"/>
                    </a:lnB>
                    <a:solidFill>
                      <a:srgbClr val="A4D4E2"/>
                    </a:solidFill>
                  </a:tcPr>
                </a:tc>
                <a:extLst>
                  <a:ext uri="{0D108BD9-81ED-4DB2-BD59-A6C34878D82A}">
                    <a16:rowId xmlns:a16="http://schemas.microsoft.com/office/drawing/2014/main" val="4027076248"/>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4" name="Заголовок 1"/>
          <p:cNvSpPr txBox="1">
            <a:spLocks noGrp="1"/>
          </p:cNvSpPr>
          <p:nvPr>
            <p:ph type="title"/>
          </p:nvPr>
        </p:nvSpPr>
        <p:spPr>
          <a:xfrm>
            <a:off x="-1" y="0"/>
            <a:ext cx="10080625" cy="982800"/>
          </a:xfrm>
        </p:spPr>
        <p:txBody>
          <a:bodyPr lIns="720000"/>
          <a:lstStyle/>
          <a:p>
            <a:r>
              <a:rPr lang="ru-RU" sz="4000" dirty="0">
                <a:ea typeface="MS Gothic" pitchFamily="49" charset="-128"/>
              </a:rPr>
              <a:t>План реализации проекта</a:t>
            </a:r>
            <a:endParaRPr sz="4000" dirty="0">
              <a:ea typeface="MS Gothic" pitchFamily="49" charset="-128"/>
            </a:endParaRPr>
          </a:p>
        </p:txBody>
      </p:sp>
      <p:sp>
        <p:nvSpPr>
          <p:cNvPr id="2" name="TextBox 1">
            <a:extLst>
              <a:ext uri="{FF2B5EF4-FFF2-40B4-BE49-F238E27FC236}">
                <a16:creationId xmlns:a16="http://schemas.microsoft.com/office/drawing/2014/main" id="{61D03003-5D84-4ADA-A7C3-6BE7F3D420A6}"/>
              </a:ext>
            </a:extLst>
          </p:cNvPr>
          <p:cNvSpPr txBox="1"/>
          <p:nvPr/>
        </p:nvSpPr>
        <p:spPr>
          <a:xfrm>
            <a:off x="772140" y="1521565"/>
            <a:ext cx="184731" cy="307777"/>
          </a:xfrm>
          <a:prstGeom prst="rect">
            <a:avLst/>
          </a:prstGeom>
          <a:noFill/>
        </p:spPr>
        <p:txBody>
          <a:bodyPr wrap="none" lIns="91440" tIns="45720" rIns="91440" bIns="45720" rtlCol="0" anchor="t">
            <a:spAutoFit/>
          </a:bodyPr>
          <a:lstStyle/>
          <a:p>
            <a:endParaRPr lang="ru-RU" sz="1400" dirty="0">
              <a:solidFill>
                <a:schemeClr val="bg1">
                  <a:lumMod val="50000"/>
                </a:schemeClr>
              </a:solidFill>
            </a:endParaRPr>
          </a:p>
        </p:txBody>
      </p:sp>
      <p:pic>
        <p:nvPicPr>
          <p:cNvPr id="3" name="Рисунок 4">
            <a:extLst>
              <a:ext uri="{FF2B5EF4-FFF2-40B4-BE49-F238E27FC236}">
                <a16:creationId xmlns:a16="http://schemas.microsoft.com/office/drawing/2014/main" id="{2D8BF30F-08D9-1EC0-5E3E-80239908C8C9}"/>
              </a:ext>
            </a:extLst>
          </p:cNvPr>
          <p:cNvPicPr>
            <a:picLocks noChangeAspect="1"/>
          </p:cNvPicPr>
          <p:nvPr/>
        </p:nvPicPr>
        <p:blipFill>
          <a:blip r:embed="rId3"/>
          <a:stretch>
            <a:fillRect/>
          </a:stretch>
        </p:blipFill>
        <p:spPr>
          <a:xfrm>
            <a:off x="774963" y="1677406"/>
            <a:ext cx="8750928" cy="2750354"/>
          </a:xfrm>
          <a:prstGeom prst="rect">
            <a:avLst/>
          </a:prstGeom>
        </p:spPr>
      </p:pic>
    </p:spTree>
    <p:extLst>
      <p:ext uri="{BB962C8B-B14F-4D97-AF65-F5344CB8AC3E}">
        <p14:creationId xmlns:p14="http://schemas.microsoft.com/office/powerpoint/2010/main" val="2582738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4" name="Заголовок 1"/>
          <p:cNvSpPr txBox="1">
            <a:spLocks noGrp="1"/>
          </p:cNvSpPr>
          <p:nvPr>
            <p:ph type="title"/>
          </p:nvPr>
        </p:nvSpPr>
        <p:spPr>
          <a:xfrm>
            <a:off x="-1" y="0"/>
            <a:ext cx="10080625" cy="982800"/>
          </a:xfrm>
        </p:spPr>
        <p:txBody>
          <a:bodyPr lIns="720000"/>
          <a:lstStyle/>
          <a:p>
            <a:r>
              <a:rPr lang="ru-RU" sz="4000" dirty="0">
                <a:ea typeface="MS Gothic" pitchFamily="49" charset="-128"/>
              </a:rPr>
              <a:t>Координаты команды проекта</a:t>
            </a:r>
            <a:endParaRPr sz="4000" dirty="0">
              <a:ea typeface="MS Gothic" pitchFamily="49" charset="-128"/>
            </a:endParaRPr>
          </a:p>
        </p:txBody>
      </p:sp>
      <p:sp>
        <p:nvSpPr>
          <p:cNvPr id="5" name="Содержимое 2">
            <a:extLst>
              <a:ext uri="{FF2B5EF4-FFF2-40B4-BE49-F238E27FC236}">
                <a16:creationId xmlns:a16="http://schemas.microsoft.com/office/drawing/2014/main" id="{7102F9B5-637E-4104-9E9B-169CC3E72A94}"/>
              </a:ext>
            </a:extLst>
          </p:cNvPr>
          <p:cNvSpPr txBox="1">
            <a:spLocks/>
          </p:cNvSpPr>
          <p:nvPr/>
        </p:nvSpPr>
        <p:spPr>
          <a:xfrm>
            <a:off x="789069" y="3309923"/>
            <a:ext cx="2059340" cy="2261656"/>
          </a:xfrm>
          <a:prstGeom prst="rect">
            <a:avLst/>
          </a:prstGeom>
        </p:spPr>
        <p:txBody>
          <a:bodyPr lIns="91440" tIns="45720" rIns="91440" bIns="45720" anchor="t">
            <a:normAutofit/>
          </a:bodyPr>
          <a:lstStyle/>
          <a:p>
            <a:pPr algn="ctr">
              <a:lnSpc>
                <a:spcPct val="110000"/>
              </a:lnSpc>
            </a:pPr>
            <a:r>
              <a:rPr lang="ru-RU" sz="1400" b="1" dirty="0">
                <a:solidFill>
                  <a:schemeClr val="bg1">
                    <a:lumMod val="50000"/>
                  </a:schemeClr>
                </a:solidFill>
              </a:rPr>
              <a:t>Михаил Соловьёв, +79512114851, </a:t>
            </a:r>
          </a:p>
          <a:p>
            <a:pPr algn="ctr">
              <a:lnSpc>
                <a:spcPct val="110000"/>
              </a:lnSpc>
            </a:pPr>
            <a:r>
              <a:rPr lang="en-US" sz="1400" b="1" dirty="0">
                <a:solidFill>
                  <a:schemeClr val="bg1">
                    <a:lumMod val="50000"/>
                  </a:schemeClr>
                </a:solidFill>
              </a:rPr>
              <a:t>e-mail</a:t>
            </a:r>
            <a:r>
              <a:rPr lang="ru-RU" sz="1400" b="1" dirty="0">
                <a:solidFill>
                  <a:schemeClr val="bg1">
                    <a:lumMod val="50000"/>
                  </a:schemeClr>
                </a:solidFill>
              </a:rPr>
              <a:t>, </a:t>
            </a:r>
          </a:p>
          <a:p>
            <a:pPr algn="ctr">
              <a:lnSpc>
                <a:spcPct val="110000"/>
              </a:lnSpc>
            </a:pPr>
            <a:r>
              <a:rPr lang="ru-RU" sz="1400" b="1" dirty="0">
                <a:solidFill>
                  <a:schemeClr val="bg1">
                    <a:lumMod val="50000"/>
                  </a:schemeClr>
                </a:solidFill>
              </a:rPr>
              <a:t>https://vk.com/tipufik</a:t>
            </a:r>
          </a:p>
          <a:p>
            <a:pPr marL="342900" marR="0" lvl="0" indent="-342900" algn="ctr">
              <a:lnSpc>
                <a:spcPct val="80000"/>
              </a:lnSpc>
              <a:spcBef>
                <a:spcPts val="0"/>
              </a:spcBef>
              <a:buClrTx/>
              <a:buSzTx/>
              <a:buFont typeface="Arial" pitchFamily="34" charset="0"/>
              <a:buChar char="•"/>
              <a:tabLst/>
              <a:defRPr/>
            </a:pPr>
            <a:endParaRPr lang="ru-RU" sz="1400" b="1" dirty="0">
              <a:solidFill>
                <a:schemeClr val="bg1">
                  <a:lumMod val="50000"/>
                </a:schemeClr>
              </a:solidFill>
            </a:endParaRPr>
          </a:p>
        </p:txBody>
      </p:sp>
      <p:pic>
        <p:nvPicPr>
          <p:cNvPr id="6" name="Picture 4" descr="с праздником | Смешные смайлики, Эмодзи, Смешные открытки">
            <a:extLst>
              <a:ext uri="{FF2B5EF4-FFF2-40B4-BE49-F238E27FC236}">
                <a16:creationId xmlns:a16="http://schemas.microsoft.com/office/drawing/2014/main" id="{AFF29497-B484-4485-941C-910814E5557F}"/>
              </a:ext>
            </a:extLst>
          </p:cNvPr>
          <p:cNvPicPr>
            <a:picLocks noChangeAspect="1" noChangeArrowheads="1"/>
          </p:cNvPicPr>
          <p:nvPr/>
        </p:nvPicPr>
        <p:blipFill>
          <a:blip r:embed="rId3" cstate="print"/>
          <a:srcRect/>
          <a:stretch>
            <a:fillRect/>
          </a:stretch>
        </p:blipFill>
        <p:spPr bwMode="auto">
          <a:xfrm>
            <a:off x="1035030" y="1523437"/>
            <a:ext cx="1773128" cy="1731356"/>
          </a:xfrm>
          <a:prstGeom prst="rect">
            <a:avLst/>
          </a:prstGeom>
          <a:noFill/>
          <a:ln w="9525">
            <a:noFill/>
            <a:miter lim="800000"/>
            <a:headEnd/>
            <a:tailEnd/>
          </a:ln>
        </p:spPr>
      </p:pic>
      <p:sp>
        <p:nvSpPr>
          <p:cNvPr id="8" name="Содержимое 2">
            <a:extLst>
              <a:ext uri="{FF2B5EF4-FFF2-40B4-BE49-F238E27FC236}">
                <a16:creationId xmlns:a16="http://schemas.microsoft.com/office/drawing/2014/main" id="{548E3CDE-44C3-4484-AD52-D4420FD6E5E2}"/>
              </a:ext>
            </a:extLst>
          </p:cNvPr>
          <p:cNvSpPr txBox="1">
            <a:spLocks/>
          </p:cNvSpPr>
          <p:nvPr/>
        </p:nvSpPr>
        <p:spPr>
          <a:xfrm>
            <a:off x="7200552" y="3249542"/>
            <a:ext cx="2215711" cy="2262969"/>
          </a:xfrm>
          <a:prstGeom prst="rect">
            <a:avLst/>
          </a:prstGeom>
        </p:spPr>
        <p:txBody>
          <a:bodyPr lIns="91440" tIns="45720" rIns="91440" bIns="45720" anchor="t">
            <a:normAutofit/>
          </a:bodyPr>
          <a:lstStyle/>
          <a:p>
            <a:pPr algn="ctr">
              <a:lnSpc>
                <a:spcPct val="110000"/>
              </a:lnSpc>
            </a:pPr>
            <a:r>
              <a:rPr lang="ru-RU" sz="1400" b="1" dirty="0">
                <a:solidFill>
                  <a:schemeClr val="bg1">
                    <a:lumMod val="50000"/>
                  </a:schemeClr>
                </a:solidFill>
              </a:rPr>
              <a:t>Артур Стрелков, </a:t>
            </a:r>
            <a:r>
              <a:rPr lang="ru-RU" sz="1400" b="1" dirty="0">
                <a:solidFill>
                  <a:schemeClr val="bg1">
                    <a:lumMod val="50000"/>
                  </a:schemeClr>
                </a:solidFill>
                <a:ea typeface="+mn-lt"/>
                <a:cs typeface="+mn-lt"/>
              </a:rPr>
              <a:t>телефон</a:t>
            </a:r>
            <a:r>
              <a:rPr lang="ru-RU" sz="1400" b="1" dirty="0">
                <a:solidFill>
                  <a:schemeClr val="bg1">
                    <a:lumMod val="50000"/>
                  </a:schemeClr>
                </a:solidFill>
              </a:rPr>
              <a:t>, </a:t>
            </a:r>
          </a:p>
          <a:p>
            <a:pPr algn="ctr">
              <a:lnSpc>
                <a:spcPct val="110000"/>
              </a:lnSpc>
            </a:pPr>
            <a:r>
              <a:rPr lang="en-US" sz="1400" b="1" dirty="0">
                <a:solidFill>
                  <a:schemeClr val="bg1">
                    <a:lumMod val="50000"/>
                  </a:schemeClr>
                </a:solidFill>
              </a:rPr>
              <a:t>e-mail</a:t>
            </a:r>
            <a:r>
              <a:rPr lang="ru-RU" sz="1400" b="1" dirty="0">
                <a:solidFill>
                  <a:schemeClr val="bg1">
                    <a:lumMod val="50000"/>
                  </a:schemeClr>
                </a:solidFill>
              </a:rPr>
              <a:t>, </a:t>
            </a:r>
          </a:p>
          <a:p>
            <a:pPr algn="ctr">
              <a:lnSpc>
                <a:spcPct val="110000"/>
              </a:lnSpc>
            </a:pPr>
            <a:r>
              <a:rPr lang="ru-RU" sz="1400" b="1" dirty="0">
                <a:solidFill>
                  <a:schemeClr val="bg1">
                    <a:lumMod val="50000"/>
                  </a:schemeClr>
                </a:solidFill>
              </a:rPr>
              <a:t>https://vk.com/id198017787</a:t>
            </a:r>
          </a:p>
          <a:p>
            <a:pPr marL="342900" indent="-342900" algn="ctr" fontAlgn="auto">
              <a:spcBef>
                <a:spcPct val="20000"/>
              </a:spcBef>
              <a:spcAft>
                <a:spcPts val="0"/>
              </a:spcAft>
              <a:buFont typeface="Arial" pitchFamily="34" charset="0"/>
              <a:buChar char="•"/>
              <a:defRPr/>
            </a:pPr>
            <a:endParaRPr lang="ru-RU" sz="1400" dirty="0">
              <a:solidFill>
                <a:schemeClr val="bg1">
                  <a:lumMod val="50000"/>
                </a:schemeClr>
              </a:solidFill>
              <a:cs typeface="+mn-cs"/>
            </a:endParaRPr>
          </a:p>
        </p:txBody>
      </p:sp>
      <p:sp>
        <p:nvSpPr>
          <p:cNvPr id="9" name="Содержимое 2">
            <a:extLst>
              <a:ext uri="{FF2B5EF4-FFF2-40B4-BE49-F238E27FC236}">
                <a16:creationId xmlns:a16="http://schemas.microsoft.com/office/drawing/2014/main" id="{6C0C4E4A-6767-430D-BCD2-99AC244BD098}"/>
              </a:ext>
            </a:extLst>
          </p:cNvPr>
          <p:cNvSpPr txBox="1">
            <a:spLocks/>
          </p:cNvSpPr>
          <p:nvPr/>
        </p:nvSpPr>
        <p:spPr>
          <a:xfrm>
            <a:off x="4032200" y="3249542"/>
            <a:ext cx="2215712" cy="2262969"/>
          </a:xfrm>
          <a:prstGeom prst="rect">
            <a:avLst/>
          </a:prstGeom>
        </p:spPr>
        <p:txBody>
          <a:bodyPr lIns="91440" tIns="45720" rIns="91440" bIns="45720" anchor="t">
            <a:normAutofit/>
          </a:bodyPr>
          <a:lstStyle/>
          <a:p>
            <a:pPr algn="ctr">
              <a:lnSpc>
                <a:spcPct val="110000"/>
              </a:lnSpc>
            </a:pPr>
            <a:r>
              <a:rPr lang="ru-RU" sz="1400" b="1" dirty="0">
                <a:solidFill>
                  <a:schemeClr val="bg1">
                    <a:lumMod val="50000"/>
                  </a:schemeClr>
                </a:solidFill>
              </a:rPr>
              <a:t>Иван Кузнецов, +79821211205, </a:t>
            </a:r>
          </a:p>
          <a:p>
            <a:pPr algn="ctr">
              <a:lnSpc>
                <a:spcPct val="110000"/>
              </a:lnSpc>
            </a:pPr>
            <a:r>
              <a:rPr lang="ru-RU" sz="1400" b="1" dirty="0">
                <a:solidFill>
                  <a:schemeClr val="bg1">
                    <a:lumMod val="50000"/>
                  </a:schemeClr>
                </a:solidFill>
              </a:rPr>
              <a:t>kuznetsoviv.04@mail.ruhttps://vk.com/kuznetsov04</a:t>
            </a:r>
          </a:p>
          <a:p>
            <a:pPr marL="342900" indent="-342900" algn="ctr" fontAlgn="auto">
              <a:spcBef>
                <a:spcPct val="20000"/>
              </a:spcBef>
              <a:spcAft>
                <a:spcPts val="0"/>
              </a:spcAft>
              <a:buFont typeface="Arial" pitchFamily="34" charset="0"/>
              <a:buChar char="•"/>
              <a:defRPr/>
            </a:pPr>
            <a:endParaRPr lang="ru-RU" sz="1400" dirty="0">
              <a:solidFill>
                <a:schemeClr val="bg1">
                  <a:lumMod val="50000"/>
                </a:schemeClr>
              </a:solidFill>
              <a:cs typeface="+mn-cs"/>
            </a:endParaRPr>
          </a:p>
        </p:txBody>
      </p:sp>
      <p:pic>
        <p:nvPicPr>
          <p:cNvPr id="10" name="Picture 3">
            <a:extLst>
              <a:ext uri="{FF2B5EF4-FFF2-40B4-BE49-F238E27FC236}">
                <a16:creationId xmlns:a16="http://schemas.microsoft.com/office/drawing/2014/main" id="{91E717BA-61CB-4851-AD9F-8E3627182642}"/>
              </a:ext>
            </a:extLst>
          </p:cNvPr>
          <p:cNvPicPr>
            <a:picLocks noChangeAspect="1" noChangeArrowheads="1"/>
          </p:cNvPicPr>
          <p:nvPr/>
        </p:nvPicPr>
        <p:blipFill>
          <a:blip r:embed="rId4" cstate="print"/>
          <a:srcRect/>
          <a:stretch>
            <a:fillRect/>
          </a:stretch>
        </p:blipFill>
        <p:spPr bwMode="auto">
          <a:xfrm>
            <a:off x="4525594" y="1523436"/>
            <a:ext cx="1452010" cy="1491145"/>
          </a:xfrm>
          <a:prstGeom prst="rect">
            <a:avLst/>
          </a:prstGeom>
          <a:noFill/>
          <a:ln w="9525">
            <a:noFill/>
            <a:miter lim="800000"/>
            <a:headEnd/>
            <a:tailEnd/>
          </a:ln>
        </p:spPr>
      </p:pic>
      <p:pic>
        <p:nvPicPr>
          <p:cNvPr id="3" name="Рисунок 2" descr="Изображение выглядит как человек, стена, в помещении&#10;&#10;Автоматически созданное описание">
            <a:extLst>
              <a:ext uri="{FF2B5EF4-FFF2-40B4-BE49-F238E27FC236}">
                <a16:creationId xmlns:a16="http://schemas.microsoft.com/office/drawing/2014/main" id="{AC47EE0F-716D-6A78-A1B0-5B679340629D}"/>
              </a:ext>
            </a:extLst>
          </p:cNvPr>
          <p:cNvPicPr>
            <a:picLocks noChangeAspect="1"/>
          </p:cNvPicPr>
          <p:nvPr/>
        </p:nvPicPr>
        <p:blipFill>
          <a:blip r:embed="rId5"/>
          <a:stretch>
            <a:fillRect/>
          </a:stretch>
        </p:blipFill>
        <p:spPr>
          <a:xfrm>
            <a:off x="962927" y="1548897"/>
            <a:ext cx="1819864" cy="1703593"/>
          </a:xfrm>
          <a:prstGeom prst="rect">
            <a:avLst/>
          </a:prstGeom>
        </p:spPr>
      </p:pic>
      <p:pic>
        <p:nvPicPr>
          <p:cNvPr id="12" name="Рисунок 7" descr="Изображение выглядит как дерево, на открытом воздухе, снег, небо&#10;&#10;Автоматически созданное описание">
            <a:extLst>
              <a:ext uri="{FF2B5EF4-FFF2-40B4-BE49-F238E27FC236}">
                <a16:creationId xmlns:a16="http://schemas.microsoft.com/office/drawing/2014/main" id="{8F2DA927-AF4C-1EFF-D545-D755B99AA123}"/>
              </a:ext>
            </a:extLst>
          </p:cNvPr>
          <p:cNvPicPr>
            <a:picLocks noChangeAspect="1"/>
          </p:cNvPicPr>
          <p:nvPr/>
        </p:nvPicPr>
        <p:blipFill>
          <a:blip r:embed="rId6"/>
          <a:stretch>
            <a:fillRect/>
          </a:stretch>
        </p:blipFill>
        <p:spPr>
          <a:xfrm>
            <a:off x="4276847" y="1502619"/>
            <a:ext cx="1694899" cy="1754406"/>
          </a:xfrm>
          <a:prstGeom prst="rect">
            <a:avLst/>
          </a:prstGeom>
        </p:spPr>
      </p:pic>
      <p:pic>
        <p:nvPicPr>
          <p:cNvPr id="14" name="Рисунок 12" descr="Изображение выглядит как человек, стена, галстук, одежда&#10;&#10;Автоматически созданное описание">
            <a:extLst>
              <a:ext uri="{FF2B5EF4-FFF2-40B4-BE49-F238E27FC236}">
                <a16:creationId xmlns:a16="http://schemas.microsoft.com/office/drawing/2014/main" id="{10F5A92D-E5F6-BCAA-0F5B-A8952DAB569B}"/>
              </a:ext>
            </a:extLst>
          </p:cNvPr>
          <p:cNvPicPr>
            <a:picLocks noChangeAspect="1"/>
          </p:cNvPicPr>
          <p:nvPr/>
        </p:nvPicPr>
        <p:blipFill>
          <a:blip r:embed="rId7"/>
          <a:stretch>
            <a:fillRect/>
          </a:stretch>
        </p:blipFill>
        <p:spPr>
          <a:xfrm>
            <a:off x="7354385" y="1489520"/>
            <a:ext cx="1830940" cy="1766655"/>
          </a:xfrm>
          <a:prstGeom prst="rect">
            <a:avLst/>
          </a:prstGeom>
        </p:spPr>
      </p:pic>
    </p:spTree>
    <p:extLst>
      <p:ext uri="{BB962C8B-B14F-4D97-AF65-F5344CB8AC3E}">
        <p14:creationId xmlns:p14="http://schemas.microsoft.com/office/powerpoint/2010/main" val="1044765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251" name="Прямоугольник 250"/>
          <p:cNvSpPr/>
          <p:nvPr/>
        </p:nvSpPr>
        <p:spPr>
          <a:xfrm>
            <a:off x="468360" y="4046040"/>
            <a:ext cx="5471280" cy="993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ru-RU" sz="3500" b="0" strike="noStrike" spc="-1">
                <a:solidFill>
                  <a:srgbClr val="FFFFFF"/>
                </a:solidFill>
                <a:latin typeface="Arial"/>
              </a:rPr>
              <a:t>Спасибо за внимание!</a:t>
            </a:r>
            <a:endParaRPr lang="ru-RU" sz="3500" b="0" strike="noStrike" spc="-1">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7913</TotalTime>
  <Words>677</Words>
  <Application>Microsoft Office PowerPoint</Application>
  <PresentationFormat>Произвольный</PresentationFormat>
  <Paragraphs>427</Paragraphs>
  <Slides>18</Slides>
  <Notes>0</Notes>
  <HiddenSlides>0</HiddenSlides>
  <MMClips>0</MMClips>
  <ScaleCrop>false</ScaleCrop>
  <HeadingPairs>
    <vt:vector size="4" baseType="variant">
      <vt:variant>
        <vt:lpstr>Тема</vt:lpstr>
      </vt:variant>
      <vt:variant>
        <vt:i4>3</vt:i4>
      </vt:variant>
      <vt:variant>
        <vt:lpstr>Заголовки слайдов</vt:lpstr>
      </vt:variant>
      <vt:variant>
        <vt:i4>18</vt:i4>
      </vt:variant>
    </vt:vector>
  </HeadingPairs>
  <TitlesOfParts>
    <vt:vector size="21" baseType="lpstr">
      <vt:lpstr>Office Theme</vt:lpstr>
      <vt:lpstr>Office Theme</vt:lpstr>
      <vt:lpstr>Office Theme</vt:lpstr>
      <vt:lpstr>Презентация PowerPoint</vt:lpstr>
      <vt:lpstr>Команда проекта</vt:lpstr>
      <vt:lpstr>Мы занимаемся решением проблем в области здорового питания, посредничеством между поставщиком и потребителем,  а так же созданием онлайн платформы</vt:lpstr>
      <vt:lpstr>О проекте.  Что есть сейчас.</vt:lpstr>
      <vt:lpstr>Роль проекта в обеспечении  технологического суверенитета страны</vt:lpstr>
      <vt:lpstr>Целевая аудитория проекта</vt:lpstr>
      <vt:lpstr>Потенциальный объем рынка</vt:lpstr>
      <vt:lpstr>Анализ конкурентов</vt:lpstr>
      <vt:lpstr>Бизнес-модель</vt:lpstr>
      <vt:lpstr>Процесс оказания услуги Процесс начинается с того, что фермеры размещают список доступных продуктов на платформе с описанием, ценами и доступностью. Затем потребители могут просматривать списки и выбирать продукты, которые они хотят приобрести.  После размещения заказа платформа автоматически отправляет уведомление фермеру, который затем готовит заказ к доставке. Платформа также упрощает обработку платежей, поэтому потребители могут оплатить свой заказ онлайн, используя безопасный платежный шлюз.  После того, как заказ подготовлен, фермер организует доставку или самовывоз, в зависимости от предпочтений потребителя. Платформа обеспечивает отслеживание заказа в режиме реального времени, поэтому и фермер, и потребитель могут быть в курсе статуса доставки.  Наконец, платформа включает в себя систему обратной связи, которая позволяет потребителям оценивать свой опыт работы с фермером и качество продуктов, которые они получили. Эта обратная связь помогает другим потребителям принимать обоснованные решения о своих покупках, а также помогает фермерам улучшать свои предложения и обслуживание клиентов.</vt:lpstr>
      <vt:lpstr>Цель проекта по SMART  Конкретно: Целью проекта является создание онлайн-платформы, которая связывает фермеров и потребителей для покупки свежих продуктов местного производства. Измеримость: успех проекта будет измеряться количеством фермеров и потребителей, которые зарегистрируются на платформе, количеством совершенных транзакций и полученным доходом. Достижимо: Цель достижима, поскольку спрос на продукты местного производства растет, а технология, необходимая для создания онлайн-платформы, уже существует. Актуальность: проект актуален, поскольку он поддерживает местную экономику, продвигает устойчивое сельское хозяйство и предоставляет потребителям доступ к свежим, здоровым продуктам питания. Ограничение по времени: проект рассчитан на шесть месяцев на разработку и запуск платформы с постоянным мониторингом и оценкой для обеспечения ее успеха. </vt:lpstr>
      <vt:lpstr>Стартовые инвестиции</vt:lpstr>
      <vt:lpstr>Организационный план</vt:lpstr>
      <vt:lpstr>Финансовый план</vt:lpstr>
      <vt:lpstr>Экономика проекта  </vt:lpstr>
      <vt:lpstr>План реализации проекта</vt:lpstr>
      <vt:lpstr>Координаты команды проекта</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Мария Мельникова</dc:creator>
  <cp:lastModifiedBy>user</cp:lastModifiedBy>
  <cp:revision>596</cp:revision>
  <dcterms:created xsi:type="dcterms:W3CDTF">2022-10-14T10:42:52Z</dcterms:created>
  <dcterms:modified xsi:type="dcterms:W3CDTF">2023-05-28T23:04:25Z</dcterms:modified>
  <dc:language>ru-RU</dc:language>
</cp:coreProperties>
</file>