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12192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8" roundtripDataSignature="AMtx7mjzmuJDSOtdHcZvrBXCDE/x6Q14O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D7871C0-6F51-45F1-89AE-FB61E35AD424}">
  <a:tblStyle styleId="{AD7871C0-6F51-45F1-89AE-FB61E35AD42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438" y="54"/>
      </p:cViewPr>
      <p:guideLst>
        <p:guide orient="horz" pos="279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1089526da5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1089526da5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2"/>
          <p:cNvSpPr txBox="1">
            <a:spLocks noGrp="1"/>
          </p:cNvSpPr>
          <p:nvPr>
            <p:ph type="body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22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" name="Google Shape;24;p22"/>
          <p:cNvSpPr txBox="1">
            <a:spLocks noGrp="1"/>
          </p:cNvSpPr>
          <p:nvPr>
            <p:ph type="body" idx="2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sz="2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22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и объект">
  <p:cSld name="1_Заголовок и объект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4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9" name="Google Shape;29;p24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p24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6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8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wo Content">
  <p:cSld name="1_Two Conte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21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7" name="Google Shape;7;p21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8;p21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9;p21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0;p21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1;p21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;p21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1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21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1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1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" name="Google Shape;16;p21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21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1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21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1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tadviser.ru/index.php/%D0%9A%D0%BE%D0%BC%D0%BF%D0%B0%D0%BD%D0%B8%D1%8F:%D0%AD%D0%BB%D0%B8%D1%81_%D0%A4%D1%8D%D1%88%D0%BD_%D0%A0%D1%83%D1%81_(Elis_Fashion_Rus)" TargetMode="External"/><Relationship Id="rId5" Type="http://schemas.openxmlformats.org/officeDocument/2006/relationships/hyperlink" Target="https://www.tadviser.ru/index.php/%D0%9A%D0%BE%D0%BC%D0%BF%D0%B0%D0%BD%D0%B8%D1%8F:%D0%93%D0%BB%D0%BE%D1%80%D0%B8%D1%8F_%D0%94%D0%B6%D0%B8%D0%BD%D1%81_(Gloria_Jeans)" TargetMode="Externa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9.pn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1" descr="IMG_6814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1"/>
          <p:cNvSpPr txBox="1"/>
          <p:nvPr/>
        </p:nvSpPr>
        <p:spPr>
          <a:xfrm>
            <a:off x="249866" y="2212012"/>
            <a:ext cx="8820600" cy="13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701" marR="0" lvl="0" indent="0" algn="l" rtl="0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38" b="1">
                <a:solidFill>
                  <a:srgbClr val="FFFFFF"/>
                </a:solidFill>
              </a:rPr>
              <a:t>Море Power girls</a:t>
            </a:r>
            <a:endParaRPr sz="4538" b="1">
              <a:solidFill>
                <a:srgbClr val="FFFFFF"/>
              </a:solidFill>
            </a:endParaRPr>
          </a:p>
          <a:p>
            <a:pPr marL="7701" marR="0" lvl="0" indent="0" algn="l" rtl="0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38" b="1">
              <a:solidFill>
                <a:srgbClr val="FFFFFF"/>
              </a:solidFill>
            </a:endParaRPr>
          </a:p>
        </p:txBody>
      </p:sp>
      <p:pic>
        <p:nvPicPr>
          <p:cNvPr id="44" name="Google Shape;44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75920" y="4265874"/>
            <a:ext cx="1191625" cy="1971438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"/>
          <p:cNvSpPr txBox="1"/>
          <p:nvPr/>
        </p:nvSpPr>
        <p:spPr>
          <a:xfrm>
            <a:off x="4891550" y="3358600"/>
            <a:ext cx="6402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"/>
          <p:cNvSpPr txBox="1"/>
          <p:nvPr/>
        </p:nvSpPr>
        <p:spPr>
          <a:xfrm>
            <a:off x="268865" y="312406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>
              <a:solidFill>
                <a:schemeClr val="accent4"/>
              </a:solidFill>
            </a:endParaRPr>
          </a:p>
        </p:txBody>
      </p:sp>
      <p:pic>
        <p:nvPicPr>
          <p:cNvPr id="52" name="Google Shape;5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2"/>
          <p:cNvSpPr txBox="1"/>
          <p:nvPr/>
        </p:nvSpPr>
        <p:spPr>
          <a:xfrm>
            <a:off x="567800" y="1322700"/>
            <a:ext cx="9914700" cy="35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chemeClr val="dk1"/>
                </a:solidFill>
              </a:rPr>
              <a:t>Актуальность нового бренда одежды зависит от ряда факторов: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-US" sz="1700">
                <a:solidFill>
                  <a:schemeClr val="dk1"/>
                </a:solidFill>
              </a:rPr>
              <a:t>тенденции моды, 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-US" sz="1700">
                <a:solidFill>
                  <a:schemeClr val="dk1"/>
                </a:solidFill>
              </a:rPr>
              <a:t>качество продукции, 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-US" sz="1700">
                <a:solidFill>
                  <a:schemeClr val="dk1"/>
                </a:solidFill>
              </a:rPr>
              <a:t>маркетинговая стратегия 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-US" sz="1700">
                <a:solidFill>
                  <a:schemeClr val="dk1"/>
                </a:solidFill>
              </a:rPr>
              <a:t>целевая аудитория. </a:t>
            </a:r>
            <a:endParaRPr sz="1700"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chemeClr val="dk1"/>
                </a:solidFill>
              </a:rPr>
              <a:t>В настоящее время актуальные тенденции в моде включают в себя: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-US" sz="1700">
                <a:solidFill>
                  <a:schemeClr val="dk1"/>
                </a:solidFill>
              </a:rPr>
              <a:t>упрощенный и практичный дизайн, 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-US" sz="1700">
                <a:solidFill>
                  <a:schemeClr val="dk1"/>
                </a:solidFill>
              </a:rPr>
              <a:t>устойчивое производство и использование экологичных материалов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-US" sz="1700">
                <a:solidFill>
                  <a:schemeClr val="dk1"/>
                </a:solidFill>
              </a:rPr>
              <a:t>культурные и исторические влияния. </a:t>
            </a: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chemeClr val="dk1"/>
                </a:solidFill>
              </a:rPr>
              <a:t>Для поддержания актуальности и популярности бренд должен быть готов к эволюции и внедрению новых идей и тенденций в своей продукции.</a:t>
            </a:r>
            <a:endParaRPr sz="17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"/>
          <p:cNvSpPr txBox="1"/>
          <p:nvPr/>
        </p:nvSpPr>
        <p:spPr>
          <a:xfrm>
            <a:off x="365061" y="980728"/>
            <a:ext cx="9115315" cy="439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Проблема клиента, которую вы решаете.</a:t>
            </a:r>
            <a:endParaRPr/>
          </a:p>
        </p:txBody>
      </p:sp>
      <p:sp>
        <p:nvSpPr>
          <p:cNvPr id="59" name="Google Shape;59;p3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>
              <a:solidFill>
                <a:schemeClr val="accent4"/>
              </a:solidFill>
            </a:endParaRPr>
          </a:p>
        </p:txBody>
      </p:sp>
      <p:pic>
        <p:nvPicPr>
          <p:cNvPr id="60" name="Google Shape;60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3"/>
          <p:cNvSpPr txBox="1"/>
          <p:nvPr/>
        </p:nvSpPr>
        <p:spPr>
          <a:xfrm>
            <a:off x="511300" y="1797450"/>
            <a:ext cx="9304200" cy="26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Проблемы и потребности, которые ваш проект сможет решить: 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lang="en-US" sz="1600">
                <a:solidFill>
                  <a:schemeClr val="dk1"/>
                </a:solidFill>
              </a:rPr>
              <a:t>потребители сталкиваются с низким качеством одежды, часто из синтетических материалов, которые не комфортны для ношения. 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lang="en-US" sz="1600">
                <a:solidFill>
                  <a:schemeClr val="dk1"/>
                </a:solidFill>
              </a:rPr>
              <a:t>молодые люди хотят выделяться и выражать свою индивидуальность, но часто сталкиваются с массовыми и однообразными предложениями на рынке. 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lang="en-US" sz="1600">
                <a:solidFill>
                  <a:schemeClr val="dk1"/>
                </a:solidFill>
              </a:rPr>
              <a:t>на рынке часто отсутствует разнообразие стилей и моделей, что ограничивает выбор для различных ситуаций (спорт, работа, отдых).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-"/>
            </a:pPr>
            <a:r>
              <a:rPr lang="en-US" sz="1600">
                <a:solidFill>
                  <a:schemeClr val="dk1"/>
                </a:solidFill>
              </a:rPr>
              <a:t>Молодежь часто хочет следить за модными трендами, но не всегда может позволить себе дорогостоящие бренды. - </a:t>
            </a:r>
            <a:r>
              <a:rPr lang="en-US" sz="1600" b="1">
                <a:solidFill>
                  <a:schemeClr val="dk1"/>
                </a:solidFill>
              </a:rPr>
              <a:t>-</a:t>
            </a:r>
            <a:r>
              <a:rPr lang="en-US" sz="1600">
                <a:solidFill>
                  <a:schemeClr val="dk1"/>
                </a:solidFill>
              </a:rPr>
              <a:t> Современные потребители крайне озабочены вопросами экологии и условий труда на производстве.</a:t>
            </a:r>
            <a:endParaRPr sz="2000"/>
          </a:p>
        </p:txBody>
      </p:sp>
      <p:sp>
        <p:nvSpPr>
          <p:cNvPr id="62" name="Google Shape;62;p3"/>
          <p:cNvSpPr txBox="1"/>
          <p:nvPr/>
        </p:nvSpPr>
        <p:spPr>
          <a:xfrm>
            <a:off x="1721550" y="4491600"/>
            <a:ext cx="64023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Люди хотят выделяться и принты от нейросети помогут в этом</a:t>
            </a:r>
            <a:endParaRPr sz="1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"/>
          <p:cNvSpPr txBox="1"/>
          <p:nvPr/>
        </p:nvSpPr>
        <p:spPr>
          <a:xfrm>
            <a:off x="826015" y="302256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>
              <a:solidFill>
                <a:schemeClr val="accent4"/>
              </a:solidFill>
            </a:endParaRPr>
          </a:p>
        </p:txBody>
      </p:sp>
      <p:pic>
        <p:nvPicPr>
          <p:cNvPr id="68" name="Google Shape;68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4"/>
          <p:cNvSpPr txBox="1"/>
          <p:nvPr/>
        </p:nvSpPr>
        <p:spPr>
          <a:xfrm>
            <a:off x="388025" y="891100"/>
            <a:ext cx="86940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Наш проект - создание бренда одежды . У нас будет представлена линейка одежды , различных направлений: спорт, casual, классический стиль, повседневный. ЦА- мужчины и женщины 16-35 лет. Материал нашей одежды исключительно натуральные ткани , которые гарантируют качество нашим потребителям. Фирменные принты для одежды , мы формируем с помощью нейросети.</a:t>
            </a:r>
            <a:endParaRPr/>
          </a:p>
        </p:txBody>
      </p:sp>
      <p:sp>
        <p:nvSpPr>
          <p:cNvPr id="70" name="Google Shape;70;p4"/>
          <p:cNvSpPr txBox="1"/>
          <p:nvPr/>
        </p:nvSpPr>
        <p:spPr>
          <a:xfrm>
            <a:off x="571975" y="1937800"/>
            <a:ext cx="80484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22860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1. Использование натуральных тканей, таких как органический хлопок, лен или бамбук, снижает негативное воздействие на окружающую среду по сравнению с синтетическими материалами. </a:t>
            </a:r>
            <a:endParaRPr sz="1200">
              <a:solidFill>
                <a:schemeClr val="dk1"/>
              </a:solidFill>
            </a:endParaRPr>
          </a:p>
          <a:p>
            <a:pPr marL="0" lvl="0" indent="22860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2. Одежда из натуральных тканей менее вероятно вызывает аллергические реакции и раздражения кожи, что делает её более безопасной для здоровья. </a:t>
            </a:r>
            <a:endParaRPr sz="1200">
              <a:solidFill>
                <a:schemeClr val="dk1"/>
              </a:solidFill>
            </a:endParaRPr>
          </a:p>
          <a:p>
            <a:pPr marL="0" lvl="0" indent="22860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3. Предложение высококачественной одежды по доступной цене помогает людям, которые не могут позволить себе дорогие бренды, приобретать качественные вещи. </a:t>
            </a:r>
            <a:endParaRPr sz="1200">
              <a:solidFill>
                <a:schemeClr val="dk1"/>
              </a:solidFill>
            </a:endParaRPr>
          </a:p>
          <a:p>
            <a:pPr marL="0" lvl="0" indent="22860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4. Качественная одежда служит дольше, что снижает потребность в частой замене вещей и уменьшает количество отходов</a:t>
            </a:r>
            <a:endParaRPr sz="1600"/>
          </a:p>
        </p:txBody>
      </p:sp>
      <p:sp>
        <p:nvSpPr>
          <p:cNvPr id="71" name="Google Shape;71;p4"/>
          <p:cNvSpPr txBox="1"/>
          <p:nvPr/>
        </p:nvSpPr>
        <p:spPr>
          <a:xfrm>
            <a:off x="527100" y="3550675"/>
            <a:ext cx="10382400" cy="22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dk1"/>
                </a:solidFill>
              </a:rPr>
              <a:t>Какая часть проблемы решается:</a:t>
            </a:r>
            <a:r>
              <a:rPr lang="en-US" sz="1100">
                <a:solidFill>
                  <a:schemeClr val="dk1"/>
                </a:solidFill>
              </a:rPr>
              <a:t> Создание бренда одежды с натуральными тканями и хорошим качеством по доступной цене может решить несколько важных проблем: 1. </a:t>
            </a:r>
            <a:r>
              <a:rPr lang="en-US" sz="1100" b="1">
                <a:solidFill>
                  <a:schemeClr val="dk1"/>
                </a:solidFill>
              </a:rPr>
              <a:t>Экологическая устойчивость:</a:t>
            </a:r>
            <a:r>
              <a:rPr lang="en-US" sz="1100">
                <a:solidFill>
                  <a:schemeClr val="dk1"/>
                </a:solidFill>
              </a:rPr>
              <a:t> Использование натуральных тканей, таких как органический хлопок, лен или бамбук, снижает негативное воздействие на окружающую среду по сравнению с синтетическими материалами. 2. </a:t>
            </a:r>
            <a:r>
              <a:rPr lang="en-US" sz="1100" b="1">
                <a:solidFill>
                  <a:schemeClr val="dk1"/>
                </a:solidFill>
              </a:rPr>
              <a:t>Здоровье потребителей:</a:t>
            </a:r>
            <a:r>
              <a:rPr lang="en-US" sz="1100">
                <a:solidFill>
                  <a:schemeClr val="dk1"/>
                </a:solidFill>
              </a:rPr>
              <a:t> Одежда из натуральных тканей менее вероятно вызывает аллергические реакции и раздражения кожи, что делает её более безопасной для здоровья. 3. </a:t>
            </a:r>
            <a:r>
              <a:rPr lang="en-US" sz="1100" b="1">
                <a:solidFill>
                  <a:schemeClr val="dk1"/>
                </a:solidFill>
              </a:rPr>
              <a:t>Доступность качественной одежды:</a:t>
            </a:r>
            <a:r>
              <a:rPr lang="en-US" sz="1100">
                <a:solidFill>
                  <a:schemeClr val="dk1"/>
                </a:solidFill>
              </a:rPr>
              <a:t> Предложение высококачественной одежды по доступной цене помогает людям, которые не могут позволить себе дорогие бренды, приобретать качественные вещи. 4. </a:t>
            </a:r>
            <a:r>
              <a:rPr lang="en-US" sz="1100" b="1">
                <a:solidFill>
                  <a:schemeClr val="dk1"/>
                </a:solidFill>
              </a:rPr>
              <a:t>Поддержка местных производителей:</a:t>
            </a:r>
            <a:r>
              <a:rPr lang="en-US" sz="1100">
                <a:solidFill>
                  <a:schemeClr val="dk1"/>
                </a:solidFill>
              </a:rPr>
              <a:t> Если бренд будет использовать местные ресурсы и производителей, это может поддержать местную экономику и сократить углеродный след за счет уменьшения транспортных расходов. 5. </a:t>
            </a:r>
            <a:r>
              <a:rPr lang="en-US" sz="1100" b="1">
                <a:solidFill>
                  <a:schemeClr val="dk1"/>
                </a:solidFill>
              </a:rPr>
              <a:t>Устойчивый потребительский выбор:</a:t>
            </a:r>
            <a:r>
              <a:rPr lang="en-US" sz="1100">
                <a:solidFill>
                  <a:schemeClr val="dk1"/>
                </a:solidFill>
              </a:rPr>
              <a:t> Предлагая доступные альтернативы, вы способствуете формированию осознанного потребления и помогаете людям делать выбор в пользу более устойчивых продуктов. 6. </a:t>
            </a:r>
            <a:r>
              <a:rPr lang="en-US" sz="1100" b="1">
                <a:solidFill>
                  <a:schemeClr val="dk1"/>
                </a:solidFill>
              </a:rPr>
              <a:t>Долговечность:</a:t>
            </a:r>
            <a:r>
              <a:rPr lang="en-US" sz="1100">
                <a:solidFill>
                  <a:schemeClr val="dk1"/>
                </a:solidFill>
              </a:rPr>
              <a:t> Качественная одежда служит дольше, что снижает потребность в частой замене вещей и уменьшает количество отходов. 7. </a:t>
            </a:r>
            <a:r>
              <a:rPr lang="en-US" sz="1100" b="1">
                <a:solidFill>
                  <a:schemeClr val="dk1"/>
                </a:solidFill>
              </a:rPr>
              <a:t>Образование потребителей:</a:t>
            </a:r>
            <a:r>
              <a:rPr lang="en-US" sz="1100">
                <a:solidFill>
                  <a:schemeClr val="dk1"/>
                </a:solidFill>
              </a:rPr>
              <a:t> Создание бренда с акцентом на натуральные материалы и качество может помочь повысить осведомленность потребителей о важности выбора устойчивой и этичной одежды. Таким образом, ваш бренд может не только удовлетворить потребности рынка, но и внести положительный вклад в общество и окружающую среду.</a:t>
            </a:r>
            <a:endParaRPr sz="15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5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>
              <a:solidFill>
                <a:schemeClr val="accent4"/>
              </a:solidFill>
            </a:endParaRPr>
          </a:p>
        </p:txBody>
      </p:sp>
      <p:pic>
        <p:nvPicPr>
          <p:cNvPr id="77" name="Google Shape;77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5"/>
          <p:cNvSpPr txBox="1"/>
          <p:nvPr/>
        </p:nvSpPr>
        <p:spPr>
          <a:xfrm>
            <a:off x="360050" y="1178200"/>
            <a:ext cx="7632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продажи одежды российских брендов увеличились до 30%</a:t>
            </a:r>
            <a:endParaRPr sz="1600"/>
          </a:p>
        </p:txBody>
      </p:sp>
      <p:pic>
        <p:nvPicPr>
          <p:cNvPr id="79" name="Google Shape;79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1400" y="1786375"/>
            <a:ext cx="5591175" cy="3990975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5"/>
          <p:cNvSpPr txBox="1"/>
          <p:nvPr/>
        </p:nvSpPr>
        <p:spPr>
          <a:xfrm>
            <a:off x="6980250" y="1178200"/>
            <a:ext cx="3000000" cy="32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</a:rPr>
              <a:t>Крупнейшими в России производителями спортивной одежды исследователи называют следующие компании: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-US" sz="1500" u="sng">
                <a:solidFill>
                  <a:schemeClr val="hlink"/>
                </a:solidFill>
                <a:hlinkClick r:id="rId5"/>
              </a:rPr>
              <a:t>Gloria Jeans</a:t>
            </a:r>
            <a:r>
              <a:rPr lang="en-US" sz="1500">
                <a:solidFill>
                  <a:schemeClr val="dk1"/>
                </a:solidFill>
              </a:rPr>
              <a:t>;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-US" sz="1500">
                <a:solidFill>
                  <a:schemeClr val="dk1"/>
                </a:solidFill>
              </a:rPr>
              <a:t>«</a:t>
            </a:r>
            <a:r>
              <a:rPr lang="en-US" sz="1500" u="sng">
                <a:solidFill>
                  <a:schemeClr val="hlink"/>
                </a:solidFill>
                <a:hlinkClick r:id="rId6"/>
              </a:rPr>
              <a:t>Элис Фэшн Рус</a:t>
            </a:r>
            <a:r>
              <a:rPr lang="en-US" sz="1500">
                <a:solidFill>
                  <a:schemeClr val="dk1"/>
                </a:solidFill>
              </a:rPr>
              <a:t>»;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-US" sz="1500">
                <a:solidFill>
                  <a:schemeClr val="dk1"/>
                </a:solidFill>
              </a:rPr>
              <a:t>ООО «Фабрика «Шарм»;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-US" sz="1500">
                <a:solidFill>
                  <a:schemeClr val="dk1"/>
                </a:solidFill>
              </a:rPr>
              <a:t>ООО «Факел-Спецодежда»;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-US" sz="1500">
                <a:solidFill>
                  <a:schemeClr val="dk1"/>
                </a:solidFill>
              </a:rPr>
              <a:t>ООО «Инико».</a:t>
            </a:r>
            <a:endParaRPr sz="1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6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>
              <a:solidFill>
                <a:schemeClr val="accent4"/>
              </a:solidFill>
            </a:endParaRPr>
          </a:p>
        </p:txBody>
      </p:sp>
      <p:pic>
        <p:nvPicPr>
          <p:cNvPr id="86" name="Google Shape;8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7" name="Google Shape;87;p6"/>
          <p:cNvGraphicFramePr/>
          <p:nvPr/>
        </p:nvGraphicFramePr>
        <p:xfrm>
          <a:off x="432325" y="1230575"/>
          <a:ext cx="3000000" cy="3000000"/>
        </p:xfrm>
        <a:graphic>
          <a:graphicData uri="http://schemas.openxmlformats.org/drawingml/2006/table">
            <a:tbl>
              <a:tblPr bandRow="1" bandCol="1">
                <a:noFill/>
                <a:tableStyleId>{AD7871C0-6F51-45F1-89AE-FB61E35AD424}</a:tableStyleId>
              </a:tblPr>
              <a:tblGrid>
                <a:gridCol w="10393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Прибыль будет генерироваться через розничные продажи, онлайн-заказы и специальные коллекции.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8" name="Google Shape;88;p6"/>
          <p:cNvSpPr txBox="1"/>
          <p:nvPr/>
        </p:nvSpPr>
        <p:spPr>
          <a:xfrm>
            <a:off x="360050" y="1857035"/>
            <a:ext cx="10538100" cy="36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dk1"/>
                </a:solidFill>
              </a:rPr>
              <a:t>1. Ценность:</a:t>
            </a:r>
            <a:r>
              <a:rPr lang="en-US">
                <a:solidFill>
                  <a:schemeClr val="dk1"/>
                </a:solidFill>
              </a:rPr>
              <a:t> Бренд одежды предлагает стильную, качественную и доступную одежду  Ценность создается через уникальный ассортимент,  и индивидуальный подход к клиентам.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dk1"/>
                </a:solidFill>
              </a:rPr>
              <a:t>2. Отношения с потребителями:</a:t>
            </a:r>
            <a:r>
              <a:rPr lang="en-US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Регулярные опросы клиентов для улучшения ассортимента и сервиса.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Создание активного сообщества в социальных сетях, где клиенты могут делиться своими образами и получать советы.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dk1"/>
                </a:solidFill>
              </a:rPr>
              <a:t>. 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dk1"/>
                </a:solidFill>
              </a:rPr>
              <a:t>3. Каналы продвижения:</a:t>
            </a:r>
            <a:r>
              <a:rPr lang="en-US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• </a:t>
            </a:r>
            <a:r>
              <a:rPr lang="en-US" b="1">
                <a:solidFill>
                  <a:schemeClr val="dk1"/>
                </a:solidFill>
              </a:rPr>
              <a:t>Социальные сети:</a:t>
            </a:r>
            <a:r>
              <a:rPr lang="en-US">
                <a:solidFill>
                  <a:schemeClr val="dk1"/>
                </a:solidFill>
              </a:rPr>
              <a:t> Активное продвижение в Instagram, TikTok и Facebook с помощью контент-маркетинга и рекламы.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• </a:t>
            </a:r>
            <a:r>
              <a:rPr lang="en-US" b="1">
                <a:solidFill>
                  <a:schemeClr val="dk1"/>
                </a:solidFill>
              </a:rPr>
              <a:t>Инфлюенсеры:</a:t>
            </a:r>
            <a:r>
              <a:rPr lang="en-US">
                <a:solidFill>
                  <a:schemeClr val="dk1"/>
                </a:solidFill>
              </a:rPr>
              <a:t> Сотрудничество с модными блогерами для увеличения охвата и привлечения новой аудитории.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• </a:t>
            </a:r>
            <a:r>
              <a:rPr lang="en-US" b="1">
                <a:solidFill>
                  <a:schemeClr val="dk1"/>
                </a:solidFill>
              </a:rPr>
              <a:t>Мероприятия:</a:t>
            </a:r>
            <a:r>
              <a:rPr lang="en-US">
                <a:solidFill>
                  <a:schemeClr val="dk1"/>
                </a:solidFill>
              </a:rPr>
              <a:t> Участие в модных показах, ярмарках и выставках для повышения узнаваемости бренда.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dk1"/>
                </a:solidFill>
              </a:rPr>
              <a:t>4. Каналы сбыта:</a:t>
            </a:r>
            <a:r>
              <a:rPr lang="en-US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• </a:t>
            </a:r>
            <a:r>
              <a:rPr lang="en-US" b="1">
                <a:solidFill>
                  <a:schemeClr val="dk1"/>
                </a:solidFill>
              </a:rPr>
              <a:t>Физический магазин:</a:t>
            </a:r>
            <a:r>
              <a:rPr lang="en-US">
                <a:solidFill>
                  <a:schemeClr val="dk1"/>
                </a:solidFill>
              </a:rPr>
              <a:t> Открытие магазина в стратегически удобном месте с высокой проходимостью.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• </a:t>
            </a:r>
            <a:r>
              <a:rPr lang="en-US" b="1">
                <a:solidFill>
                  <a:schemeClr val="dk1"/>
                </a:solidFill>
              </a:rPr>
              <a:t>Онлайн-магазин:</a:t>
            </a:r>
            <a:r>
              <a:rPr lang="en-US">
                <a:solidFill>
                  <a:schemeClr val="dk1"/>
                </a:solidFill>
              </a:rPr>
              <a:t> Разработка удобного веб-сайта с возможностью онлайн-покупок и доставки.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• </a:t>
            </a:r>
            <a:r>
              <a:rPr lang="en-US" b="1">
                <a:solidFill>
                  <a:schemeClr val="dk1"/>
                </a:solidFill>
              </a:rPr>
              <a:t>Маркетплейсы</a:t>
            </a:r>
            <a:r>
              <a:rPr lang="en-US">
                <a:solidFill>
                  <a:schemeClr val="dk1"/>
                </a:solidFill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7"/>
          <p:cNvSpPr txBox="1"/>
          <p:nvPr/>
        </p:nvSpPr>
        <p:spPr>
          <a:xfrm>
            <a:off x="365061" y="980728"/>
            <a:ext cx="9115200" cy="52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/>
              <a:t> </a:t>
            </a:r>
            <a:r>
              <a:rPr lang="en-US" sz="1600"/>
              <a:t>-</a:t>
            </a:r>
            <a:r>
              <a:rPr lang="en-US" sz="1600" b="1"/>
              <a:t> Провели исследование рынка одежды.  </a:t>
            </a: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/>
              <a:t> </a:t>
            </a:r>
            <a:r>
              <a:rPr lang="en-US" sz="1600" b="1"/>
              <a:t>- Определили цели исследования: </a:t>
            </a: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/>
              <a:t>предпочтения потребителей, анализ конкурентов, оценка трендов или выявление новых возможностей.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/>
              <a:t>•Анализ конкурентов: 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/>
              <a:t>Изучили ключевых игроков на рынке: их ассортимент, ценовую политику.  Это поможет выявить сильные и слабые стороны конкурентов.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/>
              <a:t>•Выявление трендов: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/>
              <a:t>Анализировали текущие и будущие тренды в моде. Включая цветовые палитры, стили, материалы и технологии производства. Социальные сети и модные показы могут быть хорошими источниками информации о трендах.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/>
              <a:t>•Оценка спроса;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/>
              <a:t>Оценили  объемы спроса на различные категории одежды.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/>
              <a:t>•Формирование выводов и рекомендаций: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/>
              <a:t>На основе собранных данных сформулировали выводы о текущем состоянии рынка и предложили рекомендации по стратегии развития бизнеса: какие продукты запускать, какие сегменты целесообразно развивать и как лучше позиционировать бренд.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/>
              <a:t>•Мониторинг и обновление данных: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/>
              <a:t>Рынок одежды постоянно меняется, поэтому важно регулярно обновлять информацию и адаптировать стратегию в соответствии с новыми данными.</a:t>
            </a:r>
            <a:endParaRPr sz="16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</p:txBody>
      </p:sp>
      <p:sp>
        <p:nvSpPr>
          <p:cNvPr id="94" name="Google Shape;94;p7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ТЕКУЩИЕ РЕЗУЛЬТАТЫ</a:t>
            </a:r>
            <a:endParaRPr>
              <a:solidFill>
                <a:schemeClr val="accent4"/>
              </a:solidFill>
            </a:endParaRPr>
          </a:p>
        </p:txBody>
      </p:sp>
      <p:pic>
        <p:nvPicPr>
          <p:cNvPr id="95" name="Google Shape;95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8"/>
          <p:cNvSpPr txBox="1"/>
          <p:nvPr/>
        </p:nvSpPr>
        <p:spPr>
          <a:xfrm>
            <a:off x="335865" y="332631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КОМАНДА</a:t>
            </a:r>
            <a:endParaRPr>
              <a:solidFill>
                <a:schemeClr val="accent4"/>
              </a:solidFill>
            </a:endParaRPr>
          </a:p>
        </p:txBody>
      </p:sp>
      <p:pic>
        <p:nvPicPr>
          <p:cNvPr id="101" name="Google Shape;101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8"/>
          <p:cNvSpPr txBox="1"/>
          <p:nvPr/>
        </p:nvSpPr>
        <p:spPr>
          <a:xfrm>
            <a:off x="521475" y="1072475"/>
            <a:ext cx="10469100" cy="48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8"/>
          <p:cNvSpPr txBox="1"/>
          <p:nvPr/>
        </p:nvSpPr>
        <p:spPr>
          <a:xfrm>
            <a:off x="673875" y="1224875"/>
            <a:ext cx="10469100" cy="48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8"/>
          <p:cNvSpPr txBox="1"/>
          <p:nvPr/>
        </p:nvSpPr>
        <p:spPr>
          <a:xfrm>
            <a:off x="238750" y="904725"/>
            <a:ext cx="10469100" cy="48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8"/>
          <p:cNvSpPr txBox="1"/>
          <p:nvPr/>
        </p:nvSpPr>
        <p:spPr>
          <a:xfrm>
            <a:off x="391150" y="1057125"/>
            <a:ext cx="10469100" cy="48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8"/>
          <p:cNvSpPr txBox="1"/>
          <p:nvPr/>
        </p:nvSpPr>
        <p:spPr>
          <a:xfrm>
            <a:off x="279725" y="904750"/>
            <a:ext cx="10469100" cy="48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7" name="Google Shape;107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39400" y="3417563"/>
            <a:ext cx="2377749" cy="3173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4763" y="3676763"/>
            <a:ext cx="2729174" cy="265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84450" y="587975"/>
            <a:ext cx="2515702" cy="3354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63963" y="1016149"/>
            <a:ext cx="2515699" cy="335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418675" y="2957063"/>
            <a:ext cx="2960026" cy="2960026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8"/>
          <p:cNvSpPr txBox="1"/>
          <p:nvPr/>
        </p:nvSpPr>
        <p:spPr>
          <a:xfrm>
            <a:off x="1033250" y="2846525"/>
            <a:ext cx="40500" cy="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8"/>
          <p:cNvSpPr txBox="1"/>
          <p:nvPr/>
        </p:nvSpPr>
        <p:spPr>
          <a:xfrm>
            <a:off x="2623675" y="668575"/>
            <a:ext cx="2256000" cy="3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/>
              <a:t>Жукова Вероника</a:t>
            </a:r>
            <a:endParaRPr sz="1500" b="1"/>
          </a:p>
        </p:txBody>
      </p:sp>
      <p:sp>
        <p:nvSpPr>
          <p:cNvPr id="114" name="Google Shape;114;p8"/>
          <p:cNvSpPr txBox="1"/>
          <p:nvPr/>
        </p:nvSpPr>
        <p:spPr>
          <a:xfrm>
            <a:off x="233000" y="3170675"/>
            <a:ext cx="1995600" cy="4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Шейх Канди</a:t>
            </a:r>
            <a:endParaRPr b="1"/>
          </a:p>
        </p:txBody>
      </p:sp>
      <p:sp>
        <p:nvSpPr>
          <p:cNvPr id="115" name="Google Shape;115;p8"/>
          <p:cNvSpPr txBox="1"/>
          <p:nvPr/>
        </p:nvSpPr>
        <p:spPr>
          <a:xfrm>
            <a:off x="4983250" y="2755350"/>
            <a:ext cx="14976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Зябликова 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Анастасия</a:t>
            </a:r>
            <a:endParaRPr b="1"/>
          </a:p>
        </p:txBody>
      </p:sp>
      <p:sp>
        <p:nvSpPr>
          <p:cNvPr id="116" name="Google Shape;116;p8"/>
          <p:cNvSpPr txBox="1"/>
          <p:nvPr/>
        </p:nvSpPr>
        <p:spPr>
          <a:xfrm>
            <a:off x="6695925" y="263375"/>
            <a:ext cx="3356100" cy="3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Пантелеймонова Вита</a:t>
            </a:r>
            <a:endParaRPr b="1"/>
          </a:p>
        </p:txBody>
      </p:sp>
      <p:sp>
        <p:nvSpPr>
          <p:cNvPr id="117" name="Google Shape;117;p8"/>
          <p:cNvSpPr txBox="1"/>
          <p:nvPr/>
        </p:nvSpPr>
        <p:spPr>
          <a:xfrm>
            <a:off x="9289200" y="2490625"/>
            <a:ext cx="2089500" cy="4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Согуксулу Эва</a:t>
            </a:r>
            <a:endParaRPr b="1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ПЛАНЫ РАЗВИТИЯ</a:t>
            </a:r>
            <a:endParaRPr>
              <a:solidFill>
                <a:schemeClr val="accent4"/>
              </a:solidFill>
            </a:endParaRPr>
          </a:p>
        </p:txBody>
      </p:sp>
      <p:pic>
        <p:nvPicPr>
          <p:cNvPr id="123" name="Google Shape;123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9"/>
          <p:cNvSpPr txBox="1"/>
          <p:nvPr/>
        </p:nvSpPr>
        <p:spPr>
          <a:xfrm>
            <a:off x="693025" y="832100"/>
            <a:ext cx="6402300" cy="59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 b="1"/>
              <a:t>1)Финансовая модель бренда одежды</a:t>
            </a:r>
            <a:endParaRPr sz="13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/>
              <a:t>Производственный процесс:</a:t>
            </a:r>
            <a:endParaRPr sz="1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/>
              <a:t> • ﻿﻿Разработка принтов с помощью нейросетей</a:t>
            </a:r>
            <a:endParaRPr sz="1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/>
              <a:t> • ﻿﻿Производство одежды (выбор поставщиков тканей и производителей)</a:t>
            </a:r>
            <a:endParaRPr sz="1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/>
              <a:t>Прогноз продаж:</a:t>
            </a:r>
            <a:endParaRPr sz="1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/>
              <a:t> • ﻿﻿Определите целевую аудиторию для каждой линейки.</a:t>
            </a:r>
            <a:endParaRPr sz="1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/>
              <a:t> • ﻿﻿Установите предполагаемую цену на каждую категорию продукции.</a:t>
            </a:r>
            <a:endParaRPr sz="1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/>
              <a:t> • ﻿﻿Прогнозируйте объемы продаж на основе рыночного анализа и конкурентоспособности.</a:t>
            </a:r>
            <a:endParaRPr sz="1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/>
              <a:t>Расчет затрат:</a:t>
            </a:r>
            <a:endParaRPr sz="1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/>
              <a:t>Переменные затраты:</a:t>
            </a:r>
            <a:endParaRPr sz="1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/>
              <a:t> • ﻿﻿Стоимость тканей (определите цену за метр/кг)</a:t>
            </a:r>
            <a:endParaRPr sz="1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/>
              <a:t> • ﻿﻿Затраты на производство (оплата труда, накладные расходы)</a:t>
            </a:r>
            <a:endParaRPr sz="1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/>
              <a:t> • ﻿﻿Расходы на разработку принтов (стоимость использования нейросетей)</a:t>
            </a:r>
            <a:endParaRPr sz="1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/>
              <a:t>Фиксированные затраты:</a:t>
            </a:r>
            <a:endParaRPr sz="1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/>
              <a:t> • ﻿﻿Аренда помещений (магазины/ склады)</a:t>
            </a:r>
            <a:endParaRPr sz="1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/>
              <a:t> • ﻿﻿Заработная плата сотрудников</a:t>
            </a:r>
            <a:endParaRPr sz="1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/>
              <a:t> • ﻿﻿Маркетинг и реклама</a:t>
            </a:r>
            <a:endParaRPr sz="1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/>
              <a:t> • ﻿﻿Административные расходы</a:t>
            </a:r>
            <a:endParaRPr sz="1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/>
              <a:t>Расчет прибыли:</a:t>
            </a:r>
            <a:endParaRPr sz="1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/>
              <a:t>Прибыль до налогообложения:</a:t>
            </a:r>
            <a:endParaRPr sz="1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/>
              <a:t>Прибыль = Общий доход - (Общие переменные затраты + Общие фиксированные затраты)</a:t>
            </a:r>
            <a:endParaRPr sz="1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/>
              <a:t>                                                     </a:t>
            </a:r>
            <a:r>
              <a:rPr lang="en-US" sz="1300" b="1"/>
              <a:t> Источники финансирования:</a:t>
            </a:r>
            <a:endParaRPr sz="13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/>
              <a:t>                                                      • ﻿﻿Собственные средства</a:t>
            </a:r>
            <a:endParaRPr sz="1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/>
              <a:t>                                                      • ﻿﻿Инвестиции</a:t>
            </a:r>
            <a:endParaRPr sz="1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/>
              <a:t>                                                      • ﻿﻿Кредиты</a:t>
            </a:r>
            <a:endParaRPr sz="1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1089526da5_0_2"/>
          <p:cNvSpPr txBox="1"/>
          <p:nvPr/>
        </p:nvSpPr>
        <p:spPr>
          <a:xfrm>
            <a:off x="619875" y="245975"/>
            <a:ext cx="10469100" cy="57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 b="1">
                <a:solidFill>
                  <a:schemeClr val="dk1"/>
                </a:solidFill>
              </a:rPr>
              <a:t>Линейка продукции:</a:t>
            </a:r>
            <a:endParaRPr sz="15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 b="1">
                <a:solidFill>
                  <a:schemeClr val="dk1"/>
                </a:solidFill>
              </a:rPr>
              <a:t> 1  </a:t>
            </a:r>
            <a:r>
              <a:rPr lang="en-US" sz="1300">
                <a:solidFill>
                  <a:schemeClr val="dk1"/>
                </a:solidFill>
              </a:rPr>
              <a:t>Спортивная одежда.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chemeClr val="dk1"/>
                </a:solidFill>
              </a:rPr>
              <a:t> </a:t>
            </a:r>
            <a:r>
              <a:rPr lang="en-US" sz="1300" b="1">
                <a:solidFill>
                  <a:schemeClr val="dk1"/>
                </a:solidFill>
              </a:rPr>
              <a:t>2 </a:t>
            </a:r>
            <a:r>
              <a:rPr lang="en-US" sz="1300">
                <a:solidFill>
                  <a:schemeClr val="dk1"/>
                </a:solidFill>
              </a:rPr>
              <a:t>Casual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 b="1">
                <a:solidFill>
                  <a:schemeClr val="dk1"/>
                </a:solidFill>
              </a:rPr>
              <a:t> 3 </a:t>
            </a:r>
            <a:r>
              <a:rPr lang="en-US" sz="1300">
                <a:solidFill>
                  <a:schemeClr val="dk1"/>
                </a:solidFill>
              </a:rPr>
              <a:t>Повседневная одежда.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 b="1">
                <a:solidFill>
                  <a:schemeClr val="dk1"/>
                </a:solidFill>
              </a:rPr>
              <a:t>Процесс создания дизайна:</a:t>
            </a:r>
            <a:endParaRPr sz="13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chemeClr val="dk1"/>
                </a:solidFill>
              </a:rPr>
              <a:t> 1 ﻿﻿﻿Исследование трендов: Анализ текущих модных тенденций и предпочтений целевой аудитории.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chemeClr val="dk1"/>
                </a:solidFill>
              </a:rPr>
              <a:t> 2 ﻿﻿﻿Концептуализация: Разработка концепций для каждой линии одежды с учетом стиля, функциональности и целевой аудитории.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chemeClr val="dk1"/>
                </a:solidFill>
              </a:rPr>
              <a:t> 3 ﻿﻿﻿Создание принтов: Использование нейросетей для генерации уникальных графических элементов и узоров.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chemeClr val="dk1"/>
                </a:solidFill>
              </a:rPr>
              <a:t> 4 ﻿﻿﻿Выбор материалов: Подбор натуральных тканей, соответствующих концепции дизайна.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chemeClr val="dk1"/>
                </a:solidFill>
              </a:rPr>
              <a:t> 5 ﻿﻿﻿Создание прототипов: Разработка образцов одежды для тестирования на удобство и внешний вид.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chemeClr val="dk1"/>
                </a:solidFill>
              </a:rPr>
              <a:t> 6 ﻿﻿﻿Финальная доработка: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 b="1">
                <a:solidFill>
                  <a:schemeClr val="dk1"/>
                </a:solidFill>
              </a:rPr>
              <a:t>Корректировка дизайнов на основе отзывов и тестирования.</a:t>
            </a:r>
            <a:endParaRPr sz="11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chemeClr val="dk1"/>
                </a:solidFill>
              </a:rPr>
              <a:t> Запуск маркетинговой кампании бренда одежды. 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chemeClr val="dk1"/>
                </a:solidFill>
              </a:rPr>
              <a:t> Цели маркетинговой кампании: •Увеличение узнаваемости бренда: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chemeClr val="dk1"/>
                </a:solidFill>
              </a:rPr>
              <a:t>Создать сильный имидж бренда, который ассоциируется с качеством, стилем и инновациями.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chemeClr val="dk1"/>
                </a:solidFill>
              </a:rPr>
              <a:t>• Привлечение целевой аудитории: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chemeClr val="dk1"/>
                </a:solidFill>
              </a:rPr>
              <a:t>Охват различных сегментов рынка, включая активных спортсменов, любителей casual-стиля, офисных работников и людей, предпочитающих повседневную одежду.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chemeClr val="dk1"/>
                </a:solidFill>
              </a:rPr>
              <a:t>• Формирование лояльности клиентов: Установить долгосрочные отношения с клиентами через качественный продукт и уникальные предложения.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 b="1">
                <a:solidFill>
                  <a:schemeClr val="dk1"/>
                </a:solidFill>
              </a:rPr>
              <a:t>-Каналы продвижения:</a:t>
            </a:r>
            <a:endParaRPr sz="13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chemeClr val="dk1"/>
                </a:solidFill>
              </a:rPr>
              <a:t> • ﻿﻿Социальные сети: Instagram, Facebook, TikTok - для визуального контента и взаимодействия с аудиторией.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chemeClr val="dk1"/>
                </a:solidFill>
              </a:rPr>
              <a:t> • ﻿﻿Инфлюенсеры: Сотрудничество с модными блогерами и спортсменами для продвижения линейки.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0"/>
          <p:cNvSpPr/>
          <p:nvPr/>
        </p:nvSpPr>
        <p:spPr>
          <a:xfrm>
            <a:off x="-15875" y="5229200"/>
            <a:ext cx="1503363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0"/>
          <p:cNvSpPr/>
          <p:nvPr/>
        </p:nvSpPr>
        <p:spPr>
          <a:xfrm>
            <a:off x="1481138" y="5229200"/>
            <a:ext cx="1501775" cy="1652614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0"/>
          <p:cNvSpPr/>
          <p:nvPr/>
        </p:nvSpPr>
        <p:spPr>
          <a:xfrm>
            <a:off x="2968625" y="5229200"/>
            <a:ext cx="1501775" cy="165261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0"/>
          <p:cNvSpPr/>
          <p:nvPr/>
        </p:nvSpPr>
        <p:spPr>
          <a:xfrm>
            <a:off x="4449763" y="5229200"/>
            <a:ext cx="1503362" cy="165261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10"/>
          <p:cNvSpPr/>
          <p:nvPr/>
        </p:nvSpPr>
        <p:spPr>
          <a:xfrm>
            <a:off x="5951538" y="5229200"/>
            <a:ext cx="1501775" cy="165261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10"/>
          <p:cNvSpPr/>
          <p:nvPr/>
        </p:nvSpPr>
        <p:spPr>
          <a:xfrm>
            <a:off x="7419975" y="5229200"/>
            <a:ext cx="1501775" cy="1652614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0"/>
          <p:cNvSpPr/>
          <p:nvPr/>
        </p:nvSpPr>
        <p:spPr>
          <a:xfrm>
            <a:off x="8920163" y="5229200"/>
            <a:ext cx="1503362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0"/>
          <p:cNvSpPr/>
          <p:nvPr/>
        </p:nvSpPr>
        <p:spPr>
          <a:xfrm>
            <a:off x="10234613" y="5229200"/>
            <a:ext cx="1503362" cy="165261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10"/>
          <p:cNvSpPr/>
          <p:nvPr/>
        </p:nvSpPr>
        <p:spPr>
          <a:xfrm>
            <a:off x="11731625" y="5229200"/>
            <a:ext cx="488950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10"/>
          <p:cNvSpPr txBox="1"/>
          <p:nvPr/>
        </p:nvSpPr>
        <p:spPr>
          <a:xfrm>
            <a:off x="532009" y="465469"/>
            <a:ext cx="4831212" cy="4529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259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СПАСИБО </a:t>
            </a:r>
            <a:r>
              <a:rPr lang="en-US" sz="5259">
                <a:solidFill>
                  <a:schemeClr val="accent4"/>
                </a:solidFill>
              </a:rPr>
              <a:t>ЗА ВНИМАНИЕ</a:t>
            </a:r>
            <a:r>
              <a:rPr lang="en-US" sz="5559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sz="100">
              <a:solidFill>
                <a:schemeClr val="accent4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КОНТАКТЫ</a:t>
            </a:r>
            <a:endParaRPr sz="14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rgbClr val="1B1B1B"/>
                </a:solidFill>
              </a:rPr>
              <a:t>+7 988 418 2828</a:t>
            </a:r>
            <a:r>
              <a:rPr lang="en-US" sz="23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4" name="Google Shape;144;p1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13688" y="4565448"/>
            <a:ext cx="1926490" cy="463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255101" y="50250"/>
            <a:ext cx="4583974" cy="502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993</Words>
  <Application>Microsoft Office PowerPoint</Application>
  <PresentationFormat>Широкоэкранный</PresentationFormat>
  <Paragraphs>126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Mikely</dc:creator>
  <cp:lastModifiedBy>Вита</cp:lastModifiedBy>
  <cp:revision>1</cp:revision>
  <dcterms:created xsi:type="dcterms:W3CDTF">2022-11-28T09:29:04Z</dcterms:created>
  <dcterms:modified xsi:type="dcterms:W3CDTF">2024-10-31T11:19:54Z</dcterms:modified>
</cp:coreProperties>
</file>