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80" r:id="rId3"/>
    <p:sldId id="257" r:id="rId4"/>
    <p:sldId id="279" r:id="rId5"/>
    <p:sldId id="281" r:id="rId6"/>
    <p:sldId id="282" r:id="rId7"/>
    <p:sldId id="258" r:id="rId8"/>
    <p:sldId id="283" r:id="rId9"/>
    <p:sldId id="259" r:id="rId10"/>
    <p:sldId id="274" r:id="rId11"/>
    <p:sldId id="260" r:id="rId12"/>
    <p:sldId id="275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6" r:id="rId27"/>
    <p:sldId id="277" r:id="rId28"/>
    <p:sldId id="278" r:id="rId29"/>
    <p:sldId id="284" r:id="rId30"/>
    <p:sldId id="285" r:id="rId31"/>
    <p:sldId id="286" r:id="rId3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81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09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1914" y="798"/>
      </p:cViewPr>
      <p:guideLst>
        <p:guide orient="horz" pos="318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 квартал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1 кв 2025 г.</c:v>
                </c:pt>
                <c:pt idx="1">
                  <c:v>2 кв 2025 г.</c:v>
                </c:pt>
                <c:pt idx="2">
                  <c:v>3 кв 2025 г.</c:v>
                </c:pt>
                <c:pt idx="3">
                  <c:v>4 кв 2025 г.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1693.2</c:v>
                </c:pt>
                <c:pt idx="1">
                  <c:v>1547</c:v>
                </c:pt>
                <c:pt idx="2">
                  <c:v>1306.6500000000001</c:v>
                </c:pt>
                <c:pt idx="3">
                  <c:v>1306.6500000000001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38-4856-B289-070B0A49F9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659160432"/>
        <c:axId val="659160848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Суммарно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38-4856-B289-070B0A49F907}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438-4856-B289-070B0A49F907}"/>
                </c:ext>
              </c:extLst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438-4856-B289-070B0A49F907}"/>
                </c:ext>
              </c:extLst>
            </c:dLbl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438-4856-B289-070B0A49F90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noFill/>
                <a:prstDash val="sysDot"/>
              </a:ln>
              <a:effectLst/>
            </c:spPr>
            <c:trendlineType val="log"/>
            <c:dispRSqr val="0"/>
            <c:dispEq val="0"/>
          </c:trendline>
          <c:cat>
            <c:strRef>
              <c:f>Лист1!$A$2:$A$5</c:f>
              <c:strCache>
                <c:ptCount val="4"/>
                <c:pt idx="0">
                  <c:v>1 кв 2025 г.</c:v>
                </c:pt>
                <c:pt idx="1">
                  <c:v>2 кв 2025 г.</c:v>
                </c:pt>
                <c:pt idx="2">
                  <c:v>3 кв 2025 г.</c:v>
                </c:pt>
                <c:pt idx="3">
                  <c:v>4 кв 2025 г.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1693.2</c:v>
                </c:pt>
                <c:pt idx="1">
                  <c:v>3240.2</c:v>
                </c:pt>
                <c:pt idx="2">
                  <c:v>4546.8500000000004</c:v>
                </c:pt>
                <c:pt idx="3">
                  <c:v>5853.5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438-4856-B289-070B0A49F9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59160432"/>
        <c:axId val="659160848"/>
      </c:lineChart>
      <c:catAx>
        <c:axId val="659160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59160848"/>
        <c:crosses val="autoZero"/>
        <c:auto val="1"/>
        <c:lblAlgn val="ctr"/>
        <c:lblOffset val="100"/>
        <c:noMultiLvlLbl val="0"/>
      </c:catAx>
      <c:valAx>
        <c:axId val="659160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/>
                  <a:t>Оттоки денежных средств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@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59160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BE8C3D-3806-F544-A8F0-2D0988808E7F}" type="doc">
      <dgm:prSet loTypeId="urn:microsoft.com/office/officeart/2005/8/layout/StepDownProcess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C5331C7-4374-3345-B35F-990617C9C390}">
      <dgm:prSet phldrT="[Текст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ru-RU" dirty="0"/>
            <a:t>Поставщики</a:t>
          </a:r>
        </a:p>
      </dgm:t>
    </dgm:pt>
    <dgm:pt modelId="{EB072B2F-2195-3C46-91B1-A31C5F4218DF}" type="parTrans" cxnId="{5ED0A325-C1AF-BD48-89AE-4569C2E146F9}">
      <dgm:prSet/>
      <dgm:spPr/>
      <dgm:t>
        <a:bodyPr/>
        <a:lstStyle/>
        <a:p>
          <a:endParaRPr lang="ru-RU"/>
        </a:p>
      </dgm:t>
    </dgm:pt>
    <dgm:pt modelId="{D44DA17A-49A2-1A4F-8E71-6ECA7A1F4093}" type="sibTrans" cxnId="{5ED0A325-C1AF-BD48-89AE-4569C2E146F9}">
      <dgm:prSet/>
      <dgm:spPr/>
      <dgm:t>
        <a:bodyPr/>
        <a:lstStyle/>
        <a:p>
          <a:endParaRPr lang="ru-RU"/>
        </a:p>
      </dgm:t>
    </dgm:pt>
    <dgm:pt modelId="{F5CA0135-5978-234A-A555-3A7BC5283A86}">
      <dgm:prSet phldrT="[Текст]" custT="1"/>
      <dgm:spPr/>
      <dgm:t>
        <a:bodyPr/>
        <a:lstStyle/>
        <a:p>
          <a:pPr>
            <a:buFont typeface="+mj-lt"/>
            <a:buNone/>
          </a:pPr>
          <a:r>
            <a:rPr lang="ru-RU" sz="1800" dirty="0"/>
            <a:t>Строительные дистрибьютеры</a:t>
          </a:r>
        </a:p>
      </dgm:t>
    </dgm:pt>
    <dgm:pt modelId="{3FD112B4-6269-2745-ADD0-EF9877EC15EB}" type="parTrans" cxnId="{41A22CC4-A0E8-0C44-A3AF-EA16F6748114}">
      <dgm:prSet/>
      <dgm:spPr/>
      <dgm:t>
        <a:bodyPr/>
        <a:lstStyle/>
        <a:p>
          <a:endParaRPr lang="ru-RU"/>
        </a:p>
      </dgm:t>
    </dgm:pt>
    <dgm:pt modelId="{A8438763-ED68-9040-8A1D-7916148A62D4}" type="sibTrans" cxnId="{41A22CC4-A0E8-0C44-A3AF-EA16F6748114}">
      <dgm:prSet/>
      <dgm:spPr/>
      <dgm:t>
        <a:bodyPr/>
        <a:lstStyle/>
        <a:p>
          <a:endParaRPr lang="ru-RU"/>
        </a:p>
      </dgm:t>
    </dgm:pt>
    <dgm:pt modelId="{3EF33E22-556F-8642-8D02-1C593B92E12F}">
      <dgm:prSet phldrT="[Текст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ru-RU" dirty="0"/>
            <a:t>Сборочный цех</a:t>
          </a:r>
        </a:p>
      </dgm:t>
    </dgm:pt>
    <dgm:pt modelId="{B2EBD874-EAA1-BB47-9BEE-68573F713345}" type="parTrans" cxnId="{FB21C518-5813-F34F-ABF0-ECECD24E87DA}">
      <dgm:prSet/>
      <dgm:spPr/>
      <dgm:t>
        <a:bodyPr/>
        <a:lstStyle/>
        <a:p>
          <a:endParaRPr lang="ru-RU"/>
        </a:p>
      </dgm:t>
    </dgm:pt>
    <dgm:pt modelId="{904AD136-B629-3A4A-B064-B4F48D87CB92}" type="sibTrans" cxnId="{FB21C518-5813-F34F-ABF0-ECECD24E87DA}">
      <dgm:prSet/>
      <dgm:spPr/>
      <dgm:t>
        <a:bodyPr/>
        <a:lstStyle/>
        <a:p>
          <a:endParaRPr lang="ru-RU"/>
        </a:p>
      </dgm:t>
    </dgm:pt>
    <dgm:pt modelId="{25813BEC-EB2C-DE41-A0BA-5125D3F728F6}">
      <dgm:prSet phldrT="[Текст]" custT="1"/>
      <dgm:spPr/>
      <dgm:t>
        <a:bodyPr/>
        <a:lstStyle/>
        <a:p>
          <a:r>
            <a:rPr lang="ru-RU" sz="1800" dirty="0"/>
            <a:t>Производство, сборка, поставка, монтаж.</a:t>
          </a:r>
        </a:p>
      </dgm:t>
    </dgm:pt>
    <dgm:pt modelId="{A5EE8589-9577-6543-BE10-2BB5692E0165}" type="parTrans" cxnId="{EA963E6D-5E55-B54D-B21E-FCA14761EBE5}">
      <dgm:prSet/>
      <dgm:spPr/>
      <dgm:t>
        <a:bodyPr/>
        <a:lstStyle/>
        <a:p>
          <a:endParaRPr lang="ru-RU"/>
        </a:p>
      </dgm:t>
    </dgm:pt>
    <dgm:pt modelId="{F5032BAD-C514-2048-9152-6091C93FB432}" type="sibTrans" cxnId="{EA963E6D-5E55-B54D-B21E-FCA14761EBE5}">
      <dgm:prSet/>
      <dgm:spPr/>
      <dgm:t>
        <a:bodyPr/>
        <a:lstStyle/>
        <a:p>
          <a:endParaRPr lang="ru-RU"/>
        </a:p>
      </dgm:t>
    </dgm:pt>
    <dgm:pt modelId="{D18AB0BF-10A4-1949-804B-7A5232D313BB}">
      <dgm:prSet phldrT="[Текст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ru-RU" dirty="0"/>
            <a:t>Трубопрокатное предприятие</a:t>
          </a:r>
        </a:p>
      </dgm:t>
    </dgm:pt>
    <dgm:pt modelId="{349DA77C-CF11-3149-B347-10F1F1FCE3FB}" type="parTrans" cxnId="{7CFAF052-C332-0345-AB67-EE40A712EDB8}">
      <dgm:prSet/>
      <dgm:spPr/>
      <dgm:t>
        <a:bodyPr/>
        <a:lstStyle/>
        <a:p>
          <a:endParaRPr lang="ru-RU"/>
        </a:p>
      </dgm:t>
    </dgm:pt>
    <dgm:pt modelId="{E5130433-848E-2046-86F0-A80A77A04F19}" type="sibTrans" cxnId="{7CFAF052-C332-0345-AB67-EE40A712EDB8}">
      <dgm:prSet/>
      <dgm:spPr/>
      <dgm:t>
        <a:bodyPr/>
        <a:lstStyle/>
        <a:p>
          <a:endParaRPr lang="ru-RU"/>
        </a:p>
      </dgm:t>
    </dgm:pt>
    <dgm:pt modelId="{6C2AD36E-04C0-C74C-BE4B-95588E93B0BA}">
      <dgm:prSet phldrT="[Текст]" custT="1"/>
      <dgm:spPr/>
      <dgm:t>
        <a:bodyPr/>
        <a:lstStyle/>
        <a:p>
          <a:r>
            <a:rPr lang="ru-RU" sz="1800" dirty="0"/>
            <a:t>ПЗНТ, НТЗМ, ИТЗ и др.</a:t>
          </a:r>
        </a:p>
      </dgm:t>
    </dgm:pt>
    <dgm:pt modelId="{CD7A6670-6CD0-4B43-9CE3-6694A9967CD0}" type="parTrans" cxnId="{A319BF51-5645-C640-94CF-ED82B1298AFD}">
      <dgm:prSet/>
      <dgm:spPr/>
      <dgm:t>
        <a:bodyPr/>
        <a:lstStyle/>
        <a:p>
          <a:endParaRPr lang="ru-RU"/>
        </a:p>
      </dgm:t>
    </dgm:pt>
    <dgm:pt modelId="{72DB9A74-0F4A-5149-B4DE-7FAA0748DA80}" type="sibTrans" cxnId="{A319BF51-5645-C640-94CF-ED82B1298AFD}">
      <dgm:prSet/>
      <dgm:spPr/>
      <dgm:t>
        <a:bodyPr/>
        <a:lstStyle/>
        <a:p>
          <a:endParaRPr lang="ru-RU"/>
        </a:p>
      </dgm:t>
    </dgm:pt>
    <dgm:pt modelId="{93B76814-B6CD-4BF6-BA9A-82E5C2B98CCA}">
      <dgm:prSet phldrT="[Текст]" custT="1"/>
      <dgm:spPr/>
      <dgm:t>
        <a:bodyPr/>
        <a:lstStyle/>
        <a:p>
          <a:pPr>
            <a:buFont typeface="+mj-lt"/>
            <a:buNone/>
          </a:pPr>
          <a:r>
            <a:rPr lang="ru-RU" sz="1800" dirty="0"/>
            <a:t>( ООО «</a:t>
          </a:r>
          <a:r>
            <a:rPr lang="ru-RU" sz="1800" dirty="0" err="1"/>
            <a:t>СтальМаркет</a:t>
          </a:r>
          <a:r>
            <a:rPr lang="ru-RU" sz="1800" dirty="0"/>
            <a:t>» / ООО «</a:t>
          </a:r>
          <a:r>
            <a:rPr lang="ru-RU" sz="1800" dirty="0" err="1"/>
            <a:t>ПульсЦен</a:t>
          </a:r>
          <a:r>
            <a:rPr lang="ru-RU" sz="1800" dirty="0"/>
            <a:t>»)</a:t>
          </a:r>
        </a:p>
      </dgm:t>
    </dgm:pt>
    <dgm:pt modelId="{3A939E6C-9953-46A7-99B6-AFCC20D06F94}" type="parTrans" cxnId="{C35C0698-0720-4D17-A3CD-D5676DA0A5F7}">
      <dgm:prSet/>
      <dgm:spPr/>
      <dgm:t>
        <a:bodyPr/>
        <a:lstStyle/>
        <a:p>
          <a:endParaRPr lang="ru-RU"/>
        </a:p>
      </dgm:t>
    </dgm:pt>
    <dgm:pt modelId="{CF273D61-D2B6-483E-87B9-D4C094A723ED}" type="sibTrans" cxnId="{C35C0698-0720-4D17-A3CD-D5676DA0A5F7}">
      <dgm:prSet/>
      <dgm:spPr/>
      <dgm:t>
        <a:bodyPr/>
        <a:lstStyle/>
        <a:p>
          <a:endParaRPr lang="ru-RU"/>
        </a:p>
      </dgm:t>
    </dgm:pt>
    <dgm:pt modelId="{EE0CCDBC-DBCC-D848-A0F6-8472BFB08286}" type="pres">
      <dgm:prSet presAssocID="{AABE8C3D-3806-F544-A8F0-2D0988808E7F}" presName="rootnode" presStyleCnt="0">
        <dgm:presLayoutVars>
          <dgm:chMax/>
          <dgm:chPref/>
          <dgm:dir/>
          <dgm:animLvl val="lvl"/>
        </dgm:presLayoutVars>
      </dgm:prSet>
      <dgm:spPr/>
    </dgm:pt>
    <dgm:pt modelId="{7C54B0CF-4875-0C4A-BD23-C6E5CC80178B}" type="pres">
      <dgm:prSet presAssocID="{BC5331C7-4374-3345-B35F-990617C9C390}" presName="composite" presStyleCnt="0"/>
      <dgm:spPr/>
    </dgm:pt>
    <dgm:pt modelId="{E08EA541-4AED-0747-8B69-0F1B789991D1}" type="pres">
      <dgm:prSet presAssocID="{BC5331C7-4374-3345-B35F-990617C9C390}" presName="bentUpArrow1" presStyleLbl="alignImgPlace1" presStyleIdx="0" presStyleCnt="2" custScaleX="147122" custLinFactNeighborX="44655" custLinFactNeighborY="2365"/>
      <dgm:spPr>
        <a:solidFill>
          <a:schemeClr val="bg2">
            <a:lumMod val="25000"/>
          </a:schemeClr>
        </a:solidFill>
      </dgm:spPr>
    </dgm:pt>
    <dgm:pt modelId="{67F1BB1A-7CC0-BB48-ABCC-B282FC936D15}" type="pres">
      <dgm:prSet presAssocID="{BC5331C7-4374-3345-B35F-990617C9C390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</dgm:pt>
    <dgm:pt modelId="{633DC131-B462-5B4B-9AE0-1D19BC56C1ED}" type="pres">
      <dgm:prSet presAssocID="{BC5331C7-4374-3345-B35F-990617C9C390}" presName="ChildText" presStyleLbl="revTx" presStyleIdx="0" presStyleCnt="3" custScaleX="422720" custLinFactX="69877" custLinFactNeighborX="100000" custLinFactNeighborY="-966">
        <dgm:presLayoutVars>
          <dgm:chMax val="0"/>
          <dgm:chPref val="0"/>
          <dgm:bulletEnabled val="1"/>
        </dgm:presLayoutVars>
      </dgm:prSet>
      <dgm:spPr/>
    </dgm:pt>
    <dgm:pt modelId="{ECEB7C19-4583-6B4C-BBDB-13722986EDA8}" type="pres">
      <dgm:prSet presAssocID="{D44DA17A-49A2-1A4F-8E71-6ECA7A1F4093}" presName="sibTrans" presStyleCnt="0"/>
      <dgm:spPr/>
    </dgm:pt>
    <dgm:pt modelId="{282FC405-504E-B04F-BC63-A365B27418C8}" type="pres">
      <dgm:prSet presAssocID="{3EF33E22-556F-8642-8D02-1C593B92E12F}" presName="composite" presStyleCnt="0"/>
      <dgm:spPr/>
    </dgm:pt>
    <dgm:pt modelId="{201D8BF1-C2B0-2242-90D0-18A88FE88A28}" type="pres">
      <dgm:prSet presAssocID="{3EF33E22-556F-8642-8D02-1C593B92E12F}" presName="bentUpArrow1" presStyleLbl="alignImgPlace1" presStyleIdx="1" presStyleCnt="2" custScaleX="150686" custLinFactNeighborX="38299" custLinFactNeighborY="-30"/>
      <dgm:spPr>
        <a:solidFill>
          <a:schemeClr val="bg2">
            <a:lumMod val="25000"/>
          </a:schemeClr>
        </a:solidFill>
      </dgm:spPr>
    </dgm:pt>
    <dgm:pt modelId="{0755A07D-04F4-8442-91C9-D79B7C98918D}" type="pres">
      <dgm:prSet presAssocID="{3EF33E22-556F-8642-8D02-1C593B92E12F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</dgm:pt>
    <dgm:pt modelId="{21A44EA3-13E7-474C-AF97-C5296D437A96}" type="pres">
      <dgm:prSet presAssocID="{3EF33E22-556F-8642-8D02-1C593B92E12F}" presName="ChildText" presStyleLbl="revTx" presStyleIdx="1" presStyleCnt="3" custScaleX="157564" custLinFactNeighborX="30900" custLinFactNeighborY="-1241">
        <dgm:presLayoutVars>
          <dgm:chMax val="0"/>
          <dgm:chPref val="0"/>
          <dgm:bulletEnabled val="1"/>
        </dgm:presLayoutVars>
      </dgm:prSet>
      <dgm:spPr/>
    </dgm:pt>
    <dgm:pt modelId="{386DDC10-DAB3-C043-BF87-FA1C546C0246}" type="pres">
      <dgm:prSet presAssocID="{904AD136-B629-3A4A-B064-B4F48D87CB92}" presName="sibTrans" presStyleCnt="0"/>
      <dgm:spPr/>
    </dgm:pt>
    <dgm:pt modelId="{82C4FA05-918B-BD4A-976C-7C3C7AC8EE33}" type="pres">
      <dgm:prSet presAssocID="{D18AB0BF-10A4-1949-804B-7A5232D313BB}" presName="composite" presStyleCnt="0"/>
      <dgm:spPr/>
    </dgm:pt>
    <dgm:pt modelId="{3781ECC1-994E-5841-9B05-C1D536C4EE96}" type="pres">
      <dgm:prSet presAssocID="{D18AB0BF-10A4-1949-804B-7A5232D313BB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</dgm:pt>
    <dgm:pt modelId="{BDC777D1-D718-3148-941D-1AC1F4223563}" type="pres">
      <dgm:prSet presAssocID="{D18AB0BF-10A4-1949-804B-7A5232D313BB}" presName="FinalChildText" presStyleLbl="revTx" presStyleIdx="2" presStyleCnt="3" custScaleX="197157" custLinFactNeighborX="61673" custLinFactNeighborY="4632">
        <dgm:presLayoutVars>
          <dgm:chMax val="0"/>
          <dgm:chPref val="0"/>
          <dgm:bulletEnabled val="1"/>
        </dgm:presLayoutVars>
      </dgm:prSet>
      <dgm:spPr/>
    </dgm:pt>
  </dgm:ptLst>
  <dgm:cxnLst>
    <dgm:cxn modelId="{FB21C518-5813-F34F-ABF0-ECECD24E87DA}" srcId="{AABE8C3D-3806-F544-A8F0-2D0988808E7F}" destId="{3EF33E22-556F-8642-8D02-1C593B92E12F}" srcOrd="1" destOrd="0" parTransId="{B2EBD874-EAA1-BB47-9BEE-68573F713345}" sibTransId="{904AD136-B629-3A4A-B064-B4F48D87CB92}"/>
    <dgm:cxn modelId="{5ED0A325-C1AF-BD48-89AE-4569C2E146F9}" srcId="{AABE8C3D-3806-F544-A8F0-2D0988808E7F}" destId="{BC5331C7-4374-3345-B35F-990617C9C390}" srcOrd="0" destOrd="0" parTransId="{EB072B2F-2195-3C46-91B1-A31C5F4218DF}" sibTransId="{D44DA17A-49A2-1A4F-8E71-6ECA7A1F4093}"/>
    <dgm:cxn modelId="{EA963E6D-5E55-B54D-B21E-FCA14761EBE5}" srcId="{3EF33E22-556F-8642-8D02-1C593B92E12F}" destId="{25813BEC-EB2C-DE41-A0BA-5125D3F728F6}" srcOrd="0" destOrd="0" parTransId="{A5EE8589-9577-6543-BE10-2BB5692E0165}" sibTransId="{F5032BAD-C514-2048-9152-6091C93FB432}"/>
    <dgm:cxn modelId="{A319BF51-5645-C640-94CF-ED82B1298AFD}" srcId="{D18AB0BF-10A4-1949-804B-7A5232D313BB}" destId="{6C2AD36E-04C0-C74C-BE4B-95588E93B0BA}" srcOrd="0" destOrd="0" parTransId="{CD7A6670-6CD0-4B43-9CE3-6694A9967CD0}" sibTransId="{72DB9A74-0F4A-5149-B4DE-7FAA0748DA80}"/>
    <dgm:cxn modelId="{7CFAF052-C332-0345-AB67-EE40A712EDB8}" srcId="{AABE8C3D-3806-F544-A8F0-2D0988808E7F}" destId="{D18AB0BF-10A4-1949-804B-7A5232D313BB}" srcOrd="2" destOrd="0" parTransId="{349DA77C-CF11-3149-B347-10F1F1FCE3FB}" sibTransId="{E5130433-848E-2046-86F0-A80A77A04F19}"/>
    <dgm:cxn modelId="{4D4F3059-2388-A842-9ECC-76D72A5C3376}" type="presOf" srcId="{BC5331C7-4374-3345-B35F-990617C9C390}" destId="{67F1BB1A-7CC0-BB48-ABCC-B282FC936D15}" srcOrd="0" destOrd="0" presId="urn:microsoft.com/office/officeart/2005/8/layout/StepDownProcess"/>
    <dgm:cxn modelId="{A61BA090-0C3C-264E-8250-E8A0230E003D}" type="presOf" srcId="{25813BEC-EB2C-DE41-A0BA-5125D3F728F6}" destId="{21A44EA3-13E7-474C-AF97-C5296D437A96}" srcOrd="0" destOrd="0" presId="urn:microsoft.com/office/officeart/2005/8/layout/StepDownProcess"/>
    <dgm:cxn modelId="{C35C0698-0720-4D17-A3CD-D5676DA0A5F7}" srcId="{BC5331C7-4374-3345-B35F-990617C9C390}" destId="{93B76814-B6CD-4BF6-BA9A-82E5C2B98CCA}" srcOrd="1" destOrd="0" parTransId="{3A939E6C-9953-46A7-99B6-AFCC20D06F94}" sibTransId="{CF273D61-D2B6-483E-87B9-D4C094A723ED}"/>
    <dgm:cxn modelId="{8B7679B1-3B06-624D-9CF4-B6BAF1A10F29}" type="presOf" srcId="{F5CA0135-5978-234A-A555-3A7BC5283A86}" destId="{633DC131-B462-5B4B-9AE0-1D19BC56C1ED}" srcOrd="0" destOrd="0" presId="urn:microsoft.com/office/officeart/2005/8/layout/StepDownProcess"/>
    <dgm:cxn modelId="{5FB1D5B7-0EE8-5140-A19C-F737A7C711B9}" type="presOf" srcId="{D18AB0BF-10A4-1949-804B-7A5232D313BB}" destId="{3781ECC1-994E-5841-9B05-C1D536C4EE96}" srcOrd="0" destOrd="0" presId="urn:microsoft.com/office/officeart/2005/8/layout/StepDownProcess"/>
    <dgm:cxn modelId="{41A22CC4-A0E8-0C44-A3AF-EA16F6748114}" srcId="{BC5331C7-4374-3345-B35F-990617C9C390}" destId="{F5CA0135-5978-234A-A555-3A7BC5283A86}" srcOrd="0" destOrd="0" parTransId="{3FD112B4-6269-2745-ADD0-EF9877EC15EB}" sibTransId="{A8438763-ED68-9040-8A1D-7916148A62D4}"/>
    <dgm:cxn modelId="{53803FC9-7A90-4289-B874-DCCC9E790F76}" type="presOf" srcId="{93B76814-B6CD-4BF6-BA9A-82E5C2B98CCA}" destId="{633DC131-B462-5B4B-9AE0-1D19BC56C1ED}" srcOrd="0" destOrd="1" presId="urn:microsoft.com/office/officeart/2005/8/layout/StepDownProcess"/>
    <dgm:cxn modelId="{2B707CD6-4BEC-954F-ACF0-98313668EB1E}" type="presOf" srcId="{6C2AD36E-04C0-C74C-BE4B-95588E93B0BA}" destId="{BDC777D1-D718-3148-941D-1AC1F4223563}" srcOrd="0" destOrd="0" presId="urn:microsoft.com/office/officeart/2005/8/layout/StepDownProcess"/>
    <dgm:cxn modelId="{DC6230EB-D77C-474C-BD78-D302D572A3B6}" type="presOf" srcId="{3EF33E22-556F-8642-8D02-1C593B92E12F}" destId="{0755A07D-04F4-8442-91C9-D79B7C98918D}" srcOrd="0" destOrd="0" presId="urn:microsoft.com/office/officeart/2005/8/layout/StepDownProcess"/>
    <dgm:cxn modelId="{57938FF5-9D83-A247-9DED-80C8090B741C}" type="presOf" srcId="{AABE8C3D-3806-F544-A8F0-2D0988808E7F}" destId="{EE0CCDBC-DBCC-D848-A0F6-8472BFB08286}" srcOrd="0" destOrd="0" presId="urn:microsoft.com/office/officeart/2005/8/layout/StepDownProcess"/>
    <dgm:cxn modelId="{90171107-0671-2346-8796-624F9F5F2973}" type="presParOf" srcId="{EE0CCDBC-DBCC-D848-A0F6-8472BFB08286}" destId="{7C54B0CF-4875-0C4A-BD23-C6E5CC80178B}" srcOrd="0" destOrd="0" presId="urn:microsoft.com/office/officeart/2005/8/layout/StepDownProcess"/>
    <dgm:cxn modelId="{DA9B672D-B900-634D-A758-96C2A8DB8CB3}" type="presParOf" srcId="{7C54B0CF-4875-0C4A-BD23-C6E5CC80178B}" destId="{E08EA541-4AED-0747-8B69-0F1B789991D1}" srcOrd="0" destOrd="0" presId="urn:microsoft.com/office/officeart/2005/8/layout/StepDownProcess"/>
    <dgm:cxn modelId="{08E893C7-2D0D-A248-9582-17B6969DA67B}" type="presParOf" srcId="{7C54B0CF-4875-0C4A-BD23-C6E5CC80178B}" destId="{67F1BB1A-7CC0-BB48-ABCC-B282FC936D15}" srcOrd="1" destOrd="0" presId="urn:microsoft.com/office/officeart/2005/8/layout/StepDownProcess"/>
    <dgm:cxn modelId="{CFC3E008-A574-8841-9D23-27534BC588A1}" type="presParOf" srcId="{7C54B0CF-4875-0C4A-BD23-C6E5CC80178B}" destId="{633DC131-B462-5B4B-9AE0-1D19BC56C1ED}" srcOrd="2" destOrd="0" presId="urn:microsoft.com/office/officeart/2005/8/layout/StepDownProcess"/>
    <dgm:cxn modelId="{D9CAC86C-8B32-5346-A154-4CBDD16A0EA2}" type="presParOf" srcId="{EE0CCDBC-DBCC-D848-A0F6-8472BFB08286}" destId="{ECEB7C19-4583-6B4C-BBDB-13722986EDA8}" srcOrd="1" destOrd="0" presId="urn:microsoft.com/office/officeart/2005/8/layout/StepDownProcess"/>
    <dgm:cxn modelId="{4B3BC32C-D7A8-954D-B793-9D4BDE8831DE}" type="presParOf" srcId="{EE0CCDBC-DBCC-D848-A0F6-8472BFB08286}" destId="{282FC405-504E-B04F-BC63-A365B27418C8}" srcOrd="2" destOrd="0" presId="urn:microsoft.com/office/officeart/2005/8/layout/StepDownProcess"/>
    <dgm:cxn modelId="{C4CA22A9-DF20-204B-91A8-676575C32E2A}" type="presParOf" srcId="{282FC405-504E-B04F-BC63-A365B27418C8}" destId="{201D8BF1-C2B0-2242-90D0-18A88FE88A28}" srcOrd="0" destOrd="0" presId="urn:microsoft.com/office/officeart/2005/8/layout/StepDownProcess"/>
    <dgm:cxn modelId="{7A258A2C-F446-894F-84F9-7949FAC49FF8}" type="presParOf" srcId="{282FC405-504E-B04F-BC63-A365B27418C8}" destId="{0755A07D-04F4-8442-91C9-D79B7C98918D}" srcOrd="1" destOrd="0" presId="urn:microsoft.com/office/officeart/2005/8/layout/StepDownProcess"/>
    <dgm:cxn modelId="{14E1B060-2507-B840-8618-2DA67D13EBDA}" type="presParOf" srcId="{282FC405-504E-B04F-BC63-A365B27418C8}" destId="{21A44EA3-13E7-474C-AF97-C5296D437A96}" srcOrd="2" destOrd="0" presId="urn:microsoft.com/office/officeart/2005/8/layout/StepDownProcess"/>
    <dgm:cxn modelId="{81CBAF6E-F6A4-FD4C-9CF9-A1731442CC73}" type="presParOf" srcId="{EE0CCDBC-DBCC-D848-A0F6-8472BFB08286}" destId="{386DDC10-DAB3-C043-BF87-FA1C546C0246}" srcOrd="3" destOrd="0" presId="urn:microsoft.com/office/officeart/2005/8/layout/StepDownProcess"/>
    <dgm:cxn modelId="{FDA8A8D2-1885-B445-897A-E183DABCEC2C}" type="presParOf" srcId="{EE0CCDBC-DBCC-D848-A0F6-8472BFB08286}" destId="{82C4FA05-918B-BD4A-976C-7C3C7AC8EE33}" srcOrd="4" destOrd="0" presId="urn:microsoft.com/office/officeart/2005/8/layout/StepDownProcess"/>
    <dgm:cxn modelId="{C03B1C10-62BD-8745-899B-072C74398979}" type="presParOf" srcId="{82C4FA05-918B-BD4A-976C-7C3C7AC8EE33}" destId="{3781ECC1-994E-5841-9B05-C1D536C4EE96}" srcOrd="0" destOrd="0" presId="urn:microsoft.com/office/officeart/2005/8/layout/StepDownProcess"/>
    <dgm:cxn modelId="{BD934DA2-9B45-1A4F-B846-C4FAA044EBF6}" type="presParOf" srcId="{82C4FA05-918B-BD4A-976C-7C3C7AC8EE33}" destId="{BDC777D1-D718-3148-941D-1AC1F4223563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2AA0009-4F27-431D-BEF3-C64BF5FC071A}" type="doc">
      <dgm:prSet loTypeId="urn:microsoft.com/office/officeart/2005/8/layout/h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84EE20E-2EC6-43FD-99DF-4CE0FB1122E6}">
      <dgm:prSet phldrT="[Текст]"/>
      <dgm:spPr/>
      <dgm:t>
        <a:bodyPr/>
        <a:lstStyle/>
        <a:p>
          <a:r>
            <a:rPr lang="ru-RU" dirty="0"/>
            <a:t>Анализ рынка</a:t>
          </a:r>
        </a:p>
      </dgm:t>
    </dgm:pt>
    <dgm:pt modelId="{742E18BC-8FC6-448D-91F0-A4B988B2BC86}" type="parTrans" cxnId="{C043B61E-7406-4033-A8E7-0D1FE0D6DCA8}">
      <dgm:prSet/>
      <dgm:spPr/>
      <dgm:t>
        <a:bodyPr/>
        <a:lstStyle/>
        <a:p>
          <a:endParaRPr lang="ru-RU"/>
        </a:p>
      </dgm:t>
    </dgm:pt>
    <dgm:pt modelId="{E48FC05C-CA85-4D07-9CAA-96CCF9104334}" type="sibTrans" cxnId="{C043B61E-7406-4033-A8E7-0D1FE0D6DCA8}">
      <dgm:prSet/>
      <dgm:spPr/>
      <dgm:t>
        <a:bodyPr/>
        <a:lstStyle/>
        <a:p>
          <a:endParaRPr lang="ru-RU"/>
        </a:p>
      </dgm:t>
    </dgm:pt>
    <dgm:pt modelId="{1C9C55B6-897A-4F20-9859-9BBF5B12BC56}">
      <dgm:prSet phldrT="[Текст]"/>
      <dgm:spPr/>
      <dgm:t>
        <a:bodyPr/>
        <a:lstStyle/>
        <a:p>
          <a:r>
            <a:rPr lang="ru-RU" dirty="0"/>
            <a:t>Выявление потребности, сбор информации о </a:t>
          </a:r>
          <a:r>
            <a:rPr lang="ru-RU" dirty="0" err="1"/>
            <a:t>конкуретнтах</a:t>
          </a:r>
          <a:endParaRPr lang="ru-RU" dirty="0"/>
        </a:p>
      </dgm:t>
    </dgm:pt>
    <dgm:pt modelId="{BF95A138-50CF-4779-835B-F2C3FE67CFB1}" type="parTrans" cxnId="{7CBF5984-66BC-4B7C-B8F6-EB2468F6A6D7}">
      <dgm:prSet/>
      <dgm:spPr/>
      <dgm:t>
        <a:bodyPr/>
        <a:lstStyle/>
        <a:p>
          <a:endParaRPr lang="ru-RU"/>
        </a:p>
      </dgm:t>
    </dgm:pt>
    <dgm:pt modelId="{F098DD1A-AEE4-4B04-A16C-1154AB582B8E}" type="sibTrans" cxnId="{7CBF5984-66BC-4B7C-B8F6-EB2468F6A6D7}">
      <dgm:prSet/>
      <dgm:spPr/>
      <dgm:t>
        <a:bodyPr/>
        <a:lstStyle/>
        <a:p>
          <a:endParaRPr lang="ru-RU"/>
        </a:p>
      </dgm:t>
    </dgm:pt>
    <dgm:pt modelId="{F2C85AE0-24B1-4B21-A4C6-B35609D14AFC}">
      <dgm:prSet phldrT="[Текст]"/>
      <dgm:spPr/>
      <dgm:t>
        <a:bodyPr/>
        <a:lstStyle/>
        <a:p>
          <a:r>
            <a:rPr lang="ru-RU" dirty="0"/>
            <a:t>Разработка проекта</a:t>
          </a:r>
        </a:p>
      </dgm:t>
    </dgm:pt>
    <dgm:pt modelId="{AC86E331-A9D3-4DE9-931D-5A141A938264}" type="parTrans" cxnId="{A09B70B1-CDF4-4D2A-A879-C09CCAAD3192}">
      <dgm:prSet/>
      <dgm:spPr/>
      <dgm:t>
        <a:bodyPr/>
        <a:lstStyle/>
        <a:p>
          <a:endParaRPr lang="ru-RU"/>
        </a:p>
      </dgm:t>
    </dgm:pt>
    <dgm:pt modelId="{14F016D9-2F11-4C96-861D-28474EF6BBFE}" type="sibTrans" cxnId="{A09B70B1-CDF4-4D2A-A879-C09CCAAD3192}">
      <dgm:prSet/>
      <dgm:spPr/>
      <dgm:t>
        <a:bodyPr/>
        <a:lstStyle/>
        <a:p>
          <a:endParaRPr lang="ru-RU"/>
        </a:p>
      </dgm:t>
    </dgm:pt>
    <dgm:pt modelId="{A8BEAE12-69DE-461E-9AD9-FB63C80190F5}">
      <dgm:prSet phldrT="[Текст]" custT="1"/>
      <dgm:spPr/>
      <dgm:t>
        <a:bodyPr/>
        <a:lstStyle/>
        <a:p>
          <a:r>
            <a:rPr lang="ru-RU" sz="1050" dirty="0"/>
            <a:t>Разработка бизнес-плана и календарного графика проекта</a:t>
          </a:r>
        </a:p>
      </dgm:t>
    </dgm:pt>
    <dgm:pt modelId="{055042FA-AC30-4696-B07D-BAF67A0AEAB6}" type="parTrans" cxnId="{2E6BB648-951F-4120-B82A-813D76B8E51C}">
      <dgm:prSet/>
      <dgm:spPr/>
      <dgm:t>
        <a:bodyPr/>
        <a:lstStyle/>
        <a:p>
          <a:endParaRPr lang="ru-RU"/>
        </a:p>
      </dgm:t>
    </dgm:pt>
    <dgm:pt modelId="{636EE43E-21B2-4707-A407-F98DD8E64634}" type="sibTrans" cxnId="{2E6BB648-951F-4120-B82A-813D76B8E51C}">
      <dgm:prSet/>
      <dgm:spPr/>
      <dgm:t>
        <a:bodyPr/>
        <a:lstStyle/>
        <a:p>
          <a:endParaRPr lang="ru-RU"/>
        </a:p>
      </dgm:t>
    </dgm:pt>
    <dgm:pt modelId="{E75FC4DB-093C-4D79-9FEE-ACC80056990E}">
      <dgm:prSet phldrT="[Текст]"/>
      <dgm:spPr/>
      <dgm:t>
        <a:bodyPr/>
        <a:lstStyle/>
        <a:p>
          <a:r>
            <a:rPr lang="ru-RU" dirty="0"/>
            <a:t>Реализация проекта</a:t>
          </a:r>
        </a:p>
      </dgm:t>
    </dgm:pt>
    <dgm:pt modelId="{772F16B5-60DA-4F5A-A45F-6F0342AAB484}" type="parTrans" cxnId="{B234EABD-18B7-46C6-8FBD-4A1F3C377BAF}">
      <dgm:prSet/>
      <dgm:spPr/>
      <dgm:t>
        <a:bodyPr/>
        <a:lstStyle/>
        <a:p>
          <a:endParaRPr lang="ru-RU"/>
        </a:p>
      </dgm:t>
    </dgm:pt>
    <dgm:pt modelId="{E4046FCF-A5ED-4931-BD53-64E0B2B1641C}" type="sibTrans" cxnId="{B234EABD-18B7-46C6-8FBD-4A1F3C377BAF}">
      <dgm:prSet/>
      <dgm:spPr/>
      <dgm:t>
        <a:bodyPr/>
        <a:lstStyle/>
        <a:p>
          <a:endParaRPr lang="ru-RU"/>
        </a:p>
      </dgm:t>
    </dgm:pt>
    <dgm:pt modelId="{1C3ECFD0-FABE-41D4-A314-C58AD4498B32}">
      <dgm:prSet phldrT="[Текст]" custT="1"/>
      <dgm:spPr/>
      <dgm:t>
        <a:bodyPr/>
        <a:lstStyle/>
        <a:p>
          <a:r>
            <a:rPr lang="ru-RU" sz="1400" dirty="0"/>
            <a:t>Финансирование (01.03.25-31.03.25)</a:t>
          </a:r>
        </a:p>
      </dgm:t>
    </dgm:pt>
    <dgm:pt modelId="{0251BEBA-5BA3-45ED-AE3C-8AAE63B24C23}" type="parTrans" cxnId="{CE1551B6-5687-4763-98A4-B234C64B02E9}">
      <dgm:prSet/>
      <dgm:spPr/>
      <dgm:t>
        <a:bodyPr/>
        <a:lstStyle/>
        <a:p>
          <a:endParaRPr lang="ru-RU"/>
        </a:p>
      </dgm:t>
    </dgm:pt>
    <dgm:pt modelId="{325FBB16-C83D-42B1-AE9D-EFBB656AEFC8}" type="sibTrans" cxnId="{CE1551B6-5687-4763-98A4-B234C64B02E9}">
      <dgm:prSet/>
      <dgm:spPr/>
      <dgm:t>
        <a:bodyPr/>
        <a:lstStyle/>
        <a:p>
          <a:endParaRPr lang="ru-RU"/>
        </a:p>
      </dgm:t>
    </dgm:pt>
    <dgm:pt modelId="{2769A8CC-FAC2-45D2-8F76-49C19BF4C5C4}">
      <dgm:prSet phldrT="[Текст]" custT="1"/>
      <dgm:spPr/>
      <dgm:t>
        <a:bodyPr/>
        <a:lstStyle/>
        <a:p>
          <a:r>
            <a:rPr lang="ru-RU" sz="1400" dirty="0"/>
            <a:t>Защита ИС (01.03.25-31.12.25)</a:t>
          </a:r>
        </a:p>
      </dgm:t>
    </dgm:pt>
    <dgm:pt modelId="{90A516F5-011B-4FC7-B4E8-CD76A54B77DF}" type="parTrans" cxnId="{FC500812-205A-4BA8-9224-8D54EF99342F}">
      <dgm:prSet/>
      <dgm:spPr/>
      <dgm:t>
        <a:bodyPr/>
        <a:lstStyle/>
        <a:p>
          <a:endParaRPr lang="ru-RU"/>
        </a:p>
      </dgm:t>
    </dgm:pt>
    <dgm:pt modelId="{41B8F727-77C5-42E7-A463-4F022EF7E944}" type="sibTrans" cxnId="{FC500812-205A-4BA8-9224-8D54EF99342F}">
      <dgm:prSet/>
      <dgm:spPr/>
      <dgm:t>
        <a:bodyPr/>
        <a:lstStyle/>
        <a:p>
          <a:endParaRPr lang="ru-RU"/>
        </a:p>
      </dgm:t>
    </dgm:pt>
    <dgm:pt modelId="{DDECF86D-BDE1-429D-B304-7FD7DBD417A4}">
      <dgm:prSet phldrT="[Текст]"/>
      <dgm:spPr/>
      <dgm:t>
        <a:bodyPr/>
        <a:lstStyle/>
        <a:p>
          <a:r>
            <a:rPr lang="ru-RU" dirty="0"/>
            <a:t>(01.01.2</a:t>
          </a:r>
          <a:r>
            <a:rPr lang="en-US" dirty="0"/>
            <a:t>4</a:t>
          </a:r>
          <a:r>
            <a:rPr lang="ru-RU" dirty="0"/>
            <a:t>-31.01.25)</a:t>
          </a:r>
        </a:p>
      </dgm:t>
    </dgm:pt>
    <dgm:pt modelId="{D268D608-D959-4648-950E-401CF8497D83}" type="parTrans" cxnId="{6A89A7B6-C1EA-4148-8469-C3CC0529E242}">
      <dgm:prSet/>
      <dgm:spPr/>
      <dgm:t>
        <a:bodyPr/>
        <a:lstStyle/>
        <a:p>
          <a:endParaRPr lang="ru-RU"/>
        </a:p>
      </dgm:t>
    </dgm:pt>
    <dgm:pt modelId="{38A780A0-A390-4937-AB69-CACAB09EF6F5}" type="sibTrans" cxnId="{6A89A7B6-C1EA-4148-8469-C3CC0529E242}">
      <dgm:prSet/>
      <dgm:spPr/>
      <dgm:t>
        <a:bodyPr/>
        <a:lstStyle/>
        <a:p>
          <a:endParaRPr lang="ru-RU"/>
        </a:p>
      </dgm:t>
    </dgm:pt>
    <dgm:pt modelId="{AF806136-D8D5-4887-BA12-1B01D4A09A5B}">
      <dgm:prSet phldrT="[Текст]" custT="1"/>
      <dgm:spPr/>
      <dgm:t>
        <a:bodyPr/>
        <a:lstStyle/>
        <a:p>
          <a:r>
            <a:rPr lang="ru-RU" sz="1050" dirty="0"/>
            <a:t> (01.02.25-28.02.25)</a:t>
          </a:r>
        </a:p>
      </dgm:t>
    </dgm:pt>
    <dgm:pt modelId="{4FBA6149-2CC7-4FE3-BF18-33DA6373C0F6}" type="parTrans" cxnId="{43EEA991-1853-47BC-A728-9E0049180C73}">
      <dgm:prSet/>
      <dgm:spPr/>
      <dgm:t>
        <a:bodyPr/>
        <a:lstStyle/>
        <a:p>
          <a:endParaRPr lang="ru-RU"/>
        </a:p>
      </dgm:t>
    </dgm:pt>
    <dgm:pt modelId="{DCDBC713-F73D-4C66-BA10-9B413B8A7D13}" type="sibTrans" cxnId="{43EEA991-1853-47BC-A728-9E0049180C73}">
      <dgm:prSet/>
      <dgm:spPr/>
      <dgm:t>
        <a:bodyPr/>
        <a:lstStyle/>
        <a:p>
          <a:endParaRPr lang="ru-RU"/>
        </a:p>
      </dgm:t>
    </dgm:pt>
    <dgm:pt modelId="{9710E1A1-8090-4317-A77F-074AD29797C8}">
      <dgm:prSet phldrT="[Текст]" custT="1"/>
      <dgm:spPr/>
      <dgm:t>
        <a:bodyPr/>
        <a:lstStyle/>
        <a:p>
          <a:r>
            <a:rPr lang="ru-RU" sz="1400" dirty="0"/>
            <a:t>Привлечение клиентов(01.04.25- 30.06.25)</a:t>
          </a:r>
        </a:p>
      </dgm:t>
    </dgm:pt>
    <dgm:pt modelId="{049F9C96-F86E-4A9D-AD32-5C810BC69111}" type="parTrans" cxnId="{AA19CD4D-774F-41B4-A3C9-1B9BE8D8FB72}">
      <dgm:prSet/>
      <dgm:spPr/>
      <dgm:t>
        <a:bodyPr/>
        <a:lstStyle/>
        <a:p>
          <a:endParaRPr lang="ru-RU"/>
        </a:p>
      </dgm:t>
    </dgm:pt>
    <dgm:pt modelId="{D9288B16-9611-4DA9-91F0-34C2890D608A}" type="sibTrans" cxnId="{AA19CD4D-774F-41B4-A3C9-1B9BE8D8FB72}">
      <dgm:prSet/>
      <dgm:spPr/>
      <dgm:t>
        <a:bodyPr/>
        <a:lstStyle/>
        <a:p>
          <a:endParaRPr lang="ru-RU"/>
        </a:p>
      </dgm:t>
    </dgm:pt>
    <dgm:pt modelId="{E9D8FAB8-1691-4294-B6C7-C9B0A9BF8233}">
      <dgm:prSet phldrT="[Текст]" custT="1"/>
      <dgm:spPr/>
      <dgm:t>
        <a:bodyPr/>
        <a:lstStyle/>
        <a:p>
          <a:r>
            <a:rPr lang="ru-RU" sz="1400" dirty="0"/>
            <a:t>Пилотное внедрение и его анализ(01.05.25-31.12.25</a:t>
          </a:r>
          <a:r>
            <a:rPr lang="ru-RU" sz="1000" dirty="0"/>
            <a:t>)</a:t>
          </a:r>
        </a:p>
      </dgm:t>
    </dgm:pt>
    <dgm:pt modelId="{B92B5812-7E96-48DA-BA2B-30F6665A3043}" type="parTrans" cxnId="{2A7954E3-7A09-4528-9F99-0D66D52D32C0}">
      <dgm:prSet/>
      <dgm:spPr/>
      <dgm:t>
        <a:bodyPr/>
        <a:lstStyle/>
        <a:p>
          <a:endParaRPr lang="ru-RU"/>
        </a:p>
      </dgm:t>
    </dgm:pt>
    <dgm:pt modelId="{C9D40423-715D-49F2-A7F6-BFCDCB73AAA1}" type="sibTrans" cxnId="{2A7954E3-7A09-4528-9F99-0D66D52D32C0}">
      <dgm:prSet/>
      <dgm:spPr/>
      <dgm:t>
        <a:bodyPr/>
        <a:lstStyle/>
        <a:p>
          <a:endParaRPr lang="ru-RU"/>
        </a:p>
      </dgm:t>
    </dgm:pt>
    <dgm:pt modelId="{9A405EB5-380E-43F3-B365-9BD17F8E98AA}">
      <dgm:prSet phldrT="[Текст]"/>
      <dgm:spPr/>
      <dgm:t>
        <a:bodyPr/>
        <a:lstStyle/>
        <a:p>
          <a:endParaRPr lang="ru-RU" sz="1000" dirty="0"/>
        </a:p>
      </dgm:t>
    </dgm:pt>
    <dgm:pt modelId="{7A181EA0-A6E4-4C09-BB57-7580BE6B4314}" type="parTrans" cxnId="{22C6CFDF-F87C-49C2-81C1-287C16824DAF}">
      <dgm:prSet/>
      <dgm:spPr/>
      <dgm:t>
        <a:bodyPr/>
        <a:lstStyle/>
        <a:p>
          <a:endParaRPr lang="ru-RU"/>
        </a:p>
      </dgm:t>
    </dgm:pt>
    <dgm:pt modelId="{7D8AB6EB-B358-457B-AD9B-E3CFB9E56EA4}" type="sibTrans" cxnId="{22C6CFDF-F87C-49C2-81C1-287C16824DAF}">
      <dgm:prSet/>
      <dgm:spPr/>
      <dgm:t>
        <a:bodyPr/>
        <a:lstStyle/>
        <a:p>
          <a:endParaRPr lang="ru-RU"/>
        </a:p>
      </dgm:t>
    </dgm:pt>
    <dgm:pt modelId="{521803CB-5901-4060-B049-E08423A5AD27}" type="pres">
      <dgm:prSet presAssocID="{E2AA0009-4F27-431D-BEF3-C64BF5FC071A}" presName="Name0" presStyleCnt="0">
        <dgm:presLayoutVars>
          <dgm:dir/>
          <dgm:animLvl val="lvl"/>
          <dgm:resizeHandles val="exact"/>
        </dgm:presLayoutVars>
      </dgm:prSet>
      <dgm:spPr/>
    </dgm:pt>
    <dgm:pt modelId="{243D9DAC-DDBD-4ADB-BF20-8FEEE7303B5D}" type="pres">
      <dgm:prSet presAssocID="{E2AA0009-4F27-431D-BEF3-C64BF5FC071A}" presName="tSp" presStyleCnt="0"/>
      <dgm:spPr/>
    </dgm:pt>
    <dgm:pt modelId="{A30A301F-CAF6-4487-A8AF-3B48B0E0847D}" type="pres">
      <dgm:prSet presAssocID="{E2AA0009-4F27-431D-BEF3-C64BF5FC071A}" presName="bSp" presStyleCnt="0"/>
      <dgm:spPr/>
    </dgm:pt>
    <dgm:pt modelId="{5B743F9E-AADB-4A07-9AAF-C9F77F12F7A3}" type="pres">
      <dgm:prSet presAssocID="{E2AA0009-4F27-431D-BEF3-C64BF5FC071A}" presName="process" presStyleCnt="0"/>
      <dgm:spPr/>
    </dgm:pt>
    <dgm:pt modelId="{50EB7F54-3AD5-4BFA-83A8-27E13CD2DBDC}" type="pres">
      <dgm:prSet presAssocID="{E84EE20E-2EC6-43FD-99DF-4CE0FB1122E6}" presName="composite1" presStyleCnt="0"/>
      <dgm:spPr/>
    </dgm:pt>
    <dgm:pt modelId="{08FE968D-212E-43E7-AD20-BB5FDE48BC68}" type="pres">
      <dgm:prSet presAssocID="{E84EE20E-2EC6-43FD-99DF-4CE0FB1122E6}" presName="dummyNode1" presStyleLbl="node1" presStyleIdx="0" presStyleCnt="3"/>
      <dgm:spPr/>
    </dgm:pt>
    <dgm:pt modelId="{7690A8D0-EB81-45F9-834C-3BD2ACA91FF7}" type="pres">
      <dgm:prSet presAssocID="{E84EE20E-2EC6-43FD-99DF-4CE0FB1122E6}" presName="childNode1" presStyleLbl="bgAcc1" presStyleIdx="0" presStyleCnt="3" custScaleX="95627" custScaleY="102867">
        <dgm:presLayoutVars>
          <dgm:bulletEnabled val="1"/>
        </dgm:presLayoutVars>
      </dgm:prSet>
      <dgm:spPr/>
    </dgm:pt>
    <dgm:pt modelId="{A429B418-2AAD-4212-9693-AAE98334E589}" type="pres">
      <dgm:prSet presAssocID="{E84EE20E-2EC6-43FD-99DF-4CE0FB1122E6}" presName="childNode1tx" presStyleLbl="bgAcc1" presStyleIdx="0" presStyleCnt="3">
        <dgm:presLayoutVars>
          <dgm:bulletEnabled val="1"/>
        </dgm:presLayoutVars>
      </dgm:prSet>
      <dgm:spPr/>
    </dgm:pt>
    <dgm:pt modelId="{9C5A2866-1F0C-4DE2-BD62-2B234D29FA40}" type="pres">
      <dgm:prSet presAssocID="{E84EE20E-2EC6-43FD-99DF-4CE0FB1122E6}" presName="parentNode1" presStyleLbl="node1" presStyleIdx="0" presStyleCnt="3" custScaleX="70453" custScaleY="51737" custLinFactNeighborX="-17804" custLinFactNeighborY="-28399">
        <dgm:presLayoutVars>
          <dgm:chMax val="1"/>
          <dgm:bulletEnabled val="1"/>
        </dgm:presLayoutVars>
      </dgm:prSet>
      <dgm:spPr/>
    </dgm:pt>
    <dgm:pt modelId="{7A8FF860-40A4-4068-8DC4-3D7398672479}" type="pres">
      <dgm:prSet presAssocID="{E84EE20E-2EC6-43FD-99DF-4CE0FB1122E6}" presName="connSite1" presStyleCnt="0"/>
      <dgm:spPr/>
    </dgm:pt>
    <dgm:pt modelId="{C6102DE2-9135-4408-81E9-1196DF789DAA}" type="pres">
      <dgm:prSet presAssocID="{E48FC05C-CA85-4D07-9CAA-96CCF9104334}" presName="Name9" presStyleLbl="sibTrans2D1" presStyleIdx="0" presStyleCnt="2"/>
      <dgm:spPr/>
    </dgm:pt>
    <dgm:pt modelId="{E08000E9-8BC8-4094-8B20-C086972EB20D}" type="pres">
      <dgm:prSet presAssocID="{F2C85AE0-24B1-4B21-A4C6-B35609D14AFC}" presName="composite2" presStyleCnt="0"/>
      <dgm:spPr/>
    </dgm:pt>
    <dgm:pt modelId="{DD0E9AAA-E817-4093-B1AE-454D0E5CF12C}" type="pres">
      <dgm:prSet presAssocID="{F2C85AE0-24B1-4B21-A4C6-B35609D14AFC}" presName="dummyNode2" presStyleLbl="node1" presStyleIdx="0" presStyleCnt="3"/>
      <dgm:spPr/>
    </dgm:pt>
    <dgm:pt modelId="{2C5B15A7-9A94-4905-A7E0-CBE674AF091F}" type="pres">
      <dgm:prSet presAssocID="{F2C85AE0-24B1-4B21-A4C6-B35609D14AFC}" presName="childNode2" presStyleLbl="bgAcc1" presStyleIdx="1" presStyleCnt="3" custScaleX="84945" custScaleY="110436" custLinFactNeighborX="-12469" custLinFactNeighborY="6396">
        <dgm:presLayoutVars>
          <dgm:bulletEnabled val="1"/>
        </dgm:presLayoutVars>
      </dgm:prSet>
      <dgm:spPr/>
    </dgm:pt>
    <dgm:pt modelId="{7B2D2438-4272-4D3A-9F62-5447576028CD}" type="pres">
      <dgm:prSet presAssocID="{F2C85AE0-24B1-4B21-A4C6-B35609D14AFC}" presName="childNode2tx" presStyleLbl="bgAcc1" presStyleIdx="1" presStyleCnt="3">
        <dgm:presLayoutVars>
          <dgm:bulletEnabled val="1"/>
        </dgm:presLayoutVars>
      </dgm:prSet>
      <dgm:spPr/>
    </dgm:pt>
    <dgm:pt modelId="{9AFABFDA-362A-4332-ADE8-314EECB5A586}" type="pres">
      <dgm:prSet presAssocID="{F2C85AE0-24B1-4B21-A4C6-B35609D14AFC}" presName="parentNode2" presStyleLbl="node1" presStyleIdx="1" presStyleCnt="3" custScaleX="55746" custScaleY="67684" custLinFactNeighborX="-26975" custLinFactNeighborY="12210">
        <dgm:presLayoutVars>
          <dgm:chMax val="0"/>
          <dgm:bulletEnabled val="1"/>
        </dgm:presLayoutVars>
      </dgm:prSet>
      <dgm:spPr/>
    </dgm:pt>
    <dgm:pt modelId="{174F560A-5279-406B-81B0-94C010F86B4B}" type="pres">
      <dgm:prSet presAssocID="{F2C85AE0-24B1-4B21-A4C6-B35609D14AFC}" presName="connSite2" presStyleCnt="0"/>
      <dgm:spPr/>
    </dgm:pt>
    <dgm:pt modelId="{C1B1E147-58E1-494B-BD3D-40D6EA5110ED}" type="pres">
      <dgm:prSet presAssocID="{14F016D9-2F11-4C96-861D-28474EF6BBFE}" presName="Name18" presStyleLbl="sibTrans2D1" presStyleIdx="1" presStyleCnt="2"/>
      <dgm:spPr/>
    </dgm:pt>
    <dgm:pt modelId="{84217E0B-05D6-4EAE-A3F7-1A5C167D81EF}" type="pres">
      <dgm:prSet presAssocID="{E75FC4DB-093C-4D79-9FEE-ACC80056990E}" presName="composite1" presStyleCnt="0"/>
      <dgm:spPr/>
    </dgm:pt>
    <dgm:pt modelId="{7B9BF1B1-553D-400A-95A8-AC3B67A2D6A5}" type="pres">
      <dgm:prSet presAssocID="{E75FC4DB-093C-4D79-9FEE-ACC80056990E}" presName="dummyNode1" presStyleLbl="node1" presStyleIdx="1" presStyleCnt="3"/>
      <dgm:spPr/>
    </dgm:pt>
    <dgm:pt modelId="{862D85FD-75D4-4FCE-8332-31267A842F71}" type="pres">
      <dgm:prSet presAssocID="{E75FC4DB-093C-4D79-9FEE-ACC80056990E}" presName="childNode1" presStyleLbl="bgAcc1" presStyleIdx="2" presStyleCnt="3" custScaleX="206085" custLinFactNeighborX="-15709" custLinFactNeighborY="2529">
        <dgm:presLayoutVars>
          <dgm:bulletEnabled val="1"/>
        </dgm:presLayoutVars>
      </dgm:prSet>
      <dgm:spPr/>
    </dgm:pt>
    <dgm:pt modelId="{657AEA77-0DC9-4AFF-AA80-96CCFAB2E351}" type="pres">
      <dgm:prSet presAssocID="{E75FC4DB-093C-4D79-9FEE-ACC80056990E}" presName="childNode1tx" presStyleLbl="bgAcc1" presStyleIdx="2" presStyleCnt="3">
        <dgm:presLayoutVars>
          <dgm:bulletEnabled val="1"/>
        </dgm:presLayoutVars>
      </dgm:prSet>
      <dgm:spPr/>
    </dgm:pt>
    <dgm:pt modelId="{4267C1C6-5FB5-4CB6-A207-262E591164C2}" type="pres">
      <dgm:prSet presAssocID="{E75FC4DB-093C-4D79-9FEE-ACC80056990E}" presName="parentNode1" presStyleLbl="node1" presStyleIdx="2" presStyleCnt="3" custLinFactNeighborX="-9172" custLinFactNeighborY="63764">
        <dgm:presLayoutVars>
          <dgm:chMax val="1"/>
          <dgm:bulletEnabled val="1"/>
        </dgm:presLayoutVars>
      </dgm:prSet>
      <dgm:spPr/>
    </dgm:pt>
    <dgm:pt modelId="{F770BAFA-FDCB-48A3-AD02-D8EF5B410350}" type="pres">
      <dgm:prSet presAssocID="{E75FC4DB-093C-4D79-9FEE-ACC80056990E}" presName="connSite1" presStyleCnt="0"/>
      <dgm:spPr/>
    </dgm:pt>
  </dgm:ptLst>
  <dgm:cxnLst>
    <dgm:cxn modelId="{47887D05-907E-4ACA-8E96-6F3FAE8FEEFB}" type="presOf" srcId="{1C9C55B6-897A-4F20-9859-9BBF5B12BC56}" destId="{7690A8D0-EB81-45F9-834C-3BD2ACA91FF7}" srcOrd="0" destOrd="0" presId="urn:microsoft.com/office/officeart/2005/8/layout/hProcess4"/>
    <dgm:cxn modelId="{FC500812-205A-4BA8-9224-8D54EF99342F}" srcId="{E75FC4DB-093C-4D79-9FEE-ACC80056990E}" destId="{2769A8CC-FAC2-45D2-8F76-49C19BF4C5C4}" srcOrd="1" destOrd="0" parTransId="{90A516F5-011B-4FC7-B4E8-CD76A54B77DF}" sibTransId="{41B8F727-77C5-42E7-A463-4F022EF7E944}"/>
    <dgm:cxn modelId="{7B691C17-F725-4648-9FA9-0EA74661C349}" type="presOf" srcId="{E84EE20E-2EC6-43FD-99DF-4CE0FB1122E6}" destId="{9C5A2866-1F0C-4DE2-BD62-2B234D29FA40}" srcOrd="0" destOrd="0" presId="urn:microsoft.com/office/officeart/2005/8/layout/hProcess4"/>
    <dgm:cxn modelId="{2C389318-1B3E-48E5-B42E-7568E3C8692A}" type="presOf" srcId="{1C3ECFD0-FABE-41D4-A314-C58AD4498B32}" destId="{657AEA77-0DC9-4AFF-AA80-96CCFAB2E351}" srcOrd="1" destOrd="0" presId="urn:microsoft.com/office/officeart/2005/8/layout/hProcess4"/>
    <dgm:cxn modelId="{C043B61E-7406-4033-A8E7-0D1FE0D6DCA8}" srcId="{E2AA0009-4F27-431D-BEF3-C64BF5FC071A}" destId="{E84EE20E-2EC6-43FD-99DF-4CE0FB1122E6}" srcOrd="0" destOrd="0" parTransId="{742E18BC-8FC6-448D-91F0-A4B988B2BC86}" sibTransId="{E48FC05C-CA85-4D07-9CAA-96CCF9104334}"/>
    <dgm:cxn modelId="{5353D128-FDB5-40BC-8C51-6AF97E5CD240}" type="presOf" srcId="{AF806136-D8D5-4887-BA12-1B01D4A09A5B}" destId="{2C5B15A7-9A94-4905-A7E0-CBE674AF091F}" srcOrd="0" destOrd="1" presId="urn:microsoft.com/office/officeart/2005/8/layout/hProcess4"/>
    <dgm:cxn modelId="{BFC40A2B-F889-469C-889B-B6EC57BE49F1}" type="presOf" srcId="{E9D8FAB8-1691-4294-B6C7-C9B0A9BF8233}" destId="{862D85FD-75D4-4FCE-8332-31267A842F71}" srcOrd="0" destOrd="3" presId="urn:microsoft.com/office/officeart/2005/8/layout/hProcess4"/>
    <dgm:cxn modelId="{0678FE40-C5CE-4608-9121-E1E21942733A}" type="presOf" srcId="{9A405EB5-380E-43F3-B365-9BD17F8E98AA}" destId="{862D85FD-75D4-4FCE-8332-31267A842F71}" srcOrd="0" destOrd="4" presId="urn:microsoft.com/office/officeart/2005/8/layout/hProcess4"/>
    <dgm:cxn modelId="{C7619C62-6784-4DF9-962A-D4E0D081F0BC}" type="presOf" srcId="{E48FC05C-CA85-4D07-9CAA-96CCF9104334}" destId="{C6102DE2-9135-4408-81E9-1196DF789DAA}" srcOrd="0" destOrd="0" presId="urn:microsoft.com/office/officeart/2005/8/layout/hProcess4"/>
    <dgm:cxn modelId="{2E6BB648-951F-4120-B82A-813D76B8E51C}" srcId="{F2C85AE0-24B1-4B21-A4C6-B35609D14AFC}" destId="{A8BEAE12-69DE-461E-9AD9-FB63C80190F5}" srcOrd="0" destOrd="0" parTransId="{055042FA-AC30-4696-B07D-BAF67A0AEAB6}" sibTransId="{636EE43E-21B2-4707-A407-F98DD8E64634}"/>
    <dgm:cxn modelId="{BF0F6B6B-2861-427A-B2D9-81B726B5338D}" type="presOf" srcId="{E2AA0009-4F27-431D-BEF3-C64BF5FC071A}" destId="{521803CB-5901-4060-B049-E08423A5AD27}" srcOrd="0" destOrd="0" presId="urn:microsoft.com/office/officeart/2005/8/layout/hProcess4"/>
    <dgm:cxn modelId="{C762C16D-A425-41ED-8CD7-A36A7F1C2455}" type="presOf" srcId="{9A405EB5-380E-43F3-B365-9BD17F8E98AA}" destId="{657AEA77-0DC9-4AFF-AA80-96CCFAB2E351}" srcOrd="1" destOrd="4" presId="urn:microsoft.com/office/officeart/2005/8/layout/hProcess4"/>
    <dgm:cxn modelId="{AA19CD4D-774F-41B4-A3C9-1B9BE8D8FB72}" srcId="{E75FC4DB-093C-4D79-9FEE-ACC80056990E}" destId="{9710E1A1-8090-4317-A77F-074AD29797C8}" srcOrd="2" destOrd="0" parTransId="{049F9C96-F86E-4A9D-AD32-5C810BC69111}" sibTransId="{D9288B16-9611-4DA9-91F0-34C2890D608A}"/>
    <dgm:cxn modelId="{C274EF70-71E1-4FDE-9C1A-79742A93AF7F}" type="presOf" srcId="{E9D8FAB8-1691-4294-B6C7-C9B0A9BF8233}" destId="{657AEA77-0DC9-4AFF-AA80-96CCFAB2E351}" srcOrd="1" destOrd="3" presId="urn:microsoft.com/office/officeart/2005/8/layout/hProcess4"/>
    <dgm:cxn modelId="{91140D77-1D39-4F6A-9F6F-CE6D907A79A5}" type="presOf" srcId="{DDECF86D-BDE1-429D-B304-7FD7DBD417A4}" destId="{A429B418-2AAD-4212-9693-AAE98334E589}" srcOrd="1" destOrd="1" presId="urn:microsoft.com/office/officeart/2005/8/layout/hProcess4"/>
    <dgm:cxn modelId="{8BB11077-8D1C-4C57-8124-1B11FCA17212}" type="presOf" srcId="{1C3ECFD0-FABE-41D4-A314-C58AD4498B32}" destId="{862D85FD-75D4-4FCE-8332-31267A842F71}" srcOrd="0" destOrd="0" presId="urn:microsoft.com/office/officeart/2005/8/layout/hProcess4"/>
    <dgm:cxn modelId="{D8812C59-5401-4658-AB62-6B3B101706BD}" type="presOf" srcId="{9710E1A1-8090-4317-A77F-074AD29797C8}" destId="{657AEA77-0DC9-4AFF-AA80-96CCFAB2E351}" srcOrd="1" destOrd="2" presId="urn:microsoft.com/office/officeart/2005/8/layout/hProcess4"/>
    <dgm:cxn modelId="{7CBF5984-66BC-4B7C-B8F6-EB2468F6A6D7}" srcId="{E84EE20E-2EC6-43FD-99DF-4CE0FB1122E6}" destId="{1C9C55B6-897A-4F20-9859-9BBF5B12BC56}" srcOrd="0" destOrd="0" parTransId="{BF95A138-50CF-4779-835B-F2C3FE67CFB1}" sibTransId="{F098DD1A-AEE4-4B04-A16C-1154AB582B8E}"/>
    <dgm:cxn modelId="{4312AB87-C84F-41EA-92FE-1B9ED475D33C}" type="presOf" srcId="{E75FC4DB-093C-4D79-9FEE-ACC80056990E}" destId="{4267C1C6-5FB5-4CB6-A207-262E591164C2}" srcOrd="0" destOrd="0" presId="urn:microsoft.com/office/officeart/2005/8/layout/hProcess4"/>
    <dgm:cxn modelId="{192F0290-C64F-4D73-88C3-16FBA37ECBE5}" type="presOf" srcId="{14F016D9-2F11-4C96-861D-28474EF6BBFE}" destId="{C1B1E147-58E1-494B-BD3D-40D6EA5110ED}" srcOrd="0" destOrd="0" presId="urn:microsoft.com/office/officeart/2005/8/layout/hProcess4"/>
    <dgm:cxn modelId="{43EEA991-1853-47BC-A728-9E0049180C73}" srcId="{F2C85AE0-24B1-4B21-A4C6-B35609D14AFC}" destId="{AF806136-D8D5-4887-BA12-1B01D4A09A5B}" srcOrd="1" destOrd="0" parTransId="{4FBA6149-2CC7-4FE3-BF18-33DA6373C0F6}" sibTransId="{DCDBC713-F73D-4C66-BA10-9B413B8A7D13}"/>
    <dgm:cxn modelId="{0B780494-540D-4104-88F8-31450FA11B47}" type="presOf" srcId="{2769A8CC-FAC2-45D2-8F76-49C19BF4C5C4}" destId="{657AEA77-0DC9-4AFF-AA80-96CCFAB2E351}" srcOrd="1" destOrd="1" presId="urn:microsoft.com/office/officeart/2005/8/layout/hProcess4"/>
    <dgm:cxn modelId="{04C728A4-17CD-4B25-8825-0C6921514F71}" type="presOf" srcId="{DDECF86D-BDE1-429D-B304-7FD7DBD417A4}" destId="{7690A8D0-EB81-45F9-834C-3BD2ACA91FF7}" srcOrd="0" destOrd="1" presId="urn:microsoft.com/office/officeart/2005/8/layout/hProcess4"/>
    <dgm:cxn modelId="{A09B70B1-CDF4-4D2A-A879-C09CCAAD3192}" srcId="{E2AA0009-4F27-431D-BEF3-C64BF5FC071A}" destId="{F2C85AE0-24B1-4B21-A4C6-B35609D14AFC}" srcOrd="1" destOrd="0" parTransId="{AC86E331-A9D3-4DE9-931D-5A141A938264}" sibTransId="{14F016D9-2F11-4C96-861D-28474EF6BBFE}"/>
    <dgm:cxn modelId="{CE1551B6-5687-4763-98A4-B234C64B02E9}" srcId="{E75FC4DB-093C-4D79-9FEE-ACC80056990E}" destId="{1C3ECFD0-FABE-41D4-A314-C58AD4498B32}" srcOrd="0" destOrd="0" parTransId="{0251BEBA-5BA3-45ED-AE3C-8AAE63B24C23}" sibTransId="{325FBB16-C83D-42B1-AE9D-EFBB656AEFC8}"/>
    <dgm:cxn modelId="{6A89A7B6-C1EA-4148-8469-C3CC0529E242}" srcId="{E84EE20E-2EC6-43FD-99DF-4CE0FB1122E6}" destId="{DDECF86D-BDE1-429D-B304-7FD7DBD417A4}" srcOrd="1" destOrd="0" parTransId="{D268D608-D959-4648-950E-401CF8497D83}" sibTransId="{38A780A0-A390-4937-AB69-CACAB09EF6F5}"/>
    <dgm:cxn modelId="{C6E1E9BA-19C5-4063-8D44-1A0B0552A4E5}" type="presOf" srcId="{2769A8CC-FAC2-45D2-8F76-49C19BF4C5C4}" destId="{862D85FD-75D4-4FCE-8332-31267A842F71}" srcOrd="0" destOrd="1" presId="urn:microsoft.com/office/officeart/2005/8/layout/hProcess4"/>
    <dgm:cxn modelId="{B234EABD-18B7-46C6-8FBD-4A1F3C377BAF}" srcId="{E2AA0009-4F27-431D-BEF3-C64BF5FC071A}" destId="{E75FC4DB-093C-4D79-9FEE-ACC80056990E}" srcOrd="2" destOrd="0" parTransId="{772F16B5-60DA-4F5A-A45F-6F0342AAB484}" sibTransId="{E4046FCF-A5ED-4931-BD53-64E0B2B1641C}"/>
    <dgm:cxn modelId="{5C36B8DA-7805-4D68-8425-CFAE4C32C787}" type="presOf" srcId="{A8BEAE12-69DE-461E-9AD9-FB63C80190F5}" destId="{7B2D2438-4272-4D3A-9F62-5447576028CD}" srcOrd="1" destOrd="0" presId="urn:microsoft.com/office/officeart/2005/8/layout/hProcess4"/>
    <dgm:cxn modelId="{22C6CFDF-F87C-49C2-81C1-287C16824DAF}" srcId="{E75FC4DB-093C-4D79-9FEE-ACC80056990E}" destId="{9A405EB5-380E-43F3-B365-9BD17F8E98AA}" srcOrd="4" destOrd="0" parTransId="{7A181EA0-A6E4-4C09-BB57-7580BE6B4314}" sibTransId="{7D8AB6EB-B358-457B-AD9B-E3CFB9E56EA4}"/>
    <dgm:cxn modelId="{563EE4E1-9346-4967-8BF1-BEAEC9F1B7CD}" type="presOf" srcId="{A8BEAE12-69DE-461E-9AD9-FB63C80190F5}" destId="{2C5B15A7-9A94-4905-A7E0-CBE674AF091F}" srcOrd="0" destOrd="0" presId="urn:microsoft.com/office/officeart/2005/8/layout/hProcess4"/>
    <dgm:cxn modelId="{FBB865E3-C1EE-401C-BEF2-CAA290A88CB3}" type="presOf" srcId="{1C9C55B6-897A-4F20-9859-9BBF5B12BC56}" destId="{A429B418-2AAD-4212-9693-AAE98334E589}" srcOrd="1" destOrd="0" presId="urn:microsoft.com/office/officeart/2005/8/layout/hProcess4"/>
    <dgm:cxn modelId="{2A7954E3-7A09-4528-9F99-0D66D52D32C0}" srcId="{E75FC4DB-093C-4D79-9FEE-ACC80056990E}" destId="{E9D8FAB8-1691-4294-B6C7-C9B0A9BF8233}" srcOrd="3" destOrd="0" parTransId="{B92B5812-7E96-48DA-BA2B-30F6665A3043}" sibTransId="{C9D40423-715D-49F2-A7F6-BFCDCB73AAA1}"/>
    <dgm:cxn modelId="{C93E12E5-8C02-4514-9416-8B9E81E51A51}" type="presOf" srcId="{9710E1A1-8090-4317-A77F-074AD29797C8}" destId="{862D85FD-75D4-4FCE-8332-31267A842F71}" srcOrd="0" destOrd="2" presId="urn:microsoft.com/office/officeart/2005/8/layout/hProcess4"/>
    <dgm:cxn modelId="{709318E5-C982-416C-8A39-5FE7021CD733}" type="presOf" srcId="{F2C85AE0-24B1-4B21-A4C6-B35609D14AFC}" destId="{9AFABFDA-362A-4332-ADE8-314EECB5A586}" srcOrd="0" destOrd="0" presId="urn:microsoft.com/office/officeart/2005/8/layout/hProcess4"/>
    <dgm:cxn modelId="{B6A67AFA-F912-46C7-8456-80689E3D08CE}" type="presOf" srcId="{AF806136-D8D5-4887-BA12-1B01D4A09A5B}" destId="{7B2D2438-4272-4D3A-9F62-5447576028CD}" srcOrd="1" destOrd="1" presId="urn:microsoft.com/office/officeart/2005/8/layout/hProcess4"/>
    <dgm:cxn modelId="{F4950B5A-52E8-434D-8357-FE6FD468C625}" type="presParOf" srcId="{521803CB-5901-4060-B049-E08423A5AD27}" destId="{243D9DAC-DDBD-4ADB-BF20-8FEEE7303B5D}" srcOrd="0" destOrd="0" presId="urn:microsoft.com/office/officeart/2005/8/layout/hProcess4"/>
    <dgm:cxn modelId="{3A665E3B-D5A0-414C-9A06-6E6DADFC1ECD}" type="presParOf" srcId="{521803CB-5901-4060-B049-E08423A5AD27}" destId="{A30A301F-CAF6-4487-A8AF-3B48B0E0847D}" srcOrd="1" destOrd="0" presId="urn:microsoft.com/office/officeart/2005/8/layout/hProcess4"/>
    <dgm:cxn modelId="{FA7A75AA-60EA-4CFD-8649-9221734F5393}" type="presParOf" srcId="{521803CB-5901-4060-B049-E08423A5AD27}" destId="{5B743F9E-AADB-4A07-9AAF-C9F77F12F7A3}" srcOrd="2" destOrd="0" presId="urn:microsoft.com/office/officeart/2005/8/layout/hProcess4"/>
    <dgm:cxn modelId="{3111F1BE-8EC5-4F9D-8836-840DCB815C36}" type="presParOf" srcId="{5B743F9E-AADB-4A07-9AAF-C9F77F12F7A3}" destId="{50EB7F54-3AD5-4BFA-83A8-27E13CD2DBDC}" srcOrd="0" destOrd="0" presId="urn:microsoft.com/office/officeart/2005/8/layout/hProcess4"/>
    <dgm:cxn modelId="{6BFE0FE2-2B7A-4856-9859-6CCFC4B29393}" type="presParOf" srcId="{50EB7F54-3AD5-4BFA-83A8-27E13CD2DBDC}" destId="{08FE968D-212E-43E7-AD20-BB5FDE48BC68}" srcOrd="0" destOrd="0" presId="urn:microsoft.com/office/officeart/2005/8/layout/hProcess4"/>
    <dgm:cxn modelId="{4623B00D-502A-4D12-8BCF-63490CA1C08D}" type="presParOf" srcId="{50EB7F54-3AD5-4BFA-83A8-27E13CD2DBDC}" destId="{7690A8D0-EB81-45F9-834C-3BD2ACA91FF7}" srcOrd="1" destOrd="0" presId="urn:microsoft.com/office/officeart/2005/8/layout/hProcess4"/>
    <dgm:cxn modelId="{02F3A33E-32ED-48A1-9D68-2396E446F70E}" type="presParOf" srcId="{50EB7F54-3AD5-4BFA-83A8-27E13CD2DBDC}" destId="{A429B418-2AAD-4212-9693-AAE98334E589}" srcOrd="2" destOrd="0" presId="urn:microsoft.com/office/officeart/2005/8/layout/hProcess4"/>
    <dgm:cxn modelId="{EEC4A9C9-A990-497C-AA13-C986D9498662}" type="presParOf" srcId="{50EB7F54-3AD5-4BFA-83A8-27E13CD2DBDC}" destId="{9C5A2866-1F0C-4DE2-BD62-2B234D29FA40}" srcOrd="3" destOrd="0" presId="urn:microsoft.com/office/officeart/2005/8/layout/hProcess4"/>
    <dgm:cxn modelId="{0A0668F1-00F2-44E7-8DCC-1CA4C5413AF3}" type="presParOf" srcId="{50EB7F54-3AD5-4BFA-83A8-27E13CD2DBDC}" destId="{7A8FF860-40A4-4068-8DC4-3D7398672479}" srcOrd="4" destOrd="0" presId="urn:microsoft.com/office/officeart/2005/8/layout/hProcess4"/>
    <dgm:cxn modelId="{FA92F00B-8AB3-4827-99C0-484BC1B04AAD}" type="presParOf" srcId="{5B743F9E-AADB-4A07-9AAF-C9F77F12F7A3}" destId="{C6102DE2-9135-4408-81E9-1196DF789DAA}" srcOrd="1" destOrd="0" presId="urn:microsoft.com/office/officeart/2005/8/layout/hProcess4"/>
    <dgm:cxn modelId="{96762834-0B7B-4B60-9781-A46A0D45B1AB}" type="presParOf" srcId="{5B743F9E-AADB-4A07-9AAF-C9F77F12F7A3}" destId="{E08000E9-8BC8-4094-8B20-C086972EB20D}" srcOrd="2" destOrd="0" presId="urn:microsoft.com/office/officeart/2005/8/layout/hProcess4"/>
    <dgm:cxn modelId="{A327FB6D-F2B4-4ABF-8381-A3D4783DDFD6}" type="presParOf" srcId="{E08000E9-8BC8-4094-8B20-C086972EB20D}" destId="{DD0E9AAA-E817-4093-B1AE-454D0E5CF12C}" srcOrd="0" destOrd="0" presId="urn:microsoft.com/office/officeart/2005/8/layout/hProcess4"/>
    <dgm:cxn modelId="{5743DAA5-DEBE-4C0A-B685-6F8BA0F2E6DB}" type="presParOf" srcId="{E08000E9-8BC8-4094-8B20-C086972EB20D}" destId="{2C5B15A7-9A94-4905-A7E0-CBE674AF091F}" srcOrd="1" destOrd="0" presId="urn:microsoft.com/office/officeart/2005/8/layout/hProcess4"/>
    <dgm:cxn modelId="{0BEAD388-5C2D-46FB-8282-F7282884ED3D}" type="presParOf" srcId="{E08000E9-8BC8-4094-8B20-C086972EB20D}" destId="{7B2D2438-4272-4D3A-9F62-5447576028CD}" srcOrd="2" destOrd="0" presId="urn:microsoft.com/office/officeart/2005/8/layout/hProcess4"/>
    <dgm:cxn modelId="{1B6975E0-20E2-4913-8867-C3A76CA1204D}" type="presParOf" srcId="{E08000E9-8BC8-4094-8B20-C086972EB20D}" destId="{9AFABFDA-362A-4332-ADE8-314EECB5A586}" srcOrd="3" destOrd="0" presId="urn:microsoft.com/office/officeart/2005/8/layout/hProcess4"/>
    <dgm:cxn modelId="{DC183FAF-EC7A-423B-9ED9-DD0366E88D57}" type="presParOf" srcId="{E08000E9-8BC8-4094-8B20-C086972EB20D}" destId="{174F560A-5279-406B-81B0-94C010F86B4B}" srcOrd="4" destOrd="0" presId="urn:microsoft.com/office/officeart/2005/8/layout/hProcess4"/>
    <dgm:cxn modelId="{18168C0B-B82B-4ED9-BFB7-456C0431B988}" type="presParOf" srcId="{5B743F9E-AADB-4A07-9AAF-C9F77F12F7A3}" destId="{C1B1E147-58E1-494B-BD3D-40D6EA5110ED}" srcOrd="3" destOrd="0" presId="urn:microsoft.com/office/officeart/2005/8/layout/hProcess4"/>
    <dgm:cxn modelId="{C208E324-8EC4-41AA-B416-432F9E5C615B}" type="presParOf" srcId="{5B743F9E-AADB-4A07-9AAF-C9F77F12F7A3}" destId="{84217E0B-05D6-4EAE-A3F7-1A5C167D81EF}" srcOrd="4" destOrd="0" presId="urn:microsoft.com/office/officeart/2005/8/layout/hProcess4"/>
    <dgm:cxn modelId="{9552DCCD-3A2A-4CF6-8131-5369CCCFAB00}" type="presParOf" srcId="{84217E0B-05D6-4EAE-A3F7-1A5C167D81EF}" destId="{7B9BF1B1-553D-400A-95A8-AC3B67A2D6A5}" srcOrd="0" destOrd="0" presId="urn:microsoft.com/office/officeart/2005/8/layout/hProcess4"/>
    <dgm:cxn modelId="{4BD28617-0BCA-43CE-AB05-79E360FF9C84}" type="presParOf" srcId="{84217E0B-05D6-4EAE-A3F7-1A5C167D81EF}" destId="{862D85FD-75D4-4FCE-8332-31267A842F71}" srcOrd="1" destOrd="0" presId="urn:microsoft.com/office/officeart/2005/8/layout/hProcess4"/>
    <dgm:cxn modelId="{B7CB768B-5341-4952-A359-C499F04A854B}" type="presParOf" srcId="{84217E0B-05D6-4EAE-A3F7-1A5C167D81EF}" destId="{657AEA77-0DC9-4AFF-AA80-96CCFAB2E351}" srcOrd="2" destOrd="0" presId="urn:microsoft.com/office/officeart/2005/8/layout/hProcess4"/>
    <dgm:cxn modelId="{643EBD72-9B57-4BBD-BDF6-129711A31A42}" type="presParOf" srcId="{84217E0B-05D6-4EAE-A3F7-1A5C167D81EF}" destId="{4267C1C6-5FB5-4CB6-A207-262E591164C2}" srcOrd="3" destOrd="0" presId="urn:microsoft.com/office/officeart/2005/8/layout/hProcess4"/>
    <dgm:cxn modelId="{32B624AB-A1E5-4C35-9B92-B9CE07409E32}" type="presParOf" srcId="{84217E0B-05D6-4EAE-A3F7-1A5C167D81EF}" destId="{F770BAFA-FDCB-48A3-AD02-D8EF5B410350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2AA0009-4F27-431D-BEF3-C64BF5FC071A}" type="doc">
      <dgm:prSet loTypeId="urn:microsoft.com/office/officeart/2005/8/layout/h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84EE20E-2EC6-43FD-99DF-4CE0FB1122E6}">
      <dgm:prSet phldrT="[Текст]"/>
      <dgm:spPr/>
      <dgm:t>
        <a:bodyPr/>
        <a:lstStyle/>
        <a:p>
          <a:r>
            <a:rPr lang="ru-RU" dirty="0"/>
            <a:t>Развитие бизнеса</a:t>
          </a:r>
        </a:p>
      </dgm:t>
    </dgm:pt>
    <dgm:pt modelId="{742E18BC-8FC6-448D-91F0-A4B988B2BC86}" type="parTrans" cxnId="{C043B61E-7406-4033-A8E7-0D1FE0D6DCA8}">
      <dgm:prSet/>
      <dgm:spPr/>
      <dgm:t>
        <a:bodyPr/>
        <a:lstStyle/>
        <a:p>
          <a:endParaRPr lang="ru-RU"/>
        </a:p>
      </dgm:t>
    </dgm:pt>
    <dgm:pt modelId="{E48FC05C-CA85-4D07-9CAA-96CCF9104334}" type="sibTrans" cxnId="{C043B61E-7406-4033-A8E7-0D1FE0D6DCA8}">
      <dgm:prSet/>
      <dgm:spPr/>
      <dgm:t>
        <a:bodyPr/>
        <a:lstStyle/>
        <a:p>
          <a:endParaRPr lang="ru-RU"/>
        </a:p>
      </dgm:t>
    </dgm:pt>
    <dgm:pt modelId="{1C9C55B6-897A-4F20-9859-9BBF5B12BC56}">
      <dgm:prSet phldrT="[Текст]" custT="1"/>
      <dgm:spPr/>
      <dgm:t>
        <a:bodyPr/>
        <a:lstStyle/>
        <a:p>
          <a:r>
            <a:rPr lang="ru-RU" sz="1200" dirty="0"/>
            <a:t>Выход на рынок</a:t>
          </a:r>
        </a:p>
      </dgm:t>
    </dgm:pt>
    <dgm:pt modelId="{BF95A138-50CF-4779-835B-F2C3FE67CFB1}" type="parTrans" cxnId="{7CBF5984-66BC-4B7C-B8F6-EB2468F6A6D7}">
      <dgm:prSet/>
      <dgm:spPr/>
      <dgm:t>
        <a:bodyPr/>
        <a:lstStyle/>
        <a:p>
          <a:endParaRPr lang="ru-RU"/>
        </a:p>
      </dgm:t>
    </dgm:pt>
    <dgm:pt modelId="{F098DD1A-AEE4-4B04-A16C-1154AB582B8E}" type="sibTrans" cxnId="{7CBF5984-66BC-4B7C-B8F6-EB2468F6A6D7}">
      <dgm:prSet/>
      <dgm:spPr/>
      <dgm:t>
        <a:bodyPr/>
        <a:lstStyle/>
        <a:p>
          <a:endParaRPr lang="ru-RU"/>
        </a:p>
      </dgm:t>
    </dgm:pt>
    <dgm:pt modelId="{F2C85AE0-24B1-4B21-A4C6-B35609D14AFC}">
      <dgm:prSet phldrT="[Текст]"/>
      <dgm:spPr/>
      <dgm:t>
        <a:bodyPr/>
        <a:lstStyle/>
        <a:p>
          <a:r>
            <a:rPr lang="ru-RU" dirty="0"/>
            <a:t>Продвижение проекта</a:t>
          </a:r>
        </a:p>
      </dgm:t>
    </dgm:pt>
    <dgm:pt modelId="{AC86E331-A9D3-4DE9-931D-5A141A938264}" type="parTrans" cxnId="{A09B70B1-CDF4-4D2A-A879-C09CCAAD3192}">
      <dgm:prSet/>
      <dgm:spPr/>
      <dgm:t>
        <a:bodyPr/>
        <a:lstStyle/>
        <a:p>
          <a:endParaRPr lang="ru-RU"/>
        </a:p>
      </dgm:t>
    </dgm:pt>
    <dgm:pt modelId="{14F016D9-2F11-4C96-861D-28474EF6BBFE}" type="sibTrans" cxnId="{A09B70B1-CDF4-4D2A-A879-C09CCAAD3192}">
      <dgm:prSet/>
      <dgm:spPr/>
      <dgm:t>
        <a:bodyPr/>
        <a:lstStyle/>
        <a:p>
          <a:endParaRPr lang="ru-RU"/>
        </a:p>
      </dgm:t>
    </dgm:pt>
    <dgm:pt modelId="{A8BEAE12-69DE-461E-9AD9-FB63C80190F5}">
      <dgm:prSet phldrT="[Текст]" custT="1"/>
      <dgm:spPr/>
      <dgm:t>
        <a:bodyPr/>
        <a:lstStyle/>
        <a:p>
          <a:r>
            <a:rPr lang="ru-RU" sz="1050" dirty="0"/>
            <a:t>(01.04.26 -31.07.26)</a:t>
          </a:r>
        </a:p>
      </dgm:t>
    </dgm:pt>
    <dgm:pt modelId="{055042FA-AC30-4696-B07D-BAF67A0AEAB6}" type="parTrans" cxnId="{2E6BB648-951F-4120-B82A-813D76B8E51C}">
      <dgm:prSet/>
      <dgm:spPr/>
      <dgm:t>
        <a:bodyPr/>
        <a:lstStyle/>
        <a:p>
          <a:endParaRPr lang="ru-RU"/>
        </a:p>
      </dgm:t>
    </dgm:pt>
    <dgm:pt modelId="{636EE43E-21B2-4707-A407-F98DD8E64634}" type="sibTrans" cxnId="{2E6BB648-951F-4120-B82A-813D76B8E51C}">
      <dgm:prSet/>
      <dgm:spPr/>
      <dgm:t>
        <a:bodyPr/>
        <a:lstStyle/>
        <a:p>
          <a:endParaRPr lang="ru-RU"/>
        </a:p>
      </dgm:t>
    </dgm:pt>
    <dgm:pt modelId="{E75FC4DB-093C-4D79-9FEE-ACC80056990E}">
      <dgm:prSet phldrT="[Текст]"/>
      <dgm:spPr/>
      <dgm:t>
        <a:bodyPr/>
        <a:lstStyle/>
        <a:p>
          <a:r>
            <a:rPr lang="ru-RU" dirty="0"/>
            <a:t>Выход на мелкосерийное производство</a:t>
          </a:r>
        </a:p>
      </dgm:t>
    </dgm:pt>
    <dgm:pt modelId="{772F16B5-60DA-4F5A-A45F-6F0342AAB484}" type="parTrans" cxnId="{B234EABD-18B7-46C6-8FBD-4A1F3C377BAF}">
      <dgm:prSet/>
      <dgm:spPr/>
      <dgm:t>
        <a:bodyPr/>
        <a:lstStyle/>
        <a:p>
          <a:endParaRPr lang="ru-RU"/>
        </a:p>
      </dgm:t>
    </dgm:pt>
    <dgm:pt modelId="{E4046FCF-A5ED-4931-BD53-64E0B2B1641C}" type="sibTrans" cxnId="{B234EABD-18B7-46C6-8FBD-4A1F3C377BAF}">
      <dgm:prSet/>
      <dgm:spPr/>
      <dgm:t>
        <a:bodyPr/>
        <a:lstStyle/>
        <a:p>
          <a:endParaRPr lang="ru-RU"/>
        </a:p>
      </dgm:t>
    </dgm:pt>
    <dgm:pt modelId="{1C3ECFD0-FABE-41D4-A314-C58AD4498B32}">
      <dgm:prSet phldrT="[Текст]" custT="1"/>
      <dgm:spPr/>
      <dgm:t>
        <a:bodyPr/>
        <a:lstStyle/>
        <a:p>
          <a:r>
            <a:rPr lang="ru-RU" sz="1400" dirty="0"/>
            <a:t>2026,2027,2028</a:t>
          </a:r>
        </a:p>
      </dgm:t>
    </dgm:pt>
    <dgm:pt modelId="{0251BEBA-5BA3-45ED-AE3C-8AAE63B24C23}" type="parTrans" cxnId="{CE1551B6-5687-4763-98A4-B234C64B02E9}">
      <dgm:prSet/>
      <dgm:spPr/>
      <dgm:t>
        <a:bodyPr/>
        <a:lstStyle/>
        <a:p>
          <a:endParaRPr lang="ru-RU"/>
        </a:p>
      </dgm:t>
    </dgm:pt>
    <dgm:pt modelId="{325FBB16-C83D-42B1-AE9D-EFBB656AEFC8}" type="sibTrans" cxnId="{CE1551B6-5687-4763-98A4-B234C64B02E9}">
      <dgm:prSet/>
      <dgm:spPr/>
      <dgm:t>
        <a:bodyPr/>
        <a:lstStyle/>
        <a:p>
          <a:endParaRPr lang="ru-RU"/>
        </a:p>
      </dgm:t>
    </dgm:pt>
    <dgm:pt modelId="{9A405EB5-380E-43F3-B365-9BD17F8E98AA}">
      <dgm:prSet phldrT="[Текст]"/>
      <dgm:spPr/>
      <dgm:t>
        <a:bodyPr/>
        <a:lstStyle/>
        <a:p>
          <a:endParaRPr lang="ru-RU" sz="1000" dirty="0"/>
        </a:p>
      </dgm:t>
    </dgm:pt>
    <dgm:pt modelId="{7A181EA0-A6E4-4C09-BB57-7580BE6B4314}" type="parTrans" cxnId="{22C6CFDF-F87C-49C2-81C1-287C16824DAF}">
      <dgm:prSet/>
      <dgm:spPr/>
      <dgm:t>
        <a:bodyPr/>
        <a:lstStyle/>
        <a:p>
          <a:endParaRPr lang="ru-RU"/>
        </a:p>
      </dgm:t>
    </dgm:pt>
    <dgm:pt modelId="{7D8AB6EB-B358-457B-AD9B-E3CFB9E56EA4}" type="sibTrans" cxnId="{22C6CFDF-F87C-49C2-81C1-287C16824DAF}">
      <dgm:prSet/>
      <dgm:spPr/>
      <dgm:t>
        <a:bodyPr/>
        <a:lstStyle/>
        <a:p>
          <a:endParaRPr lang="ru-RU"/>
        </a:p>
      </dgm:t>
    </dgm:pt>
    <dgm:pt modelId="{3C76028C-DEA3-42EA-A685-F7013EEE7403}">
      <dgm:prSet phldrT="[Текст]" custT="1"/>
      <dgm:spPr/>
      <dgm:t>
        <a:bodyPr/>
        <a:lstStyle/>
        <a:p>
          <a:r>
            <a:rPr lang="ru-RU" sz="1200" dirty="0"/>
            <a:t>(01.01.26-31.03.26)</a:t>
          </a:r>
        </a:p>
      </dgm:t>
    </dgm:pt>
    <dgm:pt modelId="{B7BD38CF-4E80-4D5F-AA20-C026054EB134}" type="parTrans" cxnId="{016E94A7-7A24-4533-AEFC-945B500A54D0}">
      <dgm:prSet/>
      <dgm:spPr/>
      <dgm:t>
        <a:bodyPr/>
        <a:lstStyle/>
        <a:p>
          <a:endParaRPr lang="ru-RU"/>
        </a:p>
      </dgm:t>
    </dgm:pt>
    <dgm:pt modelId="{8033BCB3-23E0-41FD-8796-49F4FFBCC193}" type="sibTrans" cxnId="{016E94A7-7A24-4533-AEFC-945B500A54D0}">
      <dgm:prSet/>
      <dgm:spPr/>
      <dgm:t>
        <a:bodyPr/>
        <a:lstStyle/>
        <a:p>
          <a:endParaRPr lang="ru-RU"/>
        </a:p>
      </dgm:t>
    </dgm:pt>
    <dgm:pt modelId="{521803CB-5901-4060-B049-E08423A5AD27}" type="pres">
      <dgm:prSet presAssocID="{E2AA0009-4F27-431D-BEF3-C64BF5FC071A}" presName="Name0" presStyleCnt="0">
        <dgm:presLayoutVars>
          <dgm:dir/>
          <dgm:animLvl val="lvl"/>
          <dgm:resizeHandles val="exact"/>
        </dgm:presLayoutVars>
      </dgm:prSet>
      <dgm:spPr/>
    </dgm:pt>
    <dgm:pt modelId="{243D9DAC-DDBD-4ADB-BF20-8FEEE7303B5D}" type="pres">
      <dgm:prSet presAssocID="{E2AA0009-4F27-431D-BEF3-C64BF5FC071A}" presName="tSp" presStyleCnt="0"/>
      <dgm:spPr/>
    </dgm:pt>
    <dgm:pt modelId="{A30A301F-CAF6-4487-A8AF-3B48B0E0847D}" type="pres">
      <dgm:prSet presAssocID="{E2AA0009-4F27-431D-BEF3-C64BF5FC071A}" presName="bSp" presStyleCnt="0"/>
      <dgm:spPr/>
    </dgm:pt>
    <dgm:pt modelId="{5B743F9E-AADB-4A07-9AAF-C9F77F12F7A3}" type="pres">
      <dgm:prSet presAssocID="{E2AA0009-4F27-431D-BEF3-C64BF5FC071A}" presName="process" presStyleCnt="0"/>
      <dgm:spPr/>
    </dgm:pt>
    <dgm:pt modelId="{50EB7F54-3AD5-4BFA-83A8-27E13CD2DBDC}" type="pres">
      <dgm:prSet presAssocID="{E84EE20E-2EC6-43FD-99DF-4CE0FB1122E6}" presName="composite1" presStyleCnt="0"/>
      <dgm:spPr/>
    </dgm:pt>
    <dgm:pt modelId="{08FE968D-212E-43E7-AD20-BB5FDE48BC68}" type="pres">
      <dgm:prSet presAssocID="{E84EE20E-2EC6-43FD-99DF-4CE0FB1122E6}" presName="dummyNode1" presStyleLbl="node1" presStyleIdx="0" presStyleCnt="3"/>
      <dgm:spPr/>
    </dgm:pt>
    <dgm:pt modelId="{7690A8D0-EB81-45F9-834C-3BD2ACA91FF7}" type="pres">
      <dgm:prSet presAssocID="{E84EE20E-2EC6-43FD-99DF-4CE0FB1122E6}" presName="childNode1" presStyleLbl="bgAcc1" presStyleIdx="0" presStyleCnt="3" custScaleX="95627" custScaleY="102867">
        <dgm:presLayoutVars>
          <dgm:bulletEnabled val="1"/>
        </dgm:presLayoutVars>
      </dgm:prSet>
      <dgm:spPr/>
    </dgm:pt>
    <dgm:pt modelId="{A429B418-2AAD-4212-9693-AAE98334E589}" type="pres">
      <dgm:prSet presAssocID="{E84EE20E-2EC6-43FD-99DF-4CE0FB1122E6}" presName="childNode1tx" presStyleLbl="bgAcc1" presStyleIdx="0" presStyleCnt="3">
        <dgm:presLayoutVars>
          <dgm:bulletEnabled val="1"/>
        </dgm:presLayoutVars>
      </dgm:prSet>
      <dgm:spPr/>
    </dgm:pt>
    <dgm:pt modelId="{9C5A2866-1F0C-4DE2-BD62-2B234D29FA40}" type="pres">
      <dgm:prSet presAssocID="{E84EE20E-2EC6-43FD-99DF-4CE0FB1122E6}" presName="parentNode1" presStyleLbl="node1" presStyleIdx="0" presStyleCnt="3" custScaleX="70453" custScaleY="51737" custLinFactNeighborX="-17804" custLinFactNeighborY="-28399">
        <dgm:presLayoutVars>
          <dgm:chMax val="1"/>
          <dgm:bulletEnabled val="1"/>
        </dgm:presLayoutVars>
      </dgm:prSet>
      <dgm:spPr/>
    </dgm:pt>
    <dgm:pt modelId="{7A8FF860-40A4-4068-8DC4-3D7398672479}" type="pres">
      <dgm:prSet presAssocID="{E84EE20E-2EC6-43FD-99DF-4CE0FB1122E6}" presName="connSite1" presStyleCnt="0"/>
      <dgm:spPr/>
    </dgm:pt>
    <dgm:pt modelId="{C6102DE2-9135-4408-81E9-1196DF789DAA}" type="pres">
      <dgm:prSet presAssocID="{E48FC05C-CA85-4D07-9CAA-96CCF9104334}" presName="Name9" presStyleLbl="sibTrans2D1" presStyleIdx="0" presStyleCnt="2"/>
      <dgm:spPr/>
    </dgm:pt>
    <dgm:pt modelId="{E08000E9-8BC8-4094-8B20-C086972EB20D}" type="pres">
      <dgm:prSet presAssocID="{F2C85AE0-24B1-4B21-A4C6-B35609D14AFC}" presName="composite2" presStyleCnt="0"/>
      <dgm:spPr/>
    </dgm:pt>
    <dgm:pt modelId="{DD0E9AAA-E817-4093-B1AE-454D0E5CF12C}" type="pres">
      <dgm:prSet presAssocID="{F2C85AE0-24B1-4B21-A4C6-B35609D14AFC}" presName="dummyNode2" presStyleLbl="node1" presStyleIdx="0" presStyleCnt="3"/>
      <dgm:spPr/>
    </dgm:pt>
    <dgm:pt modelId="{2C5B15A7-9A94-4905-A7E0-CBE674AF091F}" type="pres">
      <dgm:prSet presAssocID="{F2C85AE0-24B1-4B21-A4C6-B35609D14AFC}" presName="childNode2" presStyleLbl="bgAcc1" presStyleIdx="1" presStyleCnt="3" custScaleX="84945" custScaleY="110436" custLinFactNeighborX="-3546" custLinFactNeighborY="37">
        <dgm:presLayoutVars>
          <dgm:bulletEnabled val="1"/>
        </dgm:presLayoutVars>
      </dgm:prSet>
      <dgm:spPr/>
    </dgm:pt>
    <dgm:pt modelId="{7B2D2438-4272-4D3A-9F62-5447576028CD}" type="pres">
      <dgm:prSet presAssocID="{F2C85AE0-24B1-4B21-A4C6-B35609D14AFC}" presName="childNode2tx" presStyleLbl="bgAcc1" presStyleIdx="1" presStyleCnt="3">
        <dgm:presLayoutVars>
          <dgm:bulletEnabled val="1"/>
        </dgm:presLayoutVars>
      </dgm:prSet>
      <dgm:spPr/>
    </dgm:pt>
    <dgm:pt modelId="{9AFABFDA-362A-4332-ADE8-314EECB5A586}" type="pres">
      <dgm:prSet presAssocID="{F2C85AE0-24B1-4B21-A4C6-B35609D14AFC}" presName="parentNode2" presStyleLbl="node1" presStyleIdx="1" presStyleCnt="3" custScaleX="55746" custScaleY="67684" custLinFactNeighborX="-26975" custLinFactNeighborY="12210">
        <dgm:presLayoutVars>
          <dgm:chMax val="0"/>
          <dgm:bulletEnabled val="1"/>
        </dgm:presLayoutVars>
      </dgm:prSet>
      <dgm:spPr/>
    </dgm:pt>
    <dgm:pt modelId="{174F560A-5279-406B-81B0-94C010F86B4B}" type="pres">
      <dgm:prSet presAssocID="{F2C85AE0-24B1-4B21-A4C6-B35609D14AFC}" presName="connSite2" presStyleCnt="0"/>
      <dgm:spPr/>
    </dgm:pt>
    <dgm:pt modelId="{C1B1E147-58E1-494B-BD3D-40D6EA5110ED}" type="pres">
      <dgm:prSet presAssocID="{14F016D9-2F11-4C96-861D-28474EF6BBFE}" presName="Name18" presStyleLbl="sibTrans2D1" presStyleIdx="1" presStyleCnt="2"/>
      <dgm:spPr/>
    </dgm:pt>
    <dgm:pt modelId="{84217E0B-05D6-4EAE-A3F7-1A5C167D81EF}" type="pres">
      <dgm:prSet presAssocID="{E75FC4DB-093C-4D79-9FEE-ACC80056990E}" presName="composite1" presStyleCnt="0"/>
      <dgm:spPr/>
    </dgm:pt>
    <dgm:pt modelId="{7B9BF1B1-553D-400A-95A8-AC3B67A2D6A5}" type="pres">
      <dgm:prSet presAssocID="{E75FC4DB-093C-4D79-9FEE-ACC80056990E}" presName="dummyNode1" presStyleLbl="node1" presStyleIdx="1" presStyleCnt="3"/>
      <dgm:spPr/>
    </dgm:pt>
    <dgm:pt modelId="{862D85FD-75D4-4FCE-8332-31267A842F71}" type="pres">
      <dgm:prSet presAssocID="{E75FC4DB-093C-4D79-9FEE-ACC80056990E}" presName="childNode1" presStyleLbl="bgAcc1" presStyleIdx="2" presStyleCnt="3" custScaleX="101934" custScaleY="25947" custLinFactNeighborX="-15709" custLinFactNeighborY="-49848">
        <dgm:presLayoutVars>
          <dgm:bulletEnabled val="1"/>
        </dgm:presLayoutVars>
      </dgm:prSet>
      <dgm:spPr/>
    </dgm:pt>
    <dgm:pt modelId="{657AEA77-0DC9-4AFF-AA80-96CCFAB2E351}" type="pres">
      <dgm:prSet presAssocID="{E75FC4DB-093C-4D79-9FEE-ACC80056990E}" presName="childNode1tx" presStyleLbl="bgAcc1" presStyleIdx="2" presStyleCnt="3">
        <dgm:presLayoutVars>
          <dgm:bulletEnabled val="1"/>
        </dgm:presLayoutVars>
      </dgm:prSet>
      <dgm:spPr/>
    </dgm:pt>
    <dgm:pt modelId="{4267C1C6-5FB5-4CB6-A207-262E591164C2}" type="pres">
      <dgm:prSet presAssocID="{E75FC4DB-093C-4D79-9FEE-ACC80056990E}" presName="parentNode1" presStyleLbl="node1" presStyleIdx="2" presStyleCnt="3" custLinFactY="-46407" custLinFactNeighborX="-27193" custLinFactNeighborY="-100000">
        <dgm:presLayoutVars>
          <dgm:chMax val="1"/>
          <dgm:bulletEnabled val="1"/>
        </dgm:presLayoutVars>
      </dgm:prSet>
      <dgm:spPr/>
    </dgm:pt>
    <dgm:pt modelId="{F770BAFA-FDCB-48A3-AD02-D8EF5B410350}" type="pres">
      <dgm:prSet presAssocID="{E75FC4DB-093C-4D79-9FEE-ACC80056990E}" presName="connSite1" presStyleCnt="0"/>
      <dgm:spPr/>
    </dgm:pt>
  </dgm:ptLst>
  <dgm:cxnLst>
    <dgm:cxn modelId="{47887D05-907E-4ACA-8E96-6F3FAE8FEEFB}" type="presOf" srcId="{1C9C55B6-897A-4F20-9859-9BBF5B12BC56}" destId="{7690A8D0-EB81-45F9-834C-3BD2ACA91FF7}" srcOrd="0" destOrd="0" presId="urn:microsoft.com/office/officeart/2005/8/layout/hProcess4"/>
    <dgm:cxn modelId="{7B691C17-F725-4648-9FA9-0EA74661C349}" type="presOf" srcId="{E84EE20E-2EC6-43FD-99DF-4CE0FB1122E6}" destId="{9C5A2866-1F0C-4DE2-BD62-2B234D29FA40}" srcOrd="0" destOrd="0" presId="urn:microsoft.com/office/officeart/2005/8/layout/hProcess4"/>
    <dgm:cxn modelId="{2C389318-1B3E-48E5-B42E-7568E3C8692A}" type="presOf" srcId="{1C3ECFD0-FABE-41D4-A314-C58AD4498B32}" destId="{657AEA77-0DC9-4AFF-AA80-96CCFAB2E351}" srcOrd="1" destOrd="0" presId="urn:microsoft.com/office/officeart/2005/8/layout/hProcess4"/>
    <dgm:cxn modelId="{C043B61E-7406-4033-A8E7-0D1FE0D6DCA8}" srcId="{E2AA0009-4F27-431D-BEF3-C64BF5FC071A}" destId="{E84EE20E-2EC6-43FD-99DF-4CE0FB1122E6}" srcOrd="0" destOrd="0" parTransId="{742E18BC-8FC6-448D-91F0-A4B988B2BC86}" sibTransId="{E48FC05C-CA85-4D07-9CAA-96CCF9104334}"/>
    <dgm:cxn modelId="{0678FE40-C5CE-4608-9121-E1E21942733A}" type="presOf" srcId="{9A405EB5-380E-43F3-B365-9BD17F8E98AA}" destId="{862D85FD-75D4-4FCE-8332-31267A842F71}" srcOrd="0" destOrd="1" presId="urn:microsoft.com/office/officeart/2005/8/layout/hProcess4"/>
    <dgm:cxn modelId="{C7619C62-6784-4DF9-962A-D4E0D081F0BC}" type="presOf" srcId="{E48FC05C-CA85-4D07-9CAA-96CCF9104334}" destId="{C6102DE2-9135-4408-81E9-1196DF789DAA}" srcOrd="0" destOrd="0" presId="urn:microsoft.com/office/officeart/2005/8/layout/hProcess4"/>
    <dgm:cxn modelId="{2E6BB648-951F-4120-B82A-813D76B8E51C}" srcId="{F2C85AE0-24B1-4B21-A4C6-B35609D14AFC}" destId="{A8BEAE12-69DE-461E-9AD9-FB63C80190F5}" srcOrd="0" destOrd="0" parTransId="{055042FA-AC30-4696-B07D-BAF67A0AEAB6}" sibTransId="{636EE43E-21B2-4707-A407-F98DD8E64634}"/>
    <dgm:cxn modelId="{BF0F6B6B-2861-427A-B2D9-81B726B5338D}" type="presOf" srcId="{E2AA0009-4F27-431D-BEF3-C64BF5FC071A}" destId="{521803CB-5901-4060-B049-E08423A5AD27}" srcOrd="0" destOrd="0" presId="urn:microsoft.com/office/officeart/2005/8/layout/hProcess4"/>
    <dgm:cxn modelId="{C762C16D-A425-41ED-8CD7-A36A7F1C2455}" type="presOf" srcId="{9A405EB5-380E-43F3-B365-9BD17F8E98AA}" destId="{657AEA77-0DC9-4AFF-AA80-96CCFAB2E351}" srcOrd="1" destOrd="1" presId="urn:microsoft.com/office/officeart/2005/8/layout/hProcess4"/>
    <dgm:cxn modelId="{8BB11077-8D1C-4C57-8124-1B11FCA17212}" type="presOf" srcId="{1C3ECFD0-FABE-41D4-A314-C58AD4498B32}" destId="{862D85FD-75D4-4FCE-8332-31267A842F71}" srcOrd="0" destOrd="0" presId="urn:microsoft.com/office/officeart/2005/8/layout/hProcess4"/>
    <dgm:cxn modelId="{7CBF5984-66BC-4B7C-B8F6-EB2468F6A6D7}" srcId="{E84EE20E-2EC6-43FD-99DF-4CE0FB1122E6}" destId="{1C9C55B6-897A-4F20-9859-9BBF5B12BC56}" srcOrd="0" destOrd="0" parTransId="{BF95A138-50CF-4779-835B-F2C3FE67CFB1}" sibTransId="{F098DD1A-AEE4-4B04-A16C-1154AB582B8E}"/>
    <dgm:cxn modelId="{4312AB87-C84F-41EA-92FE-1B9ED475D33C}" type="presOf" srcId="{E75FC4DB-093C-4D79-9FEE-ACC80056990E}" destId="{4267C1C6-5FB5-4CB6-A207-262E591164C2}" srcOrd="0" destOrd="0" presId="urn:microsoft.com/office/officeart/2005/8/layout/hProcess4"/>
    <dgm:cxn modelId="{192F0290-C64F-4D73-88C3-16FBA37ECBE5}" type="presOf" srcId="{14F016D9-2F11-4C96-861D-28474EF6BBFE}" destId="{C1B1E147-58E1-494B-BD3D-40D6EA5110ED}" srcOrd="0" destOrd="0" presId="urn:microsoft.com/office/officeart/2005/8/layout/hProcess4"/>
    <dgm:cxn modelId="{522105A7-722B-4983-9B35-CA32FF92EE47}" type="presOf" srcId="{3C76028C-DEA3-42EA-A685-F7013EEE7403}" destId="{A429B418-2AAD-4212-9693-AAE98334E589}" srcOrd="1" destOrd="1" presId="urn:microsoft.com/office/officeart/2005/8/layout/hProcess4"/>
    <dgm:cxn modelId="{016E94A7-7A24-4533-AEFC-945B500A54D0}" srcId="{E84EE20E-2EC6-43FD-99DF-4CE0FB1122E6}" destId="{3C76028C-DEA3-42EA-A685-F7013EEE7403}" srcOrd="1" destOrd="0" parTransId="{B7BD38CF-4E80-4D5F-AA20-C026054EB134}" sibTransId="{8033BCB3-23E0-41FD-8796-49F4FFBCC193}"/>
    <dgm:cxn modelId="{A09B70B1-CDF4-4D2A-A879-C09CCAAD3192}" srcId="{E2AA0009-4F27-431D-BEF3-C64BF5FC071A}" destId="{F2C85AE0-24B1-4B21-A4C6-B35609D14AFC}" srcOrd="1" destOrd="0" parTransId="{AC86E331-A9D3-4DE9-931D-5A141A938264}" sibTransId="{14F016D9-2F11-4C96-861D-28474EF6BBFE}"/>
    <dgm:cxn modelId="{CE1551B6-5687-4763-98A4-B234C64B02E9}" srcId="{E75FC4DB-093C-4D79-9FEE-ACC80056990E}" destId="{1C3ECFD0-FABE-41D4-A314-C58AD4498B32}" srcOrd="0" destOrd="0" parTransId="{0251BEBA-5BA3-45ED-AE3C-8AAE63B24C23}" sibTransId="{325FBB16-C83D-42B1-AE9D-EFBB656AEFC8}"/>
    <dgm:cxn modelId="{B234EABD-18B7-46C6-8FBD-4A1F3C377BAF}" srcId="{E2AA0009-4F27-431D-BEF3-C64BF5FC071A}" destId="{E75FC4DB-093C-4D79-9FEE-ACC80056990E}" srcOrd="2" destOrd="0" parTransId="{772F16B5-60DA-4F5A-A45F-6F0342AAB484}" sibTransId="{E4046FCF-A5ED-4931-BD53-64E0B2B1641C}"/>
    <dgm:cxn modelId="{1538D5D4-7F74-4F9E-80DC-F4135E06622D}" type="presOf" srcId="{3C76028C-DEA3-42EA-A685-F7013EEE7403}" destId="{7690A8D0-EB81-45F9-834C-3BD2ACA91FF7}" srcOrd="0" destOrd="1" presId="urn:microsoft.com/office/officeart/2005/8/layout/hProcess4"/>
    <dgm:cxn modelId="{5C36B8DA-7805-4D68-8425-CFAE4C32C787}" type="presOf" srcId="{A8BEAE12-69DE-461E-9AD9-FB63C80190F5}" destId="{7B2D2438-4272-4D3A-9F62-5447576028CD}" srcOrd="1" destOrd="0" presId="urn:microsoft.com/office/officeart/2005/8/layout/hProcess4"/>
    <dgm:cxn modelId="{22C6CFDF-F87C-49C2-81C1-287C16824DAF}" srcId="{E75FC4DB-093C-4D79-9FEE-ACC80056990E}" destId="{9A405EB5-380E-43F3-B365-9BD17F8E98AA}" srcOrd="1" destOrd="0" parTransId="{7A181EA0-A6E4-4C09-BB57-7580BE6B4314}" sibTransId="{7D8AB6EB-B358-457B-AD9B-E3CFB9E56EA4}"/>
    <dgm:cxn modelId="{563EE4E1-9346-4967-8BF1-BEAEC9F1B7CD}" type="presOf" srcId="{A8BEAE12-69DE-461E-9AD9-FB63C80190F5}" destId="{2C5B15A7-9A94-4905-A7E0-CBE674AF091F}" srcOrd="0" destOrd="0" presId="urn:microsoft.com/office/officeart/2005/8/layout/hProcess4"/>
    <dgm:cxn modelId="{FBB865E3-C1EE-401C-BEF2-CAA290A88CB3}" type="presOf" srcId="{1C9C55B6-897A-4F20-9859-9BBF5B12BC56}" destId="{A429B418-2AAD-4212-9693-AAE98334E589}" srcOrd="1" destOrd="0" presId="urn:microsoft.com/office/officeart/2005/8/layout/hProcess4"/>
    <dgm:cxn modelId="{709318E5-C982-416C-8A39-5FE7021CD733}" type="presOf" srcId="{F2C85AE0-24B1-4B21-A4C6-B35609D14AFC}" destId="{9AFABFDA-362A-4332-ADE8-314EECB5A586}" srcOrd="0" destOrd="0" presId="urn:microsoft.com/office/officeart/2005/8/layout/hProcess4"/>
    <dgm:cxn modelId="{F4950B5A-52E8-434D-8357-FE6FD468C625}" type="presParOf" srcId="{521803CB-5901-4060-B049-E08423A5AD27}" destId="{243D9DAC-DDBD-4ADB-BF20-8FEEE7303B5D}" srcOrd="0" destOrd="0" presId="urn:microsoft.com/office/officeart/2005/8/layout/hProcess4"/>
    <dgm:cxn modelId="{3A665E3B-D5A0-414C-9A06-6E6DADFC1ECD}" type="presParOf" srcId="{521803CB-5901-4060-B049-E08423A5AD27}" destId="{A30A301F-CAF6-4487-A8AF-3B48B0E0847D}" srcOrd="1" destOrd="0" presId="urn:microsoft.com/office/officeart/2005/8/layout/hProcess4"/>
    <dgm:cxn modelId="{FA7A75AA-60EA-4CFD-8649-9221734F5393}" type="presParOf" srcId="{521803CB-5901-4060-B049-E08423A5AD27}" destId="{5B743F9E-AADB-4A07-9AAF-C9F77F12F7A3}" srcOrd="2" destOrd="0" presId="urn:microsoft.com/office/officeart/2005/8/layout/hProcess4"/>
    <dgm:cxn modelId="{3111F1BE-8EC5-4F9D-8836-840DCB815C36}" type="presParOf" srcId="{5B743F9E-AADB-4A07-9AAF-C9F77F12F7A3}" destId="{50EB7F54-3AD5-4BFA-83A8-27E13CD2DBDC}" srcOrd="0" destOrd="0" presId="urn:microsoft.com/office/officeart/2005/8/layout/hProcess4"/>
    <dgm:cxn modelId="{6BFE0FE2-2B7A-4856-9859-6CCFC4B29393}" type="presParOf" srcId="{50EB7F54-3AD5-4BFA-83A8-27E13CD2DBDC}" destId="{08FE968D-212E-43E7-AD20-BB5FDE48BC68}" srcOrd="0" destOrd="0" presId="urn:microsoft.com/office/officeart/2005/8/layout/hProcess4"/>
    <dgm:cxn modelId="{4623B00D-502A-4D12-8BCF-63490CA1C08D}" type="presParOf" srcId="{50EB7F54-3AD5-4BFA-83A8-27E13CD2DBDC}" destId="{7690A8D0-EB81-45F9-834C-3BD2ACA91FF7}" srcOrd="1" destOrd="0" presId="urn:microsoft.com/office/officeart/2005/8/layout/hProcess4"/>
    <dgm:cxn modelId="{02F3A33E-32ED-48A1-9D68-2396E446F70E}" type="presParOf" srcId="{50EB7F54-3AD5-4BFA-83A8-27E13CD2DBDC}" destId="{A429B418-2AAD-4212-9693-AAE98334E589}" srcOrd="2" destOrd="0" presId="urn:microsoft.com/office/officeart/2005/8/layout/hProcess4"/>
    <dgm:cxn modelId="{EEC4A9C9-A990-497C-AA13-C986D9498662}" type="presParOf" srcId="{50EB7F54-3AD5-4BFA-83A8-27E13CD2DBDC}" destId="{9C5A2866-1F0C-4DE2-BD62-2B234D29FA40}" srcOrd="3" destOrd="0" presId="urn:microsoft.com/office/officeart/2005/8/layout/hProcess4"/>
    <dgm:cxn modelId="{0A0668F1-00F2-44E7-8DCC-1CA4C5413AF3}" type="presParOf" srcId="{50EB7F54-3AD5-4BFA-83A8-27E13CD2DBDC}" destId="{7A8FF860-40A4-4068-8DC4-3D7398672479}" srcOrd="4" destOrd="0" presId="urn:microsoft.com/office/officeart/2005/8/layout/hProcess4"/>
    <dgm:cxn modelId="{FA92F00B-8AB3-4827-99C0-484BC1B04AAD}" type="presParOf" srcId="{5B743F9E-AADB-4A07-9AAF-C9F77F12F7A3}" destId="{C6102DE2-9135-4408-81E9-1196DF789DAA}" srcOrd="1" destOrd="0" presId="urn:microsoft.com/office/officeart/2005/8/layout/hProcess4"/>
    <dgm:cxn modelId="{96762834-0B7B-4B60-9781-A46A0D45B1AB}" type="presParOf" srcId="{5B743F9E-AADB-4A07-9AAF-C9F77F12F7A3}" destId="{E08000E9-8BC8-4094-8B20-C086972EB20D}" srcOrd="2" destOrd="0" presId="urn:microsoft.com/office/officeart/2005/8/layout/hProcess4"/>
    <dgm:cxn modelId="{A327FB6D-F2B4-4ABF-8381-A3D4783DDFD6}" type="presParOf" srcId="{E08000E9-8BC8-4094-8B20-C086972EB20D}" destId="{DD0E9AAA-E817-4093-B1AE-454D0E5CF12C}" srcOrd="0" destOrd="0" presId="urn:microsoft.com/office/officeart/2005/8/layout/hProcess4"/>
    <dgm:cxn modelId="{5743DAA5-DEBE-4C0A-B685-6F8BA0F2E6DB}" type="presParOf" srcId="{E08000E9-8BC8-4094-8B20-C086972EB20D}" destId="{2C5B15A7-9A94-4905-A7E0-CBE674AF091F}" srcOrd="1" destOrd="0" presId="urn:microsoft.com/office/officeart/2005/8/layout/hProcess4"/>
    <dgm:cxn modelId="{0BEAD388-5C2D-46FB-8282-F7282884ED3D}" type="presParOf" srcId="{E08000E9-8BC8-4094-8B20-C086972EB20D}" destId="{7B2D2438-4272-4D3A-9F62-5447576028CD}" srcOrd="2" destOrd="0" presId="urn:microsoft.com/office/officeart/2005/8/layout/hProcess4"/>
    <dgm:cxn modelId="{1B6975E0-20E2-4913-8867-C3A76CA1204D}" type="presParOf" srcId="{E08000E9-8BC8-4094-8B20-C086972EB20D}" destId="{9AFABFDA-362A-4332-ADE8-314EECB5A586}" srcOrd="3" destOrd="0" presId="urn:microsoft.com/office/officeart/2005/8/layout/hProcess4"/>
    <dgm:cxn modelId="{DC183FAF-EC7A-423B-9ED9-DD0366E88D57}" type="presParOf" srcId="{E08000E9-8BC8-4094-8B20-C086972EB20D}" destId="{174F560A-5279-406B-81B0-94C010F86B4B}" srcOrd="4" destOrd="0" presId="urn:microsoft.com/office/officeart/2005/8/layout/hProcess4"/>
    <dgm:cxn modelId="{18168C0B-B82B-4ED9-BFB7-456C0431B988}" type="presParOf" srcId="{5B743F9E-AADB-4A07-9AAF-C9F77F12F7A3}" destId="{C1B1E147-58E1-494B-BD3D-40D6EA5110ED}" srcOrd="3" destOrd="0" presId="urn:microsoft.com/office/officeart/2005/8/layout/hProcess4"/>
    <dgm:cxn modelId="{C208E324-8EC4-41AA-B416-432F9E5C615B}" type="presParOf" srcId="{5B743F9E-AADB-4A07-9AAF-C9F77F12F7A3}" destId="{84217E0B-05D6-4EAE-A3F7-1A5C167D81EF}" srcOrd="4" destOrd="0" presId="urn:microsoft.com/office/officeart/2005/8/layout/hProcess4"/>
    <dgm:cxn modelId="{9552DCCD-3A2A-4CF6-8131-5369CCCFAB00}" type="presParOf" srcId="{84217E0B-05D6-4EAE-A3F7-1A5C167D81EF}" destId="{7B9BF1B1-553D-400A-95A8-AC3B67A2D6A5}" srcOrd="0" destOrd="0" presId="urn:microsoft.com/office/officeart/2005/8/layout/hProcess4"/>
    <dgm:cxn modelId="{4BD28617-0BCA-43CE-AB05-79E360FF9C84}" type="presParOf" srcId="{84217E0B-05D6-4EAE-A3F7-1A5C167D81EF}" destId="{862D85FD-75D4-4FCE-8332-31267A842F71}" srcOrd="1" destOrd="0" presId="urn:microsoft.com/office/officeart/2005/8/layout/hProcess4"/>
    <dgm:cxn modelId="{B7CB768B-5341-4952-A359-C499F04A854B}" type="presParOf" srcId="{84217E0B-05D6-4EAE-A3F7-1A5C167D81EF}" destId="{657AEA77-0DC9-4AFF-AA80-96CCFAB2E351}" srcOrd="2" destOrd="0" presId="urn:microsoft.com/office/officeart/2005/8/layout/hProcess4"/>
    <dgm:cxn modelId="{643EBD72-9B57-4BBD-BDF6-129711A31A42}" type="presParOf" srcId="{84217E0B-05D6-4EAE-A3F7-1A5C167D81EF}" destId="{4267C1C6-5FB5-4CB6-A207-262E591164C2}" srcOrd="3" destOrd="0" presId="urn:microsoft.com/office/officeart/2005/8/layout/hProcess4"/>
    <dgm:cxn modelId="{32B624AB-A1E5-4C35-9B92-B9CE07409E32}" type="presParOf" srcId="{84217E0B-05D6-4EAE-A3F7-1A5C167D81EF}" destId="{F770BAFA-FDCB-48A3-AD02-D8EF5B410350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BDDB916-5000-FD46-955E-6A2124A8799C}" type="doc">
      <dgm:prSet loTypeId="urn:microsoft.com/office/officeart/2005/8/layout/hierarchy5" loCatId="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960834A6-82B8-C84F-9242-9B0A8025F515}">
      <dgm:prSet phldrT="[Текст]" custT="1"/>
      <dgm:spPr/>
      <dgm:t>
        <a:bodyPr/>
        <a:lstStyle/>
        <a:p>
          <a:r>
            <a:rPr lang="ru-RU" sz="1100" b="1" dirty="0">
              <a:solidFill>
                <a:srgbClr val="C00000"/>
              </a:solidFill>
            </a:rPr>
            <a:t>РИД</a:t>
          </a:r>
          <a:endParaRPr lang="ru-RU" sz="1100" b="1" dirty="0"/>
        </a:p>
      </dgm:t>
    </dgm:pt>
    <dgm:pt modelId="{E6854B10-40EE-6F42-94DB-C094ACEEFF12}" type="parTrans" cxnId="{A627543C-68F9-FD46-9FCA-21A800610ED4}">
      <dgm:prSet/>
      <dgm:spPr/>
      <dgm:t>
        <a:bodyPr/>
        <a:lstStyle/>
        <a:p>
          <a:endParaRPr lang="ru-RU"/>
        </a:p>
      </dgm:t>
    </dgm:pt>
    <dgm:pt modelId="{D182D131-CA64-C942-BB74-7261A116BB1D}" type="sibTrans" cxnId="{A627543C-68F9-FD46-9FCA-21A800610ED4}">
      <dgm:prSet/>
      <dgm:spPr/>
      <dgm:t>
        <a:bodyPr/>
        <a:lstStyle/>
        <a:p>
          <a:endParaRPr lang="ru-RU"/>
        </a:p>
      </dgm:t>
    </dgm:pt>
    <dgm:pt modelId="{152DBA08-401B-EB43-8F0D-7F76E4A38943}">
      <dgm:prSet phldrT="[Текст]" custT="1"/>
      <dgm:spPr/>
      <dgm:t>
        <a:bodyPr/>
        <a:lstStyle/>
        <a:p>
          <a:r>
            <a:rPr lang="ru-RU" sz="1100" b="1" dirty="0">
              <a:solidFill>
                <a:schemeClr val="accent6">
                  <a:lumMod val="75000"/>
                </a:schemeClr>
              </a:solidFill>
            </a:rPr>
            <a:t>СПОСОБЫ ПРАВОВОЙ ОХРАНЫ</a:t>
          </a:r>
        </a:p>
      </dgm:t>
    </dgm:pt>
    <dgm:pt modelId="{2735EB71-8F97-7C49-A501-ABBD84850EE6}" type="parTrans" cxnId="{D69C3B70-25AE-8941-BB47-26A0F3477B15}">
      <dgm:prSet/>
      <dgm:spPr/>
      <dgm:t>
        <a:bodyPr/>
        <a:lstStyle/>
        <a:p>
          <a:endParaRPr lang="ru-RU"/>
        </a:p>
      </dgm:t>
    </dgm:pt>
    <dgm:pt modelId="{1232211F-D015-5141-AF2F-4F43EB02990B}" type="sibTrans" cxnId="{D69C3B70-25AE-8941-BB47-26A0F3477B15}">
      <dgm:prSet/>
      <dgm:spPr/>
      <dgm:t>
        <a:bodyPr/>
        <a:lstStyle/>
        <a:p>
          <a:endParaRPr lang="ru-RU"/>
        </a:p>
      </dgm:t>
    </dgm:pt>
    <dgm:pt modelId="{17272124-67B9-1344-A2DB-9BDB996D4B22}">
      <dgm:prSet phldrT="[Текст]" custT="1"/>
      <dgm:spPr/>
      <dgm:t>
        <a:bodyPr/>
        <a:lstStyle/>
        <a:p>
          <a:r>
            <a:rPr lang="ru-RU" sz="1100" dirty="0"/>
            <a:t>Состав устройства</a:t>
          </a:r>
        </a:p>
      </dgm:t>
    </dgm:pt>
    <dgm:pt modelId="{3733116F-7C2C-324B-895A-5D77541926AB}" type="parTrans" cxnId="{C065F6AA-96D8-ED49-B4BD-933768448CA6}">
      <dgm:prSet/>
      <dgm:spPr/>
      <dgm:t>
        <a:bodyPr/>
        <a:lstStyle/>
        <a:p>
          <a:endParaRPr lang="ru-RU"/>
        </a:p>
      </dgm:t>
    </dgm:pt>
    <dgm:pt modelId="{7E6D4980-08C7-2444-B252-1A1FD2E39B71}" type="sibTrans" cxnId="{C065F6AA-96D8-ED49-B4BD-933768448CA6}">
      <dgm:prSet/>
      <dgm:spPr/>
      <dgm:t>
        <a:bodyPr/>
        <a:lstStyle/>
        <a:p>
          <a:endParaRPr lang="ru-RU"/>
        </a:p>
      </dgm:t>
    </dgm:pt>
    <dgm:pt modelId="{86034221-7117-D24A-B437-FD7A4BCB8906}">
      <dgm:prSet phldrT="[Текст]" custT="1"/>
      <dgm:spPr/>
      <dgm:t>
        <a:bodyPr/>
        <a:lstStyle/>
        <a:p>
          <a:r>
            <a:rPr lang="ru-RU" sz="1100" dirty="0"/>
            <a:t>Полезная модель</a:t>
          </a:r>
        </a:p>
      </dgm:t>
    </dgm:pt>
    <dgm:pt modelId="{3116B33B-0885-9645-99EF-B894745B234F}" type="parTrans" cxnId="{01BBAC0A-4E6D-DC4B-B212-38DA356CB8C8}">
      <dgm:prSet/>
      <dgm:spPr/>
      <dgm:t>
        <a:bodyPr/>
        <a:lstStyle/>
        <a:p>
          <a:endParaRPr lang="ru-RU"/>
        </a:p>
      </dgm:t>
    </dgm:pt>
    <dgm:pt modelId="{83DF69A2-0169-6944-8308-57344F24C992}" type="sibTrans" cxnId="{01BBAC0A-4E6D-DC4B-B212-38DA356CB8C8}">
      <dgm:prSet/>
      <dgm:spPr/>
      <dgm:t>
        <a:bodyPr/>
        <a:lstStyle/>
        <a:p>
          <a:endParaRPr lang="ru-RU"/>
        </a:p>
      </dgm:t>
    </dgm:pt>
    <dgm:pt modelId="{25F61BE5-4B5B-8740-B059-8DFB948E4445}">
      <dgm:prSet phldrT="[Текст]" custT="1"/>
      <dgm:spPr/>
      <dgm:t>
        <a:bodyPr/>
        <a:lstStyle/>
        <a:p>
          <a:r>
            <a:rPr lang="ru-RU" sz="1100" dirty="0"/>
            <a:t>Эмблема </a:t>
          </a:r>
        </a:p>
      </dgm:t>
    </dgm:pt>
    <dgm:pt modelId="{3BCB9D68-ED0A-B64D-9ABB-C100A91111F0}" type="parTrans" cxnId="{CB13D6CB-F8BC-AF4A-942B-76105E22D1B5}">
      <dgm:prSet/>
      <dgm:spPr/>
      <dgm:t>
        <a:bodyPr/>
        <a:lstStyle/>
        <a:p>
          <a:endParaRPr lang="ru-RU"/>
        </a:p>
      </dgm:t>
    </dgm:pt>
    <dgm:pt modelId="{E22D536E-123B-F847-A3E3-FD1BCF719982}" type="sibTrans" cxnId="{CB13D6CB-F8BC-AF4A-942B-76105E22D1B5}">
      <dgm:prSet/>
      <dgm:spPr/>
      <dgm:t>
        <a:bodyPr/>
        <a:lstStyle/>
        <a:p>
          <a:endParaRPr lang="ru-RU"/>
        </a:p>
      </dgm:t>
    </dgm:pt>
    <dgm:pt modelId="{25CF287B-9936-1E47-B98A-481EC901F430}">
      <dgm:prSet phldrT="[Текст]" custT="1"/>
      <dgm:spPr/>
      <dgm:t>
        <a:bodyPr/>
        <a:lstStyle/>
        <a:p>
          <a:r>
            <a:rPr lang="ru-RU" sz="1100" dirty="0"/>
            <a:t>Товарный знак</a:t>
          </a:r>
        </a:p>
      </dgm:t>
    </dgm:pt>
    <dgm:pt modelId="{7C86EC6E-83C8-0C45-92DE-95CA2B4D546F}" type="parTrans" cxnId="{FF3D9E38-6B22-9E42-B0B2-0AD14534D8F1}">
      <dgm:prSet/>
      <dgm:spPr/>
      <dgm:t>
        <a:bodyPr/>
        <a:lstStyle/>
        <a:p>
          <a:endParaRPr lang="ru-RU"/>
        </a:p>
      </dgm:t>
    </dgm:pt>
    <dgm:pt modelId="{1B700105-A25F-AD4F-9937-756E458FE90E}" type="sibTrans" cxnId="{FF3D9E38-6B22-9E42-B0B2-0AD14534D8F1}">
      <dgm:prSet/>
      <dgm:spPr/>
      <dgm:t>
        <a:bodyPr/>
        <a:lstStyle/>
        <a:p>
          <a:endParaRPr lang="ru-RU"/>
        </a:p>
      </dgm:t>
    </dgm:pt>
    <dgm:pt modelId="{E49D4BCD-5D78-724B-8282-949ED3D34B81}">
      <dgm:prSet phldrT="[Текст]" custT="1"/>
      <dgm:spPr>
        <a:ln w="76200">
          <a:solidFill>
            <a:srgbClr val="002060"/>
          </a:solidFill>
        </a:ln>
      </dgm:spPr>
      <dgm:t>
        <a:bodyPr/>
        <a:lstStyle/>
        <a:p>
          <a:r>
            <a:rPr lang="ru-RU" sz="1100" b="1" dirty="0">
              <a:solidFill>
                <a:srgbClr val="0070C0"/>
              </a:solidFill>
            </a:rPr>
            <a:t>ПРОДУКТ</a:t>
          </a:r>
        </a:p>
      </dgm:t>
    </dgm:pt>
    <dgm:pt modelId="{A9607BC0-73C7-6544-9D0B-82CC05EF7928}" type="sibTrans" cxnId="{29BB5C8E-B453-5240-BB4D-97A06CE23BE6}">
      <dgm:prSet/>
      <dgm:spPr/>
      <dgm:t>
        <a:bodyPr/>
        <a:lstStyle/>
        <a:p>
          <a:endParaRPr lang="ru-RU"/>
        </a:p>
      </dgm:t>
    </dgm:pt>
    <dgm:pt modelId="{82274B42-04DA-1F47-99F7-0D7C02FE4EAF}" type="parTrans" cxnId="{29BB5C8E-B453-5240-BB4D-97A06CE23BE6}">
      <dgm:prSet/>
      <dgm:spPr/>
      <dgm:t>
        <a:bodyPr/>
        <a:lstStyle/>
        <a:p>
          <a:endParaRPr lang="ru-RU"/>
        </a:p>
      </dgm:t>
    </dgm:pt>
    <dgm:pt modelId="{56A9EC7A-A723-3343-8201-A6D7EB1634D4}">
      <dgm:prSet phldrT="[Текст]" custT="1"/>
      <dgm:spPr/>
      <dgm:t>
        <a:bodyPr/>
        <a:lstStyle/>
        <a:p>
          <a:r>
            <a:rPr lang="ru-RU" sz="1100" dirty="0"/>
            <a:t>Узел подачи охлаждения(смазки) на пуансон</a:t>
          </a:r>
        </a:p>
      </dgm:t>
    </dgm:pt>
    <dgm:pt modelId="{AC3FF795-3BE9-B240-9E94-DAFE89265B28}" type="sibTrans" cxnId="{8E66ADCE-4607-6D4C-A5C4-E5BB3C87014B}">
      <dgm:prSet/>
      <dgm:spPr/>
      <dgm:t>
        <a:bodyPr/>
        <a:lstStyle/>
        <a:p>
          <a:endParaRPr lang="ru-RU"/>
        </a:p>
      </dgm:t>
    </dgm:pt>
    <dgm:pt modelId="{1F65EF94-D8DD-EB43-8201-C888E649562E}" type="parTrans" cxnId="{8E66ADCE-4607-6D4C-A5C4-E5BB3C87014B}">
      <dgm:prSet/>
      <dgm:spPr/>
      <dgm:t>
        <a:bodyPr/>
        <a:lstStyle/>
        <a:p>
          <a:endParaRPr lang="ru-RU"/>
        </a:p>
      </dgm:t>
    </dgm:pt>
    <dgm:pt modelId="{8C97B1E6-80B3-ED49-A3BF-158DE7F32AD8}" type="pres">
      <dgm:prSet presAssocID="{FBDDB916-5000-FD46-955E-6A2124A8799C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45963ECA-C222-FF45-90E1-D7612B1701FB}" type="pres">
      <dgm:prSet presAssocID="{FBDDB916-5000-FD46-955E-6A2124A8799C}" presName="hierFlow" presStyleCnt="0"/>
      <dgm:spPr/>
    </dgm:pt>
    <dgm:pt modelId="{978DDB44-BFB0-A04D-A6AA-7F83350F5584}" type="pres">
      <dgm:prSet presAssocID="{FBDDB916-5000-FD46-955E-6A2124A8799C}" presName="firstBuf" presStyleCnt="0"/>
      <dgm:spPr/>
    </dgm:pt>
    <dgm:pt modelId="{A897F07D-E347-E943-AF5B-7610848D8FBC}" type="pres">
      <dgm:prSet presAssocID="{FBDDB916-5000-FD46-955E-6A2124A8799C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5A4A2859-305B-9847-9E3D-A448C05C8F1B}" type="pres">
      <dgm:prSet presAssocID="{56A9EC7A-A723-3343-8201-A6D7EB1634D4}" presName="Name17" presStyleCnt="0"/>
      <dgm:spPr/>
    </dgm:pt>
    <dgm:pt modelId="{FA65ABE2-F495-0E49-A580-68C26917066D}" type="pres">
      <dgm:prSet presAssocID="{56A9EC7A-A723-3343-8201-A6D7EB1634D4}" presName="level1Shape" presStyleLbl="node0" presStyleIdx="0" presStyleCnt="1" custScaleX="824346" custScaleY="1168649" custLinFactX="-126273" custLinFactY="-21221" custLinFactNeighborX="-200000" custLinFactNeighborY="-100000">
        <dgm:presLayoutVars>
          <dgm:chPref val="3"/>
        </dgm:presLayoutVars>
      </dgm:prSet>
      <dgm:spPr/>
    </dgm:pt>
    <dgm:pt modelId="{1D7730DB-7F41-6F42-A0D5-828E070901E7}" type="pres">
      <dgm:prSet presAssocID="{56A9EC7A-A723-3343-8201-A6D7EB1634D4}" presName="hierChild2" presStyleCnt="0"/>
      <dgm:spPr/>
    </dgm:pt>
    <dgm:pt modelId="{966D3945-7C11-E442-A279-4171A51BA9E7}" type="pres">
      <dgm:prSet presAssocID="{3733116F-7C2C-324B-895A-5D77541926AB}" presName="Name25" presStyleLbl="parChTrans1D2" presStyleIdx="0" presStyleCnt="2"/>
      <dgm:spPr/>
    </dgm:pt>
    <dgm:pt modelId="{0A8404E4-D24C-CA41-BFBB-71D1E4253A80}" type="pres">
      <dgm:prSet presAssocID="{3733116F-7C2C-324B-895A-5D77541926AB}" presName="connTx" presStyleLbl="parChTrans1D2" presStyleIdx="0" presStyleCnt="2"/>
      <dgm:spPr/>
    </dgm:pt>
    <dgm:pt modelId="{67ADB46B-D039-4547-BE29-D5F106F49226}" type="pres">
      <dgm:prSet presAssocID="{17272124-67B9-1344-A2DB-9BDB996D4B22}" presName="Name30" presStyleCnt="0"/>
      <dgm:spPr/>
    </dgm:pt>
    <dgm:pt modelId="{0B137EF6-90B6-A04E-93B9-7FD979F3FEE2}" type="pres">
      <dgm:prSet presAssocID="{17272124-67B9-1344-A2DB-9BDB996D4B22}" presName="level2Shape" presStyleLbl="node2" presStyleIdx="0" presStyleCnt="2" custScaleX="389289" custScaleY="372814" custLinFactY="-120384" custLinFactNeighborX="91589" custLinFactNeighborY="-200000"/>
      <dgm:spPr/>
    </dgm:pt>
    <dgm:pt modelId="{A657F489-5651-1140-85FE-0FB63F699425}" type="pres">
      <dgm:prSet presAssocID="{17272124-67B9-1344-A2DB-9BDB996D4B22}" presName="hierChild3" presStyleCnt="0"/>
      <dgm:spPr/>
    </dgm:pt>
    <dgm:pt modelId="{E15EB3C9-40EC-5D48-A76B-66E8DB12E320}" type="pres">
      <dgm:prSet presAssocID="{3116B33B-0885-9645-99EF-B894745B234F}" presName="Name25" presStyleLbl="parChTrans1D3" presStyleIdx="0" presStyleCnt="2"/>
      <dgm:spPr/>
    </dgm:pt>
    <dgm:pt modelId="{E7E685E4-8B12-2041-815E-AB4FE27592F0}" type="pres">
      <dgm:prSet presAssocID="{3116B33B-0885-9645-99EF-B894745B234F}" presName="connTx" presStyleLbl="parChTrans1D3" presStyleIdx="0" presStyleCnt="2"/>
      <dgm:spPr/>
    </dgm:pt>
    <dgm:pt modelId="{6C494D75-1B56-E147-B848-99113A4C58E4}" type="pres">
      <dgm:prSet presAssocID="{86034221-7117-D24A-B437-FD7A4BCB8906}" presName="Name30" presStyleCnt="0"/>
      <dgm:spPr/>
    </dgm:pt>
    <dgm:pt modelId="{C114C8B5-1D8A-5244-B056-8B14AF04CF85}" type="pres">
      <dgm:prSet presAssocID="{86034221-7117-D24A-B437-FD7A4BCB8906}" presName="level2Shape" presStyleLbl="node3" presStyleIdx="0" presStyleCnt="2" custScaleX="625246" custScaleY="269432" custLinFactX="200000" custLinFactY="-143113" custLinFactNeighborX="209414" custLinFactNeighborY="-200000"/>
      <dgm:spPr/>
    </dgm:pt>
    <dgm:pt modelId="{15CD9A70-FD98-C548-92E1-023092F9629C}" type="pres">
      <dgm:prSet presAssocID="{86034221-7117-D24A-B437-FD7A4BCB8906}" presName="hierChild3" presStyleCnt="0"/>
      <dgm:spPr/>
    </dgm:pt>
    <dgm:pt modelId="{09A874BD-A3DD-FD44-BF64-E35405B2BD0A}" type="pres">
      <dgm:prSet presAssocID="{3BCB9D68-ED0A-B64D-9ABB-C100A91111F0}" presName="Name25" presStyleLbl="parChTrans1D2" presStyleIdx="1" presStyleCnt="2"/>
      <dgm:spPr/>
    </dgm:pt>
    <dgm:pt modelId="{F55B168A-1B4D-6547-882B-C5A117339651}" type="pres">
      <dgm:prSet presAssocID="{3BCB9D68-ED0A-B64D-9ABB-C100A91111F0}" presName="connTx" presStyleLbl="parChTrans1D2" presStyleIdx="1" presStyleCnt="2"/>
      <dgm:spPr/>
    </dgm:pt>
    <dgm:pt modelId="{813033FC-EFF8-DE48-BE0D-2D25D93920FA}" type="pres">
      <dgm:prSet presAssocID="{25F61BE5-4B5B-8740-B059-8DFB948E4445}" presName="Name30" presStyleCnt="0"/>
      <dgm:spPr/>
    </dgm:pt>
    <dgm:pt modelId="{D0386A4E-663A-284A-9906-BB5FF99112FD}" type="pres">
      <dgm:prSet presAssocID="{25F61BE5-4B5B-8740-B059-8DFB948E4445}" presName="level2Shape" presStyleLbl="node2" presStyleIdx="1" presStyleCnt="2" custScaleX="315753" custScaleY="164143" custLinFactX="34470" custLinFactNeighborX="100000" custLinFactNeighborY="-33874"/>
      <dgm:spPr/>
    </dgm:pt>
    <dgm:pt modelId="{AC3A75FB-E116-084F-960F-4670CD6B97F5}" type="pres">
      <dgm:prSet presAssocID="{25F61BE5-4B5B-8740-B059-8DFB948E4445}" presName="hierChild3" presStyleCnt="0"/>
      <dgm:spPr/>
    </dgm:pt>
    <dgm:pt modelId="{6B619395-1D05-D64E-AE72-CDEE7A45F2C8}" type="pres">
      <dgm:prSet presAssocID="{7C86EC6E-83C8-0C45-92DE-95CA2B4D546F}" presName="Name25" presStyleLbl="parChTrans1D3" presStyleIdx="1" presStyleCnt="2"/>
      <dgm:spPr/>
    </dgm:pt>
    <dgm:pt modelId="{DF0DE4A8-3277-0643-A256-A89F5CBE22FF}" type="pres">
      <dgm:prSet presAssocID="{7C86EC6E-83C8-0C45-92DE-95CA2B4D546F}" presName="connTx" presStyleLbl="parChTrans1D3" presStyleIdx="1" presStyleCnt="2"/>
      <dgm:spPr/>
    </dgm:pt>
    <dgm:pt modelId="{6E15840E-2509-4649-9C7D-A214F0B1021D}" type="pres">
      <dgm:prSet presAssocID="{25CF287B-9936-1E47-B98A-481EC901F430}" presName="Name30" presStyleCnt="0"/>
      <dgm:spPr/>
    </dgm:pt>
    <dgm:pt modelId="{12D366D7-1D69-1B4B-A85A-C25F09115523}" type="pres">
      <dgm:prSet presAssocID="{25CF287B-9936-1E47-B98A-481EC901F430}" presName="level2Shape" presStyleLbl="node3" presStyleIdx="1" presStyleCnt="2" custScaleX="472309" custScaleY="268297" custLinFactX="300000" custLinFactNeighborX="313864" custLinFactNeighborY="-23173"/>
      <dgm:spPr/>
    </dgm:pt>
    <dgm:pt modelId="{913B08D8-EEA7-B44A-9849-7C5507165CEC}" type="pres">
      <dgm:prSet presAssocID="{25CF287B-9936-1E47-B98A-481EC901F430}" presName="hierChild3" presStyleCnt="0"/>
      <dgm:spPr/>
    </dgm:pt>
    <dgm:pt modelId="{34FDCA41-E974-674F-8F9D-A6E7B5D0551D}" type="pres">
      <dgm:prSet presAssocID="{FBDDB916-5000-FD46-955E-6A2124A8799C}" presName="bgShapesFlow" presStyleCnt="0"/>
      <dgm:spPr/>
    </dgm:pt>
    <dgm:pt modelId="{47962539-B6A0-4D47-BC86-788D25867A67}" type="pres">
      <dgm:prSet presAssocID="{E49D4BCD-5D78-724B-8282-949ED3D34B81}" presName="rectComp" presStyleCnt="0"/>
      <dgm:spPr/>
    </dgm:pt>
    <dgm:pt modelId="{3796F36C-A745-694A-B2F1-DD889E3600D1}" type="pres">
      <dgm:prSet presAssocID="{E49D4BCD-5D78-724B-8282-949ED3D34B81}" presName="bgRect" presStyleLbl="bgShp" presStyleIdx="0" presStyleCnt="3" custScaleX="749737" custScaleY="84472" custLinFactX="-102374" custLinFactNeighborX="-200000" custLinFactNeighborY="31"/>
      <dgm:spPr/>
    </dgm:pt>
    <dgm:pt modelId="{87076DED-8748-F344-BE75-64D1979FBE70}" type="pres">
      <dgm:prSet presAssocID="{E49D4BCD-5D78-724B-8282-949ED3D34B81}" presName="bgRectTx" presStyleLbl="bgShp" presStyleIdx="0" presStyleCnt="3">
        <dgm:presLayoutVars>
          <dgm:bulletEnabled val="1"/>
        </dgm:presLayoutVars>
      </dgm:prSet>
      <dgm:spPr/>
    </dgm:pt>
    <dgm:pt modelId="{2791C7FD-F404-BA48-AF63-4122C169443E}" type="pres">
      <dgm:prSet presAssocID="{E49D4BCD-5D78-724B-8282-949ED3D34B81}" presName="spComp" presStyleCnt="0"/>
      <dgm:spPr/>
    </dgm:pt>
    <dgm:pt modelId="{2ECA58EA-16A2-B544-ADE4-9B962948C0FB}" type="pres">
      <dgm:prSet presAssocID="{E49D4BCD-5D78-724B-8282-949ED3D34B81}" presName="hSp" presStyleCnt="0"/>
      <dgm:spPr/>
    </dgm:pt>
    <dgm:pt modelId="{474FC3CB-AE34-CF45-861C-CBC3E1475626}" type="pres">
      <dgm:prSet presAssocID="{960834A6-82B8-C84F-9242-9B0A8025F515}" presName="rectComp" presStyleCnt="0"/>
      <dgm:spPr/>
    </dgm:pt>
    <dgm:pt modelId="{B2546F19-34E0-8947-9334-013496B2D056}" type="pres">
      <dgm:prSet presAssocID="{960834A6-82B8-C84F-9242-9B0A8025F515}" presName="bgRect" presStyleLbl="bgShp" presStyleIdx="1" presStyleCnt="3" custScaleX="407322" custScaleY="99858" custLinFactNeighborX="-6584" custLinFactNeighborY="363"/>
      <dgm:spPr/>
    </dgm:pt>
    <dgm:pt modelId="{9BB7392B-1E7A-5D48-B08E-171576E64B88}" type="pres">
      <dgm:prSet presAssocID="{960834A6-82B8-C84F-9242-9B0A8025F515}" presName="bgRectTx" presStyleLbl="bgShp" presStyleIdx="1" presStyleCnt="3">
        <dgm:presLayoutVars>
          <dgm:bulletEnabled val="1"/>
        </dgm:presLayoutVars>
      </dgm:prSet>
      <dgm:spPr/>
    </dgm:pt>
    <dgm:pt modelId="{45A59537-45EA-604C-9E85-82A8367D3A3B}" type="pres">
      <dgm:prSet presAssocID="{960834A6-82B8-C84F-9242-9B0A8025F515}" presName="spComp" presStyleCnt="0"/>
      <dgm:spPr/>
    </dgm:pt>
    <dgm:pt modelId="{3ED12EDF-F362-6049-9D9B-2674D0F70FC4}" type="pres">
      <dgm:prSet presAssocID="{960834A6-82B8-C84F-9242-9B0A8025F515}" presName="hSp" presStyleCnt="0"/>
      <dgm:spPr/>
    </dgm:pt>
    <dgm:pt modelId="{7866DCA1-CFC2-3242-992D-C866E59B6F09}" type="pres">
      <dgm:prSet presAssocID="{152DBA08-401B-EB43-8F0D-7F76E4A38943}" presName="rectComp" presStyleCnt="0"/>
      <dgm:spPr/>
    </dgm:pt>
    <dgm:pt modelId="{D0F835B3-5A42-4F44-8490-31FA59D2F44E}" type="pres">
      <dgm:prSet presAssocID="{152DBA08-401B-EB43-8F0D-7F76E4A38943}" presName="bgRect" presStyleLbl="bgShp" presStyleIdx="2" presStyleCnt="3" custScaleX="721024" custLinFactX="32497" custLinFactNeighborX="100000" custLinFactNeighborY="2989"/>
      <dgm:spPr/>
    </dgm:pt>
    <dgm:pt modelId="{7001A17D-5AFC-974D-8E7F-1C3E03F00E70}" type="pres">
      <dgm:prSet presAssocID="{152DBA08-401B-EB43-8F0D-7F76E4A38943}" presName="bgRectTx" presStyleLbl="bgShp" presStyleIdx="2" presStyleCnt="3">
        <dgm:presLayoutVars>
          <dgm:bulletEnabled val="1"/>
        </dgm:presLayoutVars>
      </dgm:prSet>
      <dgm:spPr/>
    </dgm:pt>
  </dgm:ptLst>
  <dgm:cxnLst>
    <dgm:cxn modelId="{01BBAC0A-4E6D-DC4B-B212-38DA356CB8C8}" srcId="{17272124-67B9-1344-A2DB-9BDB996D4B22}" destId="{86034221-7117-D24A-B437-FD7A4BCB8906}" srcOrd="0" destOrd="0" parTransId="{3116B33B-0885-9645-99EF-B894745B234F}" sibTransId="{83DF69A2-0169-6944-8308-57344F24C992}"/>
    <dgm:cxn modelId="{8FC9190E-CAE4-F64A-8512-A647C86792A5}" type="presOf" srcId="{3116B33B-0885-9645-99EF-B894745B234F}" destId="{E7E685E4-8B12-2041-815E-AB4FE27592F0}" srcOrd="1" destOrd="0" presId="urn:microsoft.com/office/officeart/2005/8/layout/hierarchy5"/>
    <dgm:cxn modelId="{D1A83320-A27D-6A47-8993-9E44319A9D6A}" type="presOf" srcId="{3733116F-7C2C-324B-895A-5D77541926AB}" destId="{0A8404E4-D24C-CA41-BFBB-71D1E4253A80}" srcOrd="1" destOrd="0" presId="urn:microsoft.com/office/officeart/2005/8/layout/hierarchy5"/>
    <dgm:cxn modelId="{3705C12A-4A80-774E-9CC8-F9E2FC338BC9}" type="presOf" srcId="{25CF287B-9936-1E47-B98A-481EC901F430}" destId="{12D366D7-1D69-1B4B-A85A-C25F09115523}" srcOrd="0" destOrd="0" presId="urn:microsoft.com/office/officeart/2005/8/layout/hierarchy5"/>
    <dgm:cxn modelId="{94753A35-3352-4D48-B6D9-28C859D0ED72}" type="presOf" srcId="{25F61BE5-4B5B-8740-B059-8DFB948E4445}" destId="{D0386A4E-663A-284A-9906-BB5FF99112FD}" srcOrd="0" destOrd="0" presId="urn:microsoft.com/office/officeart/2005/8/layout/hierarchy5"/>
    <dgm:cxn modelId="{FF3D9E38-6B22-9E42-B0B2-0AD14534D8F1}" srcId="{25F61BE5-4B5B-8740-B059-8DFB948E4445}" destId="{25CF287B-9936-1E47-B98A-481EC901F430}" srcOrd="0" destOrd="0" parTransId="{7C86EC6E-83C8-0C45-92DE-95CA2B4D546F}" sibTransId="{1B700105-A25F-AD4F-9937-756E458FE90E}"/>
    <dgm:cxn modelId="{8278143C-C84C-4F49-99F3-69C476D5110E}" type="presOf" srcId="{E49D4BCD-5D78-724B-8282-949ED3D34B81}" destId="{87076DED-8748-F344-BE75-64D1979FBE70}" srcOrd="1" destOrd="0" presId="urn:microsoft.com/office/officeart/2005/8/layout/hierarchy5"/>
    <dgm:cxn modelId="{96105C3C-720B-2548-B4E8-2CCD068935FA}" type="presOf" srcId="{3733116F-7C2C-324B-895A-5D77541926AB}" destId="{966D3945-7C11-E442-A279-4171A51BA9E7}" srcOrd="0" destOrd="0" presId="urn:microsoft.com/office/officeart/2005/8/layout/hierarchy5"/>
    <dgm:cxn modelId="{A627543C-68F9-FD46-9FCA-21A800610ED4}" srcId="{FBDDB916-5000-FD46-955E-6A2124A8799C}" destId="{960834A6-82B8-C84F-9242-9B0A8025F515}" srcOrd="2" destOrd="0" parTransId="{E6854B10-40EE-6F42-94DB-C094ACEEFF12}" sibTransId="{D182D131-CA64-C942-BB74-7261A116BB1D}"/>
    <dgm:cxn modelId="{56D55C5B-E06A-8341-A893-46D09F5EBFAA}" type="presOf" srcId="{3116B33B-0885-9645-99EF-B894745B234F}" destId="{E15EB3C9-40EC-5D48-A76B-66E8DB12E320}" srcOrd="0" destOrd="0" presId="urn:microsoft.com/office/officeart/2005/8/layout/hierarchy5"/>
    <dgm:cxn modelId="{E202F560-B865-E640-A85D-BC62B38C8B78}" type="presOf" srcId="{152DBA08-401B-EB43-8F0D-7F76E4A38943}" destId="{7001A17D-5AFC-974D-8E7F-1C3E03F00E70}" srcOrd="1" destOrd="0" presId="urn:microsoft.com/office/officeart/2005/8/layout/hierarchy5"/>
    <dgm:cxn modelId="{B11BE464-E1BB-D548-A258-3047FFABB156}" type="presOf" srcId="{960834A6-82B8-C84F-9242-9B0A8025F515}" destId="{B2546F19-34E0-8947-9334-013496B2D056}" srcOrd="0" destOrd="0" presId="urn:microsoft.com/office/officeart/2005/8/layout/hierarchy5"/>
    <dgm:cxn modelId="{548F7D4E-4F7C-C647-8D0A-5202F018C11C}" type="presOf" srcId="{3BCB9D68-ED0A-B64D-9ABB-C100A91111F0}" destId="{09A874BD-A3DD-FD44-BF64-E35405B2BD0A}" srcOrd="0" destOrd="0" presId="urn:microsoft.com/office/officeart/2005/8/layout/hierarchy5"/>
    <dgm:cxn modelId="{D69C3B70-25AE-8941-BB47-26A0F3477B15}" srcId="{FBDDB916-5000-FD46-955E-6A2124A8799C}" destId="{152DBA08-401B-EB43-8F0D-7F76E4A38943}" srcOrd="3" destOrd="0" parTransId="{2735EB71-8F97-7C49-A501-ABBD84850EE6}" sibTransId="{1232211F-D015-5141-AF2F-4F43EB02990B}"/>
    <dgm:cxn modelId="{B7AA4D83-C753-4546-B8DC-3F4897F1C6B9}" type="presOf" srcId="{FBDDB916-5000-FD46-955E-6A2124A8799C}" destId="{8C97B1E6-80B3-ED49-A3BF-158DE7F32AD8}" srcOrd="0" destOrd="0" presId="urn:microsoft.com/office/officeart/2005/8/layout/hierarchy5"/>
    <dgm:cxn modelId="{29BB5C8E-B453-5240-BB4D-97A06CE23BE6}" srcId="{FBDDB916-5000-FD46-955E-6A2124A8799C}" destId="{E49D4BCD-5D78-724B-8282-949ED3D34B81}" srcOrd="1" destOrd="0" parTransId="{82274B42-04DA-1F47-99F7-0D7C02FE4EAF}" sibTransId="{A9607BC0-73C7-6544-9D0B-82CC05EF7928}"/>
    <dgm:cxn modelId="{F2B5868F-EB54-5C45-BC8B-FD44BAF3EEC3}" type="presOf" srcId="{7C86EC6E-83C8-0C45-92DE-95CA2B4D546F}" destId="{6B619395-1D05-D64E-AE72-CDEE7A45F2C8}" srcOrd="0" destOrd="0" presId="urn:microsoft.com/office/officeart/2005/8/layout/hierarchy5"/>
    <dgm:cxn modelId="{C2454F93-7AAD-8145-9F00-45C7BDCD3D85}" type="presOf" srcId="{3BCB9D68-ED0A-B64D-9ABB-C100A91111F0}" destId="{F55B168A-1B4D-6547-882B-C5A117339651}" srcOrd="1" destOrd="0" presId="urn:microsoft.com/office/officeart/2005/8/layout/hierarchy5"/>
    <dgm:cxn modelId="{92726598-F927-1045-8493-C1E43E5C5A20}" type="presOf" srcId="{86034221-7117-D24A-B437-FD7A4BCB8906}" destId="{C114C8B5-1D8A-5244-B056-8B14AF04CF85}" srcOrd="0" destOrd="0" presId="urn:microsoft.com/office/officeart/2005/8/layout/hierarchy5"/>
    <dgm:cxn modelId="{796982A5-F1A0-2645-8F5B-5940A4D2ED14}" type="presOf" srcId="{152DBA08-401B-EB43-8F0D-7F76E4A38943}" destId="{D0F835B3-5A42-4F44-8490-31FA59D2F44E}" srcOrd="0" destOrd="0" presId="urn:microsoft.com/office/officeart/2005/8/layout/hierarchy5"/>
    <dgm:cxn modelId="{C065F6AA-96D8-ED49-B4BD-933768448CA6}" srcId="{56A9EC7A-A723-3343-8201-A6D7EB1634D4}" destId="{17272124-67B9-1344-A2DB-9BDB996D4B22}" srcOrd="0" destOrd="0" parTransId="{3733116F-7C2C-324B-895A-5D77541926AB}" sibTransId="{7E6D4980-08C7-2444-B252-1A1FD2E39B71}"/>
    <dgm:cxn modelId="{B78EDDAB-C57B-7240-A377-7D982F23B16F}" type="presOf" srcId="{E49D4BCD-5D78-724B-8282-949ED3D34B81}" destId="{3796F36C-A745-694A-B2F1-DD889E3600D1}" srcOrd="0" destOrd="0" presId="urn:microsoft.com/office/officeart/2005/8/layout/hierarchy5"/>
    <dgm:cxn modelId="{49E31BBA-24E9-F240-8560-5DA0DC704843}" type="presOf" srcId="{7C86EC6E-83C8-0C45-92DE-95CA2B4D546F}" destId="{DF0DE4A8-3277-0643-A256-A89F5CBE22FF}" srcOrd="1" destOrd="0" presId="urn:microsoft.com/office/officeart/2005/8/layout/hierarchy5"/>
    <dgm:cxn modelId="{811E0DC8-F088-6142-9F7B-3A75C4E15044}" type="presOf" srcId="{17272124-67B9-1344-A2DB-9BDB996D4B22}" destId="{0B137EF6-90B6-A04E-93B9-7FD979F3FEE2}" srcOrd="0" destOrd="0" presId="urn:microsoft.com/office/officeart/2005/8/layout/hierarchy5"/>
    <dgm:cxn modelId="{CB13D6CB-F8BC-AF4A-942B-76105E22D1B5}" srcId="{56A9EC7A-A723-3343-8201-A6D7EB1634D4}" destId="{25F61BE5-4B5B-8740-B059-8DFB948E4445}" srcOrd="1" destOrd="0" parTransId="{3BCB9D68-ED0A-B64D-9ABB-C100A91111F0}" sibTransId="{E22D536E-123B-F847-A3E3-FD1BCF719982}"/>
    <dgm:cxn modelId="{8E66ADCE-4607-6D4C-A5C4-E5BB3C87014B}" srcId="{FBDDB916-5000-FD46-955E-6A2124A8799C}" destId="{56A9EC7A-A723-3343-8201-A6D7EB1634D4}" srcOrd="0" destOrd="0" parTransId="{1F65EF94-D8DD-EB43-8201-C888E649562E}" sibTransId="{AC3FF795-3BE9-B240-9E94-DAFE89265B28}"/>
    <dgm:cxn modelId="{B1F860D5-9319-C442-B142-869F8BE7D9D8}" type="presOf" srcId="{56A9EC7A-A723-3343-8201-A6D7EB1634D4}" destId="{FA65ABE2-F495-0E49-A580-68C26917066D}" srcOrd="0" destOrd="0" presId="urn:microsoft.com/office/officeart/2005/8/layout/hierarchy5"/>
    <dgm:cxn modelId="{7F7D13F2-0E4F-6543-809A-E9DC20A09B38}" type="presOf" srcId="{960834A6-82B8-C84F-9242-9B0A8025F515}" destId="{9BB7392B-1E7A-5D48-B08E-171576E64B88}" srcOrd="1" destOrd="0" presId="urn:microsoft.com/office/officeart/2005/8/layout/hierarchy5"/>
    <dgm:cxn modelId="{6FF9BC28-0FD2-924B-8F17-006974C2E59B}" type="presParOf" srcId="{8C97B1E6-80B3-ED49-A3BF-158DE7F32AD8}" destId="{45963ECA-C222-FF45-90E1-D7612B1701FB}" srcOrd="0" destOrd="0" presId="urn:microsoft.com/office/officeart/2005/8/layout/hierarchy5"/>
    <dgm:cxn modelId="{67256AB0-FD43-8842-8BFC-66F4E71C64FB}" type="presParOf" srcId="{45963ECA-C222-FF45-90E1-D7612B1701FB}" destId="{978DDB44-BFB0-A04D-A6AA-7F83350F5584}" srcOrd="0" destOrd="0" presId="urn:microsoft.com/office/officeart/2005/8/layout/hierarchy5"/>
    <dgm:cxn modelId="{85FC689C-C09D-7F4A-BD53-25DDDFDA01C3}" type="presParOf" srcId="{45963ECA-C222-FF45-90E1-D7612B1701FB}" destId="{A897F07D-E347-E943-AF5B-7610848D8FBC}" srcOrd="1" destOrd="0" presId="urn:microsoft.com/office/officeart/2005/8/layout/hierarchy5"/>
    <dgm:cxn modelId="{3AC2CFEC-A127-2B44-B485-7C414109AEBA}" type="presParOf" srcId="{A897F07D-E347-E943-AF5B-7610848D8FBC}" destId="{5A4A2859-305B-9847-9E3D-A448C05C8F1B}" srcOrd="0" destOrd="0" presId="urn:microsoft.com/office/officeart/2005/8/layout/hierarchy5"/>
    <dgm:cxn modelId="{F11141D1-2AB6-6E43-BC03-0CAEAD0D940D}" type="presParOf" srcId="{5A4A2859-305B-9847-9E3D-A448C05C8F1B}" destId="{FA65ABE2-F495-0E49-A580-68C26917066D}" srcOrd="0" destOrd="0" presId="urn:microsoft.com/office/officeart/2005/8/layout/hierarchy5"/>
    <dgm:cxn modelId="{6D1092A8-97DA-9C47-9A92-CE1D8551677A}" type="presParOf" srcId="{5A4A2859-305B-9847-9E3D-A448C05C8F1B}" destId="{1D7730DB-7F41-6F42-A0D5-828E070901E7}" srcOrd="1" destOrd="0" presId="urn:microsoft.com/office/officeart/2005/8/layout/hierarchy5"/>
    <dgm:cxn modelId="{D99E68D5-654A-574E-8284-3A9FC10C92A2}" type="presParOf" srcId="{1D7730DB-7F41-6F42-A0D5-828E070901E7}" destId="{966D3945-7C11-E442-A279-4171A51BA9E7}" srcOrd="0" destOrd="0" presId="urn:microsoft.com/office/officeart/2005/8/layout/hierarchy5"/>
    <dgm:cxn modelId="{CD96E0ED-9AF1-D541-B2B2-5D435FD672BE}" type="presParOf" srcId="{966D3945-7C11-E442-A279-4171A51BA9E7}" destId="{0A8404E4-D24C-CA41-BFBB-71D1E4253A80}" srcOrd="0" destOrd="0" presId="urn:microsoft.com/office/officeart/2005/8/layout/hierarchy5"/>
    <dgm:cxn modelId="{DF38B96E-770A-0548-8907-3169276C9710}" type="presParOf" srcId="{1D7730DB-7F41-6F42-A0D5-828E070901E7}" destId="{67ADB46B-D039-4547-BE29-D5F106F49226}" srcOrd="1" destOrd="0" presId="urn:microsoft.com/office/officeart/2005/8/layout/hierarchy5"/>
    <dgm:cxn modelId="{D418A4E5-8F5E-0F47-975F-55B71F4FB13C}" type="presParOf" srcId="{67ADB46B-D039-4547-BE29-D5F106F49226}" destId="{0B137EF6-90B6-A04E-93B9-7FD979F3FEE2}" srcOrd="0" destOrd="0" presId="urn:microsoft.com/office/officeart/2005/8/layout/hierarchy5"/>
    <dgm:cxn modelId="{06155D23-0F63-F549-A513-F92C7D932FAC}" type="presParOf" srcId="{67ADB46B-D039-4547-BE29-D5F106F49226}" destId="{A657F489-5651-1140-85FE-0FB63F699425}" srcOrd="1" destOrd="0" presId="urn:microsoft.com/office/officeart/2005/8/layout/hierarchy5"/>
    <dgm:cxn modelId="{E4892DF0-4C23-F64D-ABF8-D14244CC21B5}" type="presParOf" srcId="{A657F489-5651-1140-85FE-0FB63F699425}" destId="{E15EB3C9-40EC-5D48-A76B-66E8DB12E320}" srcOrd="0" destOrd="0" presId="urn:microsoft.com/office/officeart/2005/8/layout/hierarchy5"/>
    <dgm:cxn modelId="{BE284664-88EC-C344-B85C-17711422F4BB}" type="presParOf" srcId="{E15EB3C9-40EC-5D48-A76B-66E8DB12E320}" destId="{E7E685E4-8B12-2041-815E-AB4FE27592F0}" srcOrd="0" destOrd="0" presId="urn:microsoft.com/office/officeart/2005/8/layout/hierarchy5"/>
    <dgm:cxn modelId="{2CB93155-8451-8247-83A1-50FFF2FA533B}" type="presParOf" srcId="{A657F489-5651-1140-85FE-0FB63F699425}" destId="{6C494D75-1B56-E147-B848-99113A4C58E4}" srcOrd="1" destOrd="0" presId="urn:microsoft.com/office/officeart/2005/8/layout/hierarchy5"/>
    <dgm:cxn modelId="{C2856786-90D7-DB4B-9EC1-FFA4C880BC1B}" type="presParOf" srcId="{6C494D75-1B56-E147-B848-99113A4C58E4}" destId="{C114C8B5-1D8A-5244-B056-8B14AF04CF85}" srcOrd="0" destOrd="0" presId="urn:microsoft.com/office/officeart/2005/8/layout/hierarchy5"/>
    <dgm:cxn modelId="{E3948C8D-B842-8243-8107-9088E58045E9}" type="presParOf" srcId="{6C494D75-1B56-E147-B848-99113A4C58E4}" destId="{15CD9A70-FD98-C548-92E1-023092F9629C}" srcOrd="1" destOrd="0" presId="urn:microsoft.com/office/officeart/2005/8/layout/hierarchy5"/>
    <dgm:cxn modelId="{3A3ECF96-7421-864B-BDDC-E02807F0D908}" type="presParOf" srcId="{1D7730DB-7F41-6F42-A0D5-828E070901E7}" destId="{09A874BD-A3DD-FD44-BF64-E35405B2BD0A}" srcOrd="2" destOrd="0" presId="urn:microsoft.com/office/officeart/2005/8/layout/hierarchy5"/>
    <dgm:cxn modelId="{BBA22C7A-D2D2-794F-94B0-5EDC845566E6}" type="presParOf" srcId="{09A874BD-A3DD-FD44-BF64-E35405B2BD0A}" destId="{F55B168A-1B4D-6547-882B-C5A117339651}" srcOrd="0" destOrd="0" presId="urn:microsoft.com/office/officeart/2005/8/layout/hierarchy5"/>
    <dgm:cxn modelId="{FB38060A-0A8E-DB4A-AF53-473D1D5A6B56}" type="presParOf" srcId="{1D7730DB-7F41-6F42-A0D5-828E070901E7}" destId="{813033FC-EFF8-DE48-BE0D-2D25D93920FA}" srcOrd="3" destOrd="0" presId="urn:microsoft.com/office/officeart/2005/8/layout/hierarchy5"/>
    <dgm:cxn modelId="{CEAB26F6-99D8-544D-B0A3-C9EADEFC663C}" type="presParOf" srcId="{813033FC-EFF8-DE48-BE0D-2D25D93920FA}" destId="{D0386A4E-663A-284A-9906-BB5FF99112FD}" srcOrd="0" destOrd="0" presId="urn:microsoft.com/office/officeart/2005/8/layout/hierarchy5"/>
    <dgm:cxn modelId="{F1B02189-7299-8945-A83E-25D5E0B057CA}" type="presParOf" srcId="{813033FC-EFF8-DE48-BE0D-2D25D93920FA}" destId="{AC3A75FB-E116-084F-960F-4670CD6B97F5}" srcOrd="1" destOrd="0" presId="urn:microsoft.com/office/officeart/2005/8/layout/hierarchy5"/>
    <dgm:cxn modelId="{9E318800-5DCE-A54D-85DA-E511F95D69EA}" type="presParOf" srcId="{AC3A75FB-E116-084F-960F-4670CD6B97F5}" destId="{6B619395-1D05-D64E-AE72-CDEE7A45F2C8}" srcOrd="0" destOrd="0" presId="urn:microsoft.com/office/officeart/2005/8/layout/hierarchy5"/>
    <dgm:cxn modelId="{71395434-0F26-B24E-B2B5-A4A2D69C4450}" type="presParOf" srcId="{6B619395-1D05-D64E-AE72-CDEE7A45F2C8}" destId="{DF0DE4A8-3277-0643-A256-A89F5CBE22FF}" srcOrd="0" destOrd="0" presId="urn:microsoft.com/office/officeart/2005/8/layout/hierarchy5"/>
    <dgm:cxn modelId="{82818BA8-44EA-F840-B42C-C9C4D3467567}" type="presParOf" srcId="{AC3A75FB-E116-084F-960F-4670CD6B97F5}" destId="{6E15840E-2509-4649-9C7D-A214F0B1021D}" srcOrd="1" destOrd="0" presId="urn:microsoft.com/office/officeart/2005/8/layout/hierarchy5"/>
    <dgm:cxn modelId="{CC6D733A-F840-3B41-814F-03D241DD4A92}" type="presParOf" srcId="{6E15840E-2509-4649-9C7D-A214F0B1021D}" destId="{12D366D7-1D69-1B4B-A85A-C25F09115523}" srcOrd="0" destOrd="0" presId="urn:microsoft.com/office/officeart/2005/8/layout/hierarchy5"/>
    <dgm:cxn modelId="{A8CF669C-9400-7043-A883-B60D84EAA579}" type="presParOf" srcId="{6E15840E-2509-4649-9C7D-A214F0B1021D}" destId="{913B08D8-EEA7-B44A-9849-7C5507165CEC}" srcOrd="1" destOrd="0" presId="urn:microsoft.com/office/officeart/2005/8/layout/hierarchy5"/>
    <dgm:cxn modelId="{9B7D51AA-B51F-5147-A2B4-E601068C92D8}" type="presParOf" srcId="{8C97B1E6-80B3-ED49-A3BF-158DE7F32AD8}" destId="{34FDCA41-E974-674F-8F9D-A6E7B5D0551D}" srcOrd="1" destOrd="0" presId="urn:microsoft.com/office/officeart/2005/8/layout/hierarchy5"/>
    <dgm:cxn modelId="{1BA737F4-B21A-C145-BCC1-2B8C0371AEE8}" type="presParOf" srcId="{34FDCA41-E974-674F-8F9D-A6E7B5D0551D}" destId="{47962539-B6A0-4D47-BC86-788D25867A67}" srcOrd="0" destOrd="0" presId="urn:microsoft.com/office/officeart/2005/8/layout/hierarchy5"/>
    <dgm:cxn modelId="{793E3071-7DBA-2A40-A846-5C347317D0D0}" type="presParOf" srcId="{47962539-B6A0-4D47-BC86-788D25867A67}" destId="{3796F36C-A745-694A-B2F1-DD889E3600D1}" srcOrd="0" destOrd="0" presId="urn:microsoft.com/office/officeart/2005/8/layout/hierarchy5"/>
    <dgm:cxn modelId="{A34B01D5-0B46-EC43-B9FA-D98AA0C5A8C9}" type="presParOf" srcId="{47962539-B6A0-4D47-BC86-788D25867A67}" destId="{87076DED-8748-F344-BE75-64D1979FBE70}" srcOrd="1" destOrd="0" presId="urn:microsoft.com/office/officeart/2005/8/layout/hierarchy5"/>
    <dgm:cxn modelId="{BB7DB725-B747-734C-8E15-253D1ACE8A87}" type="presParOf" srcId="{34FDCA41-E974-674F-8F9D-A6E7B5D0551D}" destId="{2791C7FD-F404-BA48-AF63-4122C169443E}" srcOrd="1" destOrd="0" presId="urn:microsoft.com/office/officeart/2005/8/layout/hierarchy5"/>
    <dgm:cxn modelId="{E666C86E-5321-D846-8498-CCF973B0661F}" type="presParOf" srcId="{2791C7FD-F404-BA48-AF63-4122C169443E}" destId="{2ECA58EA-16A2-B544-ADE4-9B962948C0FB}" srcOrd="0" destOrd="0" presId="urn:microsoft.com/office/officeart/2005/8/layout/hierarchy5"/>
    <dgm:cxn modelId="{9AC1BF78-07E9-114D-B5E5-42ABB3F96077}" type="presParOf" srcId="{34FDCA41-E974-674F-8F9D-A6E7B5D0551D}" destId="{474FC3CB-AE34-CF45-861C-CBC3E1475626}" srcOrd="2" destOrd="0" presId="urn:microsoft.com/office/officeart/2005/8/layout/hierarchy5"/>
    <dgm:cxn modelId="{3DE6F946-E09E-C34C-AEF8-12523E2D768E}" type="presParOf" srcId="{474FC3CB-AE34-CF45-861C-CBC3E1475626}" destId="{B2546F19-34E0-8947-9334-013496B2D056}" srcOrd="0" destOrd="0" presId="urn:microsoft.com/office/officeart/2005/8/layout/hierarchy5"/>
    <dgm:cxn modelId="{311E0ABD-F981-7A41-90AC-8219F68A7894}" type="presParOf" srcId="{474FC3CB-AE34-CF45-861C-CBC3E1475626}" destId="{9BB7392B-1E7A-5D48-B08E-171576E64B88}" srcOrd="1" destOrd="0" presId="urn:microsoft.com/office/officeart/2005/8/layout/hierarchy5"/>
    <dgm:cxn modelId="{4C181455-A6C6-1D4C-9D38-D7FFAB19D7A4}" type="presParOf" srcId="{34FDCA41-E974-674F-8F9D-A6E7B5D0551D}" destId="{45A59537-45EA-604C-9E85-82A8367D3A3B}" srcOrd="3" destOrd="0" presId="urn:microsoft.com/office/officeart/2005/8/layout/hierarchy5"/>
    <dgm:cxn modelId="{7802AD49-2E96-FF46-B89B-56700B02AAD3}" type="presParOf" srcId="{45A59537-45EA-604C-9E85-82A8367D3A3B}" destId="{3ED12EDF-F362-6049-9D9B-2674D0F70FC4}" srcOrd="0" destOrd="0" presId="urn:microsoft.com/office/officeart/2005/8/layout/hierarchy5"/>
    <dgm:cxn modelId="{CECCA3B8-B2BD-0E43-8512-F34A4DBC4F7E}" type="presParOf" srcId="{34FDCA41-E974-674F-8F9D-A6E7B5D0551D}" destId="{7866DCA1-CFC2-3242-992D-C866E59B6F09}" srcOrd="4" destOrd="0" presId="urn:microsoft.com/office/officeart/2005/8/layout/hierarchy5"/>
    <dgm:cxn modelId="{B58CF6C5-9398-1546-ABF9-498881AC17BF}" type="presParOf" srcId="{7866DCA1-CFC2-3242-992D-C866E59B6F09}" destId="{D0F835B3-5A42-4F44-8490-31FA59D2F44E}" srcOrd="0" destOrd="0" presId="urn:microsoft.com/office/officeart/2005/8/layout/hierarchy5"/>
    <dgm:cxn modelId="{65CA5FCD-DB30-DB43-9069-3AAB6DB36690}" type="presParOf" srcId="{7866DCA1-CFC2-3242-992D-C866E59B6F09}" destId="{7001A17D-5AFC-974D-8E7F-1C3E03F00E70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8EA541-4AED-0747-8B69-0F1B789991D1}">
      <dsp:nvSpPr>
        <dsp:cNvPr id="0" name=""/>
        <dsp:cNvSpPr/>
      </dsp:nvSpPr>
      <dsp:spPr>
        <a:xfrm rot="5400000">
          <a:off x="2327386" y="849940"/>
          <a:ext cx="959182" cy="1606565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bg2">
            <a:lumMod val="2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F1BB1A-7CC0-BB48-ABCC-B282FC936D15}">
      <dsp:nvSpPr>
        <dsp:cNvPr id="0" name=""/>
        <dsp:cNvSpPr/>
      </dsp:nvSpPr>
      <dsp:spPr>
        <a:xfrm>
          <a:off x="1585631" y="21267"/>
          <a:ext cx="1614698" cy="1130236"/>
        </a:xfrm>
        <a:prstGeom prst="roundRect">
          <a:avLst>
            <a:gd name="adj" fmla="val 16670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Поставщики</a:t>
          </a:r>
        </a:p>
      </dsp:txBody>
      <dsp:txXfrm>
        <a:off x="1640815" y="76451"/>
        <a:ext cx="1504330" cy="1019868"/>
      </dsp:txXfrm>
    </dsp:sp>
    <dsp:sp modelId="{633DC131-B462-5B4B-9AE0-1D19BC56C1ED}">
      <dsp:nvSpPr>
        <dsp:cNvPr id="0" name=""/>
        <dsp:cNvSpPr/>
      </dsp:nvSpPr>
      <dsp:spPr>
        <a:xfrm>
          <a:off x="3300351" y="120236"/>
          <a:ext cx="4964330" cy="9135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None/>
          </a:pPr>
          <a:r>
            <a:rPr lang="ru-RU" sz="1800" kern="1200" dirty="0"/>
            <a:t>Строительные дистрибьютеры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None/>
          </a:pPr>
          <a:r>
            <a:rPr lang="ru-RU" sz="1800" kern="1200" dirty="0"/>
            <a:t>( ООО «</a:t>
          </a:r>
          <a:r>
            <a:rPr lang="ru-RU" sz="1800" kern="1200" dirty="0" err="1"/>
            <a:t>СтальМаркет</a:t>
          </a:r>
          <a:r>
            <a:rPr lang="ru-RU" sz="1800" kern="1200" dirty="0"/>
            <a:t>» / ООО «</a:t>
          </a:r>
          <a:r>
            <a:rPr lang="ru-RU" sz="1800" kern="1200" dirty="0" err="1"/>
            <a:t>ПульсЦен</a:t>
          </a:r>
          <a:r>
            <a:rPr lang="ru-RU" sz="1800" kern="1200" dirty="0"/>
            <a:t>»)</a:t>
          </a:r>
        </a:p>
      </dsp:txBody>
      <dsp:txXfrm>
        <a:off x="3300351" y="120236"/>
        <a:ext cx="4964330" cy="913507"/>
      </dsp:txXfrm>
    </dsp:sp>
    <dsp:sp modelId="{201D8BF1-C2B0-2242-90D0-18A88FE88A28}">
      <dsp:nvSpPr>
        <dsp:cNvPr id="0" name=""/>
        <dsp:cNvSpPr/>
      </dsp:nvSpPr>
      <dsp:spPr>
        <a:xfrm rot="5400000">
          <a:off x="4449606" y="2077137"/>
          <a:ext cx="959182" cy="164548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bg2">
            <a:lumMod val="2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55A07D-04F4-8442-91C9-D79B7C98918D}">
      <dsp:nvSpPr>
        <dsp:cNvPr id="0" name=""/>
        <dsp:cNvSpPr/>
      </dsp:nvSpPr>
      <dsp:spPr>
        <a:xfrm>
          <a:off x="3777257" y="1290896"/>
          <a:ext cx="1614698" cy="1130236"/>
        </a:xfrm>
        <a:prstGeom prst="roundRect">
          <a:avLst>
            <a:gd name="adj" fmla="val 16670"/>
          </a:avLst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Сборочный цех</a:t>
          </a:r>
        </a:p>
      </dsp:txBody>
      <dsp:txXfrm>
        <a:off x="3832441" y="1346080"/>
        <a:ext cx="1504330" cy="1019868"/>
      </dsp:txXfrm>
    </dsp:sp>
    <dsp:sp modelId="{21A44EA3-13E7-474C-AF97-C5296D437A96}">
      <dsp:nvSpPr>
        <dsp:cNvPr id="0" name=""/>
        <dsp:cNvSpPr/>
      </dsp:nvSpPr>
      <dsp:spPr>
        <a:xfrm>
          <a:off x="5416829" y="1387353"/>
          <a:ext cx="1850396" cy="9135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Производство, сборка, поставка, монтаж.</a:t>
          </a:r>
        </a:p>
      </dsp:txBody>
      <dsp:txXfrm>
        <a:off x="5416829" y="1387353"/>
        <a:ext cx="1850396" cy="913507"/>
      </dsp:txXfrm>
    </dsp:sp>
    <dsp:sp modelId="{3781ECC1-994E-5841-9B05-C1D536C4EE96}">
      <dsp:nvSpPr>
        <dsp:cNvPr id="0" name=""/>
        <dsp:cNvSpPr/>
      </dsp:nvSpPr>
      <dsp:spPr>
        <a:xfrm>
          <a:off x="6071110" y="2560524"/>
          <a:ext cx="1614698" cy="1130236"/>
        </a:xfrm>
        <a:prstGeom prst="roundRect">
          <a:avLst>
            <a:gd name="adj" fmla="val 16670"/>
          </a:avLst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Трубопрокатное предприятие</a:t>
          </a:r>
        </a:p>
      </dsp:txBody>
      <dsp:txXfrm>
        <a:off x="6126294" y="2615708"/>
        <a:ext cx="1504330" cy="1019868"/>
      </dsp:txXfrm>
    </dsp:sp>
    <dsp:sp modelId="{BDC777D1-D718-3148-941D-1AC1F4223563}">
      <dsp:nvSpPr>
        <dsp:cNvPr id="0" name=""/>
        <dsp:cNvSpPr/>
      </dsp:nvSpPr>
      <dsp:spPr>
        <a:xfrm>
          <a:off x="7839588" y="2710632"/>
          <a:ext cx="2315368" cy="9135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ПЗНТ, НТЗМ, ИТЗ и др.</a:t>
          </a:r>
        </a:p>
      </dsp:txBody>
      <dsp:txXfrm>
        <a:off x="7839588" y="2710632"/>
        <a:ext cx="2315368" cy="91350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90A8D0-EB81-45F9-834C-3BD2ACA91FF7}">
      <dsp:nvSpPr>
        <dsp:cNvPr id="0" name=""/>
        <dsp:cNvSpPr/>
      </dsp:nvSpPr>
      <dsp:spPr>
        <a:xfrm>
          <a:off x="38037" y="1323598"/>
          <a:ext cx="1491066" cy="13229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Выявление потребности, сбор информации о </a:t>
          </a:r>
          <a:r>
            <a:rPr lang="ru-RU" sz="1200" kern="1200" dirty="0" err="1"/>
            <a:t>конкуретнтах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(01.01.2</a:t>
          </a:r>
          <a:r>
            <a:rPr lang="en-US" sz="1200" kern="1200" dirty="0"/>
            <a:t>4</a:t>
          </a:r>
          <a:r>
            <a:rPr lang="ru-RU" sz="1200" kern="1200" dirty="0"/>
            <a:t>-31.01.25)</a:t>
          </a:r>
        </a:p>
      </dsp:txBody>
      <dsp:txXfrm>
        <a:off x="68481" y="1354042"/>
        <a:ext cx="1430178" cy="978555"/>
      </dsp:txXfrm>
    </dsp:sp>
    <dsp:sp modelId="{C6102DE2-9135-4408-81E9-1196DF789DAA}">
      <dsp:nvSpPr>
        <dsp:cNvPr id="0" name=""/>
        <dsp:cNvSpPr/>
      </dsp:nvSpPr>
      <dsp:spPr>
        <a:xfrm>
          <a:off x="714217" y="1495897"/>
          <a:ext cx="1800062" cy="1800062"/>
        </a:xfrm>
        <a:prstGeom prst="leftCircularArrow">
          <a:avLst>
            <a:gd name="adj1" fmla="val 2761"/>
            <a:gd name="adj2" fmla="val 336665"/>
            <a:gd name="adj3" fmla="val 2991028"/>
            <a:gd name="adj4" fmla="val 9903342"/>
            <a:gd name="adj5" fmla="val 322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5A2866-1F0C-4DE2-BD62-2B234D29FA40}">
      <dsp:nvSpPr>
        <dsp:cNvPr id="0" name=""/>
        <dsp:cNvSpPr/>
      </dsp:nvSpPr>
      <dsp:spPr>
        <a:xfrm>
          <a:off x="308441" y="2328986"/>
          <a:ext cx="976479" cy="2851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Анализ рынка</a:t>
          </a:r>
        </a:p>
      </dsp:txBody>
      <dsp:txXfrm>
        <a:off x="316793" y="2337338"/>
        <a:ext cx="959775" cy="268453"/>
      </dsp:txXfrm>
    </dsp:sp>
    <dsp:sp modelId="{2C5B15A7-9A94-4905-A7E0-CBE674AF091F}">
      <dsp:nvSpPr>
        <dsp:cNvPr id="0" name=""/>
        <dsp:cNvSpPr/>
      </dsp:nvSpPr>
      <dsp:spPr>
        <a:xfrm>
          <a:off x="1896069" y="1356572"/>
          <a:ext cx="1324506" cy="142026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50" kern="1200" dirty="0"/>
            <a:t>Разработка бизнес-плана и календарного графика проекта</a:t>
          </a: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50" kern="1200" dirty="0"/>
            <a:t> (01.02.25-28.02.25)</a:t>
          </a:r>
        </a:p>
      </dsp:txBody>
      <dsp:txXfrm>
        <a:off x="1928753" y="1693600"/>
        <a:ext cx="1259138" cy="1050558"/>
      </dsp:txXfrm>
    </dsp:sp>
    <dsp:sp modelId="{C1B1E147-58E1-494B-BD3D-40D6EA5110ED}">
      <dsp:nvSpPr>
        <dsp:cNvPr id="0" name=""/>
        <dsp:cNvSpPr/>
      </dsp:nvSpPr>
      <dsp:spPr>
        <a:xfrm>
          <a:off x="2430627" y="377084"/>
          <a:ext cx="2986999" cy="2986999"/>
        </a:xfrm>
        <a:prstGeom prst="circularArrow">
          <a:avLst>
            <a:gd name="adj1" fmla="val 1664"/>
            <a:gd name="adj2" fmla="val 197830"/>
            <a:gd name="adj3" fmla="val 19457224"/>
            <a:gd name="adj4" fmla="val 12406076"/>
            <a:gd name="adj5" fmla="val 19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FABFDA-362A-4332-ADE8-314EECB5A586}">
      <dsp:nvSpPr>
        <dsp:cNvPr id="0" name=""/>
        <dsp:cNvSpPr/>
      </dsp:nvSpPr>
      <dsp:spPr>
        <a:xfrm>
          <a:off x="2252426" y="1222194"/>
          <a:ext cx="772640" cy="37305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Разработка проекта</a:t>
          </a:r>
        </a:p>
      </dsp:txBody>
      <dsp:txXfrm>
        <a:off x="2263352" y="1233120"/>
        <a:ext cx="750788" cy="351200"/>
      </dsp:txXfrm>
    </dsp:sp>
    <dsp:sp modelId="{862D85FD-75D4-4FCE-8332-31267A842F71}">
      <dsp:nvSpPr>
        <dsp:cNvPr id="0" name=""/>
        <dsp:cNvSpPr/>
      </dsp:nvSpPr>
      <dsp:spPr>
        <a:xfrm>
          <a:off x="3697352" y="1374426"/>
          <a:ext cx="3213384" cy="12860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/>
            <a:t>Финансирование (01.03.25-31.03.25)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/>
            <a:t>Защита ИС (01.03.25-31.12.25)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/>
            <a:t>Привлечение клиентов(01.04.25- 30.06.25)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/>
            <a:t>Пилотное внедрение и его анализ(01.05.25-31.12.25</a:t>
          </a:r>
          <a:r>
            <a:rPr lang="ru-RU" sz="1000" kern="1200" dirty="0"/>
            <a:t>)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000" kern="1200" dirty="0"/>
        </a:p>
      </dsp:txBody>
      <dsp:txXfrm>
        <a:off x="3726948" y="1404022"/>
        <a:ext cx="3154192" cy="951281"/>
      </dsp:txXfrm>
    </dsp:sp>
    <dsp:sp modelId="{4267C1C6-5FB5-4CB6-A207-262E591164C2}">
      <dsp:nvSpPr>
        <dsp:cNvPr id="0" name=""/>
        <dsp:cNvSpPr/>
      </dsp:nvSpPr>
      <dsp:spPr>
        <a:xfrm>
          <a:off x="4988737" y="2703822"/>
          <a:ext cx="1386001" cy="5511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Реализация проекта</a:t>
          </a:r>
        </a:p>
      </dsp:txBody>
      <dsp:txXfrm>
        <a:off x="5004880" y="2719965"/>
        <a:ext cx="1353715" cy="51888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90A8D0-EB81-45F9-834C-3BD2ACA91FF7}">
      <dsp:nvSpPr>
        <dsp:cNvPr id="0" name=""/>
        <dsp:cNvSpPr/>
      </dsp:nvSpPr>
      <dsp:spPr>
        <a:xfrm>
          <a:off x="44864" y="1152648"/>
          <a:ext cx="1876496" cy="16648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Выход на рынок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(01.01.26-31.03.26)</a:t>
          </a:r>
        </a:p>
      </dsp:txBody>
      <dsp:txXfrm>
        <a:off x="83178" y="1190962"/>
        <a:ext cx="1799868" cy="1231504"/>
      </dsp:txXfrm>
    </dsp:sp>
    <dsp:sp modelId="{C6102DE2-9135-4408-81E9-1196DF789DAA}">
      <dsp:nvSpPr>
        <dsp:cNvPr id="0" name=""/>
        <dsp:cNvSpPr/>
      </dsp:nvSpPr>
      <dsp:spPr>
        <a:xfrm>
          <a:off x="868736" y="1182886"/>
          <a:ext cx="2436209" cy="2436209"/>
        </a:xfrm>
        <a:prstGeom prst="leftCircularArrow">
          <a:avLst>
            <a:gd name="adj1" fmla="val 2567"/>
            <a:gd name="adj2" fmla="val 311647"/>
            <a:gd name="adj3" fmla="val 2718607"/>
            <a:gd name="adj4" fmla="val 9655938"/>
            <a:gd name="adj5" fmla="val 2995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5A2866-1F0C-4DE2-BD62-2B234D29FA40}">
      <dsp:nvSpPr>
        <dsp:cNvPr id="0" name=""/>
        <dsp:cNvSpPr/>
      </dsp:nvSpPr>
      <dsp:spPr>
        <a:xfrm>
          <a:off x="385166" y="2417922"/>
          <a:ext cx="1228893" cy="3588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Развитие бизнеса</a:t>
          </a:r>
        </a:p>
      </dsp:txBody>
      <dsp:txXfrm>
        <a:off x="395677" y="2428433"/>
        <a:ext cx="1207871" cy="337846"/>
      </dsp:txXfrm>
    </dsp:sp>
    <dsp:sp modelId="{2C5B15A7-9A94-4905-A7E0-CBE674AF091F}">
      <dsp:nvSpPr>
        <dsp:cNvPr id="0" name=""/>
        <dsp:cNvSpPr/>
      </dsp:nvSpPr>
      <dsp:spPr>
        <a:xfrm>
          <a:off x="2558282" y="1091226"/>
          <a:ext cx="1666882" cy="17874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50" kern="1200" dirty="0"/>
            <a:t>(01.04.26 -31.07.26)</a:t>
          </a:r>
        </a:p>
      </dsp:txBody>
      <dsp:txXfrm>
        <a:off x="2599415" y="1515373"/>
        <a:ext cx="1584616" cy="1322119"/>
      </dsp:txXfrm>
    </dsp:sp>
    <dsp:sp modelId="{C1B1E147-58E1-494B-BD3D-40D6EA5110ED}">
      <dsp:nvSpPr>
        <dsp:cNvPr id="0" name=""/>
        <dsp:cNvSpPr/>
      </dsp:nvSpPr>
      <dsp:spPr>
        <a:xfrm>
          <a:off x="3245888" y="-285639"/>
          <a:ext cx="2833856" cy="2833856"/>
        </a:xfrm>
        <a:prstGeom prst="circularArrow">
          <a:avLst>
            <a:gd name="adj1" fmla="val 2207"/>
            <a:gd name="adj2" fmla="val 265696"/>
            <a:gd name="adj3" fmla="val 18054310"/>
            <a:gd name="adj4" fmla="val 11071027"/>
            <a:gd name="adj5" fmla="val 2575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FABFDA-362A-4332-ADE8-314EECB5A586}">
      <dsp:nvSpPr>
        <dsp:cNvPr id="0" name=""/>
        <dsp:cNvSpPr/>
      </dsp:nvSpPr>
      <dsp:spPr>
        <a:xfrm>
          <a:off x="2831658" y="1025032"/>
          <a:ext cx="972363" cy="4694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Продвижение проекта</a:t>
          </a:r>
        </a:p>
      </dsp:txBody>
      <dsp:txXfrm>
        <a:off x="2845409" y="1038783"/>
        <a:ext cx="944861" cy="441981"/>
      </dsp:txXfrm>
    </dsp:sp>
    <dsp:sp modelId="{862D85FD-75D4-4FCE-8332-31267A842F71}">
      <dsp:nvSpPr>
        <dsp:cNvPr id="0" name=""/>
        <dsp:cNvSpPr/>
      </dsp:nvSpPr>
      <dsp:spPr>
        <a:xfrm>
          <a:off x="4650088" y="968168"/>
          <a:ext cx="2000259" cy="4199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/>
            <a:t>2026,2027,2028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000" kern="1200" dirty="0"/>
        </a:p>
      </dsp:txBody>
      <dsp:txXfrm>
        <a:off x="4659752" y="977832"/>
        <a:ext cx="1980931" cy="310633"/>
      </dsp:txXfrm>
    </dsp:sp>
    <dsp:sp modelId="{4267C1C6-5FB5-4CB6-A207-262E591164C2}">
      <dsp:nvSpPr>
        <dsp:cNvPr id="0" name=""/>
        <dsp:cNvSpPr/>
      </dsp:nvSpPr>
      <dsp:spPr>
        <a:xfrm>
          <a:off x="4939070" y="1431819"/>
          <a:ext cx="1744274" cy="6936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Выход на мелкосерийное производство</a:t>
          </a:r>
        </a:p>
      </dsp:txBody>
      <dsp:txXfrm>
        <a:off x="4959386" y="1452135"/>
        <a:ext cx="1703642" cy="65300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F835B3-5A42-4F44-8490-31FA59D2F44E}">
      <dsp:nvSpPr>
        <dsp:cNvPr id="0" name=""/>
        <dsp:cNvSpPr/>
      </dsp:nvSpPr>
      <dsp:spPr>
        <a:xfrm>
          <a:off x="5554076" y="0"/>
          <a:ext cx="1953416" cy="1999457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>
              <a:solidFill>
                <a:schemeClr val="accent6">
                  <a:lumMod val="75000"/>
                </a:schemeClr>
              </a:solidFill>
            </a:rPr>
            <a:t>СПОСОБЫ ПРАВОВОЙ ОХРАНЫ</a:t>
          </a:r>
        </a:p>
      </dsp:txBody>
      <dsp:txXfrm>
        <a:off x="5554076" y="0"/>
        <a:ext cx="1953416" cy="599837"/>
      </dsp:txXfrm>
    </dsp:sp>
    <dsp:sp modelId="{B2546F19-34E0-8947-9334-013496B2D056}">
      <dsp:nvSpPr>
        <dsp:cNvPr id="0" name=""/>
        <dsp:cNvSpPr/>
      </dsp:nvSpPr>
      <dsp:spPr>
        <a:xfrm>
          <a:off x="4028593" y="2839"/>
          <a:ext cx="1103527" cy="1996617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>
              <a:solidFill>
                <a:srgbClr val="C00000"/>
              </a:solidFill>
            </a:rPr>
            <a:t>РИД</a:t>
          </a:r>
          <a:endParaRPr lang="ru-RU" sz="1100" b="1" kern="1200" dirty="0"/>
        </a:p>
      </dsp:txBody>
      <dsp:txXfrm>
        <a:off x="4028593" y="2839"/>
        <a:ext cx="1103527" cy="598134"/>
      </dsp:txXfrm>
    </dsp:sp>
    <dsp:sp modelId="{3796F36C-A745-694A-B2F1-DD889E3600D1}">
      <dsp:nvSpPr>
        <dsp:cNvPr id="0" name=""/>
        <dsp:cNvSpPr/>
      </dsp:nvSpPr>
      <dsp:spPr>
        <a:xfrm>
          <a:off x="1150872" y="155857"/>
          <a:ext cx="2031206" cy="1688981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 w="76200">
          <a:solidFill>
            <a:srgbClr val="00206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>
              <a:solidFill>
                <a:srgbClr val="0070C0"/>
              </a:solidFill>
            </a:rPr>
            <a:t>ПРОДУКТ</a:t>
          </a:r>
        </a:p>
      </dsp:txBody>
      <dsp:txXfrm>
        <a:off x="1150872" y="155857"/>
        <a:ext cx="2031206" cy="428014"/>
      </dsp:txXfrm>
    </dsp:sp>
    <dsp:sp modelId="{FA65ABE2-F495-0E49-A580-68C26917066D}">
      <dsp:nvSpPr>
        <dsp:cNvPr id="0" name=""/>
        <dsp:cNvSpPr/>
      </dsp:nvSpPr>
      <dsp:spPr>
        <a:xfrm>
          <a:off x="1256025" y="463207"/>
          <a:ext cx="1861115" cy="131922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Узел подачи охлаждения(смазки) на пуансон</a:t>
          </a:r>
        </a:p>
      </dsp:txBody>
      <dsp:txXfrm>
        <a:off x="1294664" y="501846"/>
        <a:ext cx="1783837" cy="1241944"/>
      </dsp:txXfrm>
    </dsp:sp>
    <dsp:sp modelId="{966D3945-7C11-E442-A279-4171A51BA9E7}">
      <dsp:nvSpPr>
        <dsp:cNvPr id="0" name=""/>
        <dsp:cNvSpPr/>
      </dsp:nvSpPr>
      <dsp:spPr>
        <a:xfrm rot="20461799">
          <a:off x="3087458" y="940072"/>
          <a:ext cx="1093075" cy="10162"/>
        </a:xfrm>
        <a:custGeom>
          <a:avLst/>
          <a:gdLst/>
          <a:ahLst/>
          <a:cxnLst/>
          <a:rect l="0" t="0" r="0" b="0"/>
          <a:pathLst>
            <a:path>
              <a:moveTo>
                <a:pt x="0" y="5081"/>
              </a:moveTo>
              <a:lnTo>
                <a:pt x="1093075" y="5081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3606669" y="917826"/>
        <a:ext cx="54653" cy="54653"/>
      </dsp:txXfrm>
    </dsp:sp>
    <dsp:sp modelId="{0B137EF6-90B6-A04E-93B9-7FD979F3FEE2}">
      <dsp:nvSpPr>
        <dsp:cNvPr id="0" name=""/>
        <dsp:cNvSpPr/>
      </dsp:nvSpPr>
      <dsp:spPr>
        <a:xfrm>
          <a:off x="4150850" y="557064"/>
          <a:ext cx="878892" cy="4208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Состав устройства</a:t>
          </a:r>
        </a:p>
      </dsp:txBody>
      <dsp:txXfrm>
        <a:off x="4163176" y="569390"/>
        <a:ext cx="854240" cy="396196"/>
      </dsp:txXfrm>
    </dsp:sp>
    <dsp:sp modelId="{E15EB3C9-40EC-5D48-A76B-66E8DB12E320}">
      <dsp:nvSpPr>
        <dsp:cNvPr id="0" name=""/>
        <dsp:cNvSpPr/>
      </dsp:nvSpPr>
      <dsp:spPr>
        <a:xfrm rot="21490854">
          <a:off x="5029540" y="749578"/>
          <a:ext cx="808264" cy="10162"/>
        </a:xfrm>
        <a:custGeom>
          <a:avLst/>
          <a:gdLst/>
          <a:ahLst/>
          <a:cxnLst/>
          <a:rect l="0" t="0" r="0" b="0"/>
          <a:pathLst>
            <a:path>
              <a:moveTo>
                <a:pt x="0" y="5081"/>
              </a:moveTo>
              <a:lnTo>
                <a:pt x="808264" y="5081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5413465" y="734453"/>
        <a:ext cx="40413" cy="40413"/>
      </dsp:txXfrm>
    </dsp:sp>
    <dsp:sp modelId="{C114C8B5-1D8A-5244-B056-8B14AF04CF85}">
      <dsp:nvSpPr>
        <dsp:cNvPr id="0" name=""/>
        <dsp:cNvSpPr/>
      </dsp:nvSpPr>
      <dsp:spPr>
        <a:xfrm>
          <a:off x="5837600" y="589757"/>
          <a:ext cx="1411610" cy="3041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Полезная модель</a:t>
          </a:r>
        </a:p>
      </dsp:txBody>
      <dsp:txXfrm>
        <a:off x="5846508" y="598665"/>
        <a:ext cx="1393794" cy="286330"/>
      </dsp:txXfrm>
    </dsp:sp>
    <dsp:sp modelId="{09A874BD-A3DD-FD44-BF64-E35405B2BD0A}">
      <dsp:nvSpPr>
        <dsp:cNvPr id="0" name=""/>
        <dsp:cNvSpPr/>
      </dsp:nvSpPr>
      <dsp:spPr>
        <a:xfrm rot="1023476">
          <a:off x="3091130" y="1291179"/>
          <a:ext cx="1182542" cy="10162"/>
        </a:xfrm>
        <a:custGeom>
          <a:avLst/>
          <a:gdLst/>
          <a:ahLst/>
          <a:cxnLst/>
          <a:rect l="0" t="0" r="0" b="0"/>
          <a:pathLst>
            <a:path>
              <a:moveTo>
                <a:pt x="0" y="5081"/>
              </a:moveTo>
              <a:lnTo>
                <a:pt x="1182542" y="5081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3652838" y="1266697"/>
        <a:ext cx="59127" cy="59127"/>
      </dsp:txXfrm>
    </dsp:sp>
    <dsp:sp modelId="{D0386A4E-663A-284A-9906-BB5FF99112FD}">
      <dsp:nvSpPr>
        <dsp:cNvPr id="0" name=""/>
        <dsp:cNvSpPr/>
      </dsp:nvSpPr>
      <dsp:spPr>
        <a:xfrm>
          <a:off x="4247662" y="1377057"/>
          <a:ext cx="712871" cy="18529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Эмблема </a:t>
          </a:r>
        </a:p>
      </dsp:txBody>
      <dsp:txXfrm>
        <a:off x="4253089" y="1382484"/>
        <a:ext cx="702017" cy="174437"/>
      </dsp:txXfrm>
    </dsp:sp>
    <dsp:sp modelId="{6B619395-1D05-D64E-AE72-CDEE7A45F2C8}">
      <dsp:nvSpPr>
        <dsp:cNvPr id="0" name=""/>
        <dsp:cNvSpPr/>
      </dsp:nvSpPr>
      <dsp:spPr>
        <a:xfrm rot="35412">
          <a:off x="4960503" y="1470662"/>
          <a:ext cx="1172691" cy="10162"/>
        </a:xfrm>
        <a:custGeom>
          <a:avLst/>
          <a:gdLst/>
          <a:ahLst/>
          <a:cxnLst/>
          <a:rect l="0" t="0" r="0" b="0"/>
          <a:pathLst>
            <a:path>
              <a:moveTo>
                <a:pt x="0" y="5081"/>
              </a:moveTo>
              <a:lnTo>
                <a:pt x="1172691" y="5081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5517531" y="1446426"/>
        <a:ext cx="58634" cy="58634"/>
      </dsp:txXfrm>
    </dsp:sp>
    <dsp:sp modelId="{12D366D7-1D69-1B4B-A85A-C25F09115523}">
      <dsp:nvSpPr>
        <dsp:cNvPr id="0" name=""/>
        <dsp:cNvSpPr/>
      </dsp:nvSpPr>
      <dsp:spPr>
        <a:xfrm>
          <a:off x="6133163" y="1330350"/>
          <a:ext cx="1066326" cy="3028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Товарный знак</a:t>
          </a:r>
        </a:p>
      </dsp:txBody>
      <dsp:txXfrm>
        <a:off x="6142034" y="1339221"/>
        <a:ext cx="1048584" cy="2851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40FBE1-1F11-494C-95E3-9DC1A7EDE6C0}" type="datetimeFigureOut">
              <a:rPr lang="ru-RU" smtClean="0"/>
              <a:t>12.06.2024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EF1526-67EB-4B78-87BB-B05E5261B6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2060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EF1526-67EB-4B78-87BB-B05E5261B6C9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493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5B3B8D-B58C-4D49-8FA2-2467853C73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E95239A-A39B-409A-ACB6-507CC4599F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0FE5EDF-073B-4F59-9E66-B33FE90CD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D5C09-53BD-49E2-A847-8E0C490DC892}" type="datetime1">
              <a:rPr lang="ru-RU" smtClean="0"/>
              <a:t>12.06.2024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CDC0AB0-2D75-4ED6-821A-4F8B748AF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6B8C3B-38A9-476D-970A-4EADE8772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BC5-F33B-42EB-8AD8-7E33D819E6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2178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D2CD8C-A713-4111-AB6A-613640325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F5D9D9D-D08E-4367-AD41-9406762CA2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ED95FE5-874E-4771-86D3-E7744D7FD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F1FE8-7E02-413E-8E43-0C34B03DD1FE}" type="datetime1">
              <a:rPr lang="ru-RU" smtClean="0"/>
              <a:t>12.06.2024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DF827DB-C7A3-4372-BD85-D86DA4F87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34F39D-49B9-4752-845F-9FE5C6568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BC5-F33B-42EB-8AD8-7E33D819E6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8239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9EAF14-094F-407C-9753-9FA4877E7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AC134C0-426D-4C96-8D4B-AF492023F6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E37B1B-B361-4064-9AA0-03047054C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29219-7CA1-4130-886F-30DAA96EDFD8}" type="datetime1">
              <a:rPr lang="ru-RU" smtClean="0"/>
              <a:t>12.06.2024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C6C7CA6-DC4F-42BC-9F20-1C4ADF7AC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A0A7515-091F-4A4E-B8D8-688C0029C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BC5-F33B-42EB-8AD8-7E33D819E6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804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0C58BB-6E0C-4827-9C12-24CC2F21F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D73249E-275D-4B13-91C2-ECEC2794A5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FB5200B-63FC-482B-A621-CD51B4955B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B7B573C-87D9-46C4-89F9-59B66161A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D4049-9BBD-4AA4-A5F4-263ACFB10F27}" type="datetime1">
              <a:rPr lang="ru-RU" smtClean="0"/>
              <a:t>12.06.2024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D372482-5E3F-4E60-BC35-36D715F37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E917288-7115-46D4-B0FF-733162354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BC5-F33B-42EB-8AD8-7E33D819E6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462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D5A7CC-B3D7-4536-A374-22C03348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BDD49AF-E3B1-4DCA-94FB-BB1A513BB5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0B6907A-D816-453F-9DFB-48042A6E15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8EF7A93-D4B2-4CA3-A71E-9E1DD85061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127CE92-AE01-4807-BCAC-46EF33CF0F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7888E47-4AE1-43DC-BFEB-D18BBE866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62363-2948-4A61-A679-288264F20CB4}" type="datetime1">
              <a:rPr lang="ru-RU" smtClean="0"/>
              <a:t>12.06.2024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C4A52E2-8454-4F73-9AF8-0F8C03D3B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0F6E653-9038-4785-A36E-81AF8780F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BC5-F33B-42EB-8AD8-7E33D819E6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7587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9EDE5E-9C8C-4D03-9AB5-C85620BCB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E4BECFB-C52A-4DCE-9DF1-A456B7315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43AE2-9C55-4A46-9134-40F9B96034EC}" type="datetime1">
              <a:rPr lang="ru-RU" smtClean="0"/>
              <a:t>12.06.2024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C22F525-18B0-483E-A996-6932D2484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647A695-E708-404E-8A50-E0EC4CC2D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BC5-F33B-42EB-8AD8-7E33D819E6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2046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2DCD7E8-EE72-4260-81FC-21A5F790E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6B9A8-91C3-45D0-8A7A-3DACAFE9C04E}" type="datetime1">
              <a:rPr lang="ru-RU" smtClean="0"/>
              <a:t>12.06.2024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893A0F3-CA71-4594-8368-A67705152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004B112-E696-414E-9ACC-EFBE04318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BC5-F33B-42EB-8AD8-7E33D819E6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6481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3360DA-B4FC-4692-B762-85E53DEB7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E1B7E64-12A2-4A66-8377-1FB6C1F17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3C4A927-8C15-49DD-87BC-391F54E66C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B352A20-0868-48F2-9E8E-2D487CC55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3BFD7-9F3F-4CDA-B10C-3E263E462146}" type="datetime1">
              <a:rPr lang="ru-RU" smtClean="0"/>
              <a:t>12.06.2024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B9563A2-4D88-4B2B-8EE5-C3F7291F6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B167507-A108-4DC7-8BA8-611D79D80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BC5-F33B-42EB-8AD8-7E33D819E6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8253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B42114-4AE2-4020-999C-C0EB9D560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57B8753-BDC7-425E-94E9-2D0533EE7C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728150A-B5D5-47F0-A147-2A29365EC1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354781C-EDFA-4AC7-A373-7B944678E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EEDE7-FD26-499D-83AC-ECE1EAD1165E}" type="datetime1">
              <a:rPr lang="ru-RU" smtClean="0"/>
              <a:t>12.06.2024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CFE241F-1F7C-452F-8893-3EEBABA14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D1C4A23-C1C9-44FB-B23C-0904B801F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BC5-F33B-42EB-8AD8-7E33D819E6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9918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521D08-4393-4C25-8FE8-1291ED2EF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082CF6C-7024-4003-8D89-A69660FDEB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CAAF25-C3FA-4CAD-A954-EBD82A3A4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988AA-1773-4AAD-AF04-00EE5D2DF66E}" type="datetime1">
              <a:rPr lang="ru-RU" smtClean="0"/>
              <a:t>12.06.2024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A41EAC-67D0-4835-B7A4-9C9E0301B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9A9A1F-9468-45B5-8981-787FABA4C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BC5-F33B-42EB-8AD8-7E33D819E6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1469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080954F-2B0F-4491-9681-95AF623634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D0A01B1-F21D-45E3-9797-96F3D5B9BF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E5FF698-FD57-4FF1-822B-153E47169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A3C95-BFA1-4178-AD3E-2B3BE6BE191E}" type="datetime1">
              <a:rPr lang="ru-RU" smtClean="0"/>
              <a:t>12.06.2024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8E51D47-50EE-4C54-93E6-D1626BA61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0544F8D-596C-4ED1-8014-354EBF8C0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BC5-F33B-42EB-8AD8-7E33D819E6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8411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A3C53F-E9C7-4D82-8750-A22728011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0442AF9-BC0E-46BF-B5F0-69D51A55E0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0D25EE-081B-42A2-8FF8-ED03F94FF0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6A9AC-3B25-4892-B4F3-3E43B2EEFBF4}" type="datetime1">
              <a:rPr lang="ru-RU" smtClean="0"/>
              <a:t>12.06.2024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1190BF-114A-470D-AE26-BEEDEE71A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62DD8BA-AA2D-46F8-8FE8-FA59A3AA15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9DDBC5-F33B-42EB-8AD8-7E33D819E6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0167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clck.ru/39xCh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13" Type="http://schemas.openxmlformats.org/officeDocument/2006/relationships/image" Target="../media/image11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285FD5-DBBB-45F8-ABF5-CDABCA2123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05157"/>
            <a:ext cx="9144000" cy="2387600"/>
          </a:xfrm>
        </p:spPr>
        <p:txBody>
          <a:bodyPr>
            <a:noAutofit/>
          </a:bodyPr>
          <a:lstStyle/>
          <a:p>
            <a:r>
              <a:rPr lang="ru-RU" sz="4400" dirty="0">
                <a:latin typeface="Univers Condensed" panose="020B0506020202050204" pitchFamily="34" charset="0"/>
                <a:ea typeface="Batang" panose="02030600000101010101" pitchFamily="18" charset="-127"/>
                <a:cs typeface="Aharoni" panose="02010803020104030203" pitchFamily="2" charset="-79"/>
              </a:rPr>
              <a:t>Коммерциализация узла подачи охлаждения(смазки) на пуансон в процессе производства концов труб в рамках импортозамещения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133B985-6427-4BAF-B959-502547F6AE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37" y="4768182"/>
            <a:ext cx="6755063" cy="1588168"/>
          </a:xfrm>
        </p:spPr>
        <p:txBody>
          <a:bodyPr>
            <a:normAutofit/>
          </a:bodyPr>
          <a:lstStyle/>
          <a:p>
            <a:pPr algn="l"/>
            <a:r>
              <a:rPr lang="ru-RU" dirty="0">
                <a:latin typeface="Univers Condensed" panose="020B0506020202050204" pitchFamily="34" charset="0"/>
              </a:rPr>
              <a:t>Руководитель: Метелев Дмитрий Александрович</a:t>
            </a:r>
          </a:p>
          <a:p>
            <a:pPr algn="l"/>
            <a:r>
              <a:rPr lang="ru-RU" dirty="0">
                <a:latin typeface="Univers Condensed" panose="020B0506020202050204" pitchFamily="34" charset="0"/>
              </a:rPr>
              <a:t>Студент: Кормильцев Артемий Сергеевич</a:t>
            </a:r>
          </a:p>
          <a:p>
            <a:pPr algn="l"/>
            <a:r>
              <a:rPr lang="ru-RU" dirty="0">
                <a:latin typeface="Univers Condensed" panose="020B0506020202050204" pitchFamily="34" charset="0"/>
              </a:rPr>
              <a:t>Группа: ФТ-400021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98523C4-F011-4902-B3EF-0E782D9C99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829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5DB88F1-FFAD-47C1-BA9D-716AC0586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BC5-F33B-42EB-8AD8-7E33D819E66A}" type="slidenum">
              <a:rPr lang="ru-RU" smtClean="0"/>
              <a:t>1</a:t>
            </a:fld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77FAAC-121A-401C-9792-0B3D857AA559}"/>
              </a:ext>
            </a:extLst>
          </p:cNvPr>
          <p:cNvSpPr txBox="1"/>
          <p:nvPr/>
        </p:nvSpPr>
        <p:spPr>
          <a:xfrm>
            <a:off x="7732450" y="0"/>
            <a:ext cx="45920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Коммерциализация узла подачи охлаждения(смазки) на пуансон в процессе производства концов труб в рамках импортозамещения</a:t>
            </a:r>
          </a:p>
        </p:txBody>
      </p:sp>
    </p:spTree>
    <p:extLst>
      <p:ext uri="{BB962C8B-B14F-4D97-AF65-F5344CB8AC3E}">
        <p14:creationId xmlns:p14="http://schemas.microsoft.com/office/powerpoint/2010/main" val="2069211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D5E1057-79E6-40C2-BBDF-5E07A66CC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5018" y="1189997"/>
            <a:ext cx="10515600" cy="5551362"/>
          </a:xfrm>
        </p:spPr>
        <p:txBody>
          <a:bodyPr anchor="ctr">
            <a:normAutofit fontScale="77500" lnSpcReduction="20000"/>
          </a:bodyPr>
          <a:lstStyle/>
          <a:p>
            <a:pPr marL="0" indent="0">
              <a:buNone/>
            </a:pPr>
            <a:r>
              <a:rPr lang="ru-RU" sz="3800" dirty="0"/>
              <a:t> </a:t>
            </a:r>
            <a:r>
              <a:rPr lang="ru-RU" sz="3100" dirty="0">
                <a:effectLst/>
                <a:latin typeface="Univers Condensed" panose="020B0506020202050204" pitchFamily="34" charset="0"/>
                <a:ea typeface="Times New Roman" panose="02020603050405020304" pitchFamily="18" charset="0"/>
              </a:rPr>
              <a:t>Цель выпускной квалификационной работы</a:t>
            </a:r>
            <a:r>
              <a:rPr lang="ru-RU" sz="3100" spc="5" dirty="0">
                <a:effectLst/>
                <a:latin typeface="Univers Condensed" panose="020B0506020202050204" pitchFamily="34" charset="0"/>
                <a:ea typeface="Times New Roman" panose="02020603050405020304" pitchFamily="18" charset="0"/>
              </a:rPr>
              <a:t> </a:t>
            </a:r>
            <a:r>
              <a:rPr lang="ru-RU" sz="3100" dirty="0">
                <a:effectLst/>
                <a:latin typeface="Univers Condensed" panose="020B0506020202050204" pitchFamily="34" charset="0"/>
                <a:ea typeface="Times New Roman" panose="02020603050405020304" pitchFamily="18" charset="0"/>
              </a:rPr>
              <a:t>- разработка проекта по</a:t>
            </a:r>
            <a:r>
              <a:rPr lang="ru-RU" sz="3100" spc="5" dirty="0">
                <a:effectLst/>
                <a:latin typeface="Univers Condensed" panose="020B0506020202050204" pitchFamily="34" charset="0"/>
                <a:ea typeface="Times New Roman" panose="02020603050405020304" pitchFamily="18" charset="0"/>
              </a:rPr>
              <a:t> </a:t>
            </a:r>
            <a:r>
              <a:rPr lang="ru-RU" sz="3100" dirty="0">
                <a:effectLst/>
                <a:latin typeface="Univers Condensed" panose="020B0506020202050204" pitchFamily="34" charset="0"/>
                <a:ea typeface="Times New Roman" panose="02020603050405020304" pitchFamily="18" charset="0"/>
              </a:rPr>
              <a:t>выводу</a:t>
            </a:r>
            <a:r>
              <a:rPr lang="ru-RU" sz="3100" spc="5" dirty="0">
                <a:effectLst/>
                <a:latin typeface="Univers Condensed" panose="020B0506020202050204" pitchFamily="34" charset="0"/>
                <a:ea typeface="Times New Roman" panose="02020603050405020304" pitchFamily="18" charset="0"/>
              </a:rPr>
              <a:t> </a:t>
            </a:r>
            <a:r>
              <a:rPr lang="ru-RU" sz="3100" dirty="0">
                <a:effectLst/>
                <a:latin typeface="Univers Condensed" panose="020B0506020202050204" pitchFamily="34" charset="0"/>
                <a:ea typeface="Times New Roman" panose="02020603050405020304" pitchFamily="18" charset="0"/>
              </a:rPr>
              <a:t>на</a:t>
            </a:r>
            <a:r>
              <a:rPr lang="ru-RU" sz="3100" spc="5" dirty="0">
                <a:effectLst/>
                <a:latin typeface="Univers Condensed" panose="020B0506020202050204" pitchFamily="34" charset="0"/>
                <a:ea typeface="Times New Roman" panose="02020603050405020304" pitchFamily="18" charset="0"/>
              </a:rPr>
              <a:t> </a:t>
            </a:r>
            <a:r>
              <a:rPr lang="ru-RU" sz="3100" dirty="0">
                <a:effectLst/>
                <a:latin typeface="Univers Condensed" panose="020B0506020202050204" pitchFamily="34" charset="0"/>
                <a:ea typeface="Times New Roman" panose="02020603050405020304" pitchFamily="18" charset="0"/>
              </a:rPr>
              <a:t>рынок</a:t>
            </a:r>
            <a:r>
              <a:rPr lang="ru-RU" sz="3100" spc="5" dirty="0">
                <a:effectLst/>
                <a:latin typeface="Univers Condensed" panose="020B0506020202050204" pitchFamily="34" charset="0"/>
                <a:ea typeface="Times New Roman" panose="02020603050405020304" pitchFamily="18" charset="0"/>
              </a:rPr>
              <a:t> </a:t>
            </a:r>
            <a:r>
              <a:rPr lang="ru-RU" sz="3100" dirty="0">
                <a:effectLst/>
                <a:latin typeface="Univers Condensed" panose="020B0506020202050204" pitchFamily="34" charset="0"/>
                <a:ea typeface="Times New Roman" panose="02020603050405020304" pitchFamily="18" charset="0"/>
              </a:rPr>
              <a:t>узла подачи охлаждения на пуансон в процессе производства концов труб.</a:t>
            </a:r>
          </a:p>
          <a:p>
            <a:pPr marL="0" indent="0">
              <a:buNone/>
            </a:pPr>
            <a:endParaRPr lang="ru-RU" sz="3400" dirty="0">
              <a:latin typeface="Univers Condensed" panose="020B0506020202050204" pitchFamily="34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400" dirty="0">
                <a:latin typeface="Univers Condensed" panose="020B0506020202050204" pitchFamily="34" charset="0"/>
                <a:ea typeface="Times New Roman" panose="02020603050405020304" pitchFamily="18" charset="0"/>
              </a:rPr>
              <a:t>Задачи:</a:t>
            </a:r>
          </a:p>
          <a:p>
            <a:pPr marL="342900" marR="79375" lvl="0" indent="-342900" algn="just">
              <a:lnSpc>
                <a:spcPct val="150000"/>
              </a:lnSpc>
              <a:spcBef>
                <a:spcPts val="805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719455" algn="l"/>
              </a:tabLst>
            </a:pPr>
            <a:r>
              <a:rPr lang="ru-RU" sz="2900" dirty="0">
                <a:latin typeface="Univers Condensed" panose="020B0506020202050204" pitchFamily="34" charset="0"/>
                <a:ea typeface="Times New Roman" panose="02020603050405020304" pitchFamily="18" charset="0"/>
              </a:rPr>
              <a:t>Определить конкурентные преимущества инновационного продукта на рынке</a:t>
            </a:r>
            <a:endParaRPr lang="ru-RU" sz="2900" dirty="0">
              <a:effectLst/>
              <a:latin typeface="Univers Condensed" panose="020B0506020202050204" pitchFamily="34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SzPts val="1400"/>
              <a:buFont typeface="Times New Roman" panose="02020603050405020304" pitchFamily="18" charset="0"/>
              <a:buAutoNum type="arabicPeriod"/>
              <a:tabLst>
                <a:tab pos="705485" algn="l"/>
              </a:tabLst>
            </a:pPr>
            <a:r>
              <a:rPr lang="ru-RU" sz="2900" dirty="0">
                <a:effectLst/>
                <a:latin typeface="Univers Condensed" panose="020B0506020202050204" pitchFamily="34" charset="0"/>
                <a:ea typeface="Times New Roman" panose="02020603050405020304" pitchFamily="18" charset="0"/>
              </a:rPr>
              <a:t>Провести технико-экономическое обоснование внедрения продукта на рынок</a:t>
            </a:r>
          </a:p>
          <a:p>
            <a:pPr marL="342900" lvl="0" indent="-342900" algn="just">
              <a:lnSpc>
                <a:spcPct val="150000"/>
              </a:lnSpc>
              <a:spcBef>
                <a:spcPts val="815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705485" algn="l"/>
              </a:tabLst>
            </a:pPr>
            <a:r>
              <a:rPr lang="ru-RU" sz="2900" dirty="0">
                <a:effectLst/>
                <a:latin typeface="Univers Condensed" panose="020B0506020202050204" pitchFamily="34" charset="0"/>
                <a:ea typeface="Times New Roman" panose="02020603050405020304" pitchFamily="18" charset="0"/>
              </a:rPr>
              <a:t>Обосновать план правовой охраны результатов интеллектуальной деятельности</a:t>
            </a:r>
          </a:p>
          <a:p>
            <a:pPr marL="342900" lvl="0" indent="-342900"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705485" algn="l"/>
              </a:tabLst>
            </a:pPr>
            <a:r>
              <a:rPr lang="ru-RU" sz="2900" dirty="0">
                <a:latin typeface="Univers Condensed" panose="020B0506020202050204" pitchFamily="34" charset="0"/>
                <a:ea typeface="Times New Roman" panose="02020603050405020304" pitchFamily="18" charset="0"/>
              </a:rPr>
              <a:t>Разработать систему проектного управления на основе плана управления рисками, календарного плана и стоимостного планирования</a:t>
            </a:r>
            <a:endParaRPr lang="ru-RU" sz="2900" dirty="0">
              <a:effectLst/>
              <a:latin typeface="Univers Condensed" panose="020B0506020202050204" pitchFamily="34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DBF6F49-9E49-450A-B736-5F85C5073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BC5-F33B-42EB-8AD8-7E33D819E66A}" type="slidenum">
              <a:rPr lang="ru-RU" smtClean="0"/>
              <a:t>2</a:t>
            </a:fld>
            <a:endParaRPr lang="ru-RU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EA869D8D-39D0-439F-A0B5-C7E3B19F43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829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B368A8B-9E78-4822-899B-7B57B8F7B3F5}"/>
              </a:ext>
            </a:extLst>
          </p:cNvPr>
          <p:cNvSpPr txBox="1"/>
          <p:nvPr/>
        </p:nvSpPr>
        <p:spPr>
          <a:xfrm flipH="1">
            <a:off x="2677885" y="157817"/>
            <a:ext cx="35922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Цель и задачи ВКР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C7D2BA-8437-4FF4-A41D-60738F77D538}"/>
              </a:ext>
            </a:extLst>
          </p:cNvPr>
          <p:cNvSpPr txBox="1"/>
          <p:nvPr/>
        </p:nvSpPr>
        <p:spPr>
          <a:xfrm>
            <a:off x="7732450" y="0"/>
            <a:ext cx="45920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Коммерциализация узла подачи охлаждения(смазки) на пуансон в процессе производства концов труб в рамках импортозамещения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F3BF5C9-8F59-4741-8189-3D11C6EFB97B}"/>
              </a:ext>
            </a:extLst>
          </p:cNvPr>
          <p:cNvSpPr/>
          <p:nvPr/>
        </p:nvSpPr>
        <p:spPr>
          <a:xfrm>
            <a:off x="675018" y="1365258"/>
            <a:ext cx="10678782" cy="967666"/>
          </a:xfrm>
          <a:prstGeom prst="rect">
            <a:avLst/>
          </a:prstGeom>
          <a:noFill/>
          <a:ln w="28575">
            <a:solidFill>
              <a:srgbClr val="D1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425CBCE-BD33-4973-A248-1450722DC6FE}"/>
              </a:ext>
            </a:extLst>
          </p:cNvPr>
          <p:cNvSpPr/>
          <p:nvPr/>
        </p:nvSpPr>
        <p:spPr>
          <a:xfrm>
            <a:off x="675017" y="2693188"/>
            <a:ext cx="10678781" cy="3222595"/>
          </a:xfrm>
          <a:prstGeom prst="rect">
            <a:avLst/>
          </a:prstGeom>
          <a:noFill/>
          <a:ln w="28575">
            <a:solidFill>
              <a:srgbClr val="D1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0245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B1F60F7E-9C2C-4072-941E-04A2F147EB1A}"/>
              </a:ext>
            </a:extLst>
          </p:cNvPr>
          <p:cNvSpPr/>
          <p:nvPr/>
        </p:nvSpPr>
        <p:spPr>
          <a:xfrm>
            <a:off x="3826669" y="1890713"/>
            <a:ext cx="899168" cy="9813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24F669-ADA4-4A05-9211-F614564631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935" y="948100"/>
            <a:ext cx="4639142" cy="19700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latin typeface="Univers Condensed" panose="020B0506020202050204" pitchFamily="34" charset="0"/>
              </a:rPr>
              <a:t>Исходя из исследования:</a:t>
            </a:r>
          </a:p>
          <a:p>
            <a:pPr marL="0" indent="0">
              <a:buNone/>
            </a:pPr>
            <a:r>
              <a:rPr lang="ru-RU" sz="2000" dirty="0">
                <a:latin typeface="Univers Condensed" panose="020B0506020202050204" pitchFamily="34" charset="0"/>
              </a:rPr>
              <a:t>«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Univers Condensed" panose="020B0506020202050204" pitchFamily="34" charset="0"/>
              </a:rPr>
              <a:t>Влияние ухода западных компаний </a:t>
            </a:r>
            <a:r>
              <a:rPr lang="ru-RU" sz="2000" dirty="0">
                <a:solidFill>
                  <a:srgbClr val="000000"/>
                </a:solidFill>
                <a:latin typeface="Univers Condensed" panose="020B0506020202050204" pitchFamily="34" charset="0"/>
              </a:rPr>
              <a:t>с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Univers Condensed" panose="020B0506020202050204" pitchFamily="34" charset="0"/>
              </a:rPr>
              <a:t> рынка трубопрокатного оборудования в России» в журнале «Вестник Машиностроения» №5, 2023г  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Univers Condensed" panose="020B0506020202050204" pitchFamily="34" charset="0"/>
              </a:rPr>
              <a:t>(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Univers Condensed" panose="020B0506020202050204" pitchFamily="34" charset="0"/>
                <a:hlinkClick r:id="rId2"/>
              </a:rPr>
              <a:t>https://clck.ru/39xChs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Univers Condensed" panose="020B0506020202050204" pitchFamily="34" charset="0"/>
              </a:rPr>
              <a:t>)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498C920-8AB0-483E-BC18-CBFF2F027D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477"/>
            <a:ext cx="12192000" cy="829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5B2DEF1-53A1-4DB8-8FD8-480A97FF94D9}"/>
              </a:ext>
            </a:extLst>
          </p:cNvPr>
          <p:cNvSpPr txBox="1"/>
          <p:nvPr/>
        </p:nvSpPr>
        <p:spPr>
          <a:xfrm>
            <a:off x="2242268" y="92333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/>
              <a:t>Проблема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91F024-6A53-4CDB-99C7-09EBC4AA3D15}"/>
              </a:ext>
            </a:extLst>
          </p:cNvPr>
          <p:cNvSpPr txBox="1"/>
          <p:nvPr/>
        </p:nvSpPr>
        <p:spPr>
          <a:xfrm>
            <a:off x="357808" y="2918128"/>
            <a:ext cx="398360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Univers Condensed" panose="020B0506020202050204" pitchFamily="34" charset="0"/>
              </a:rPr>
              <a:t>Были выявлены следующие проблемы:</a:t>
            </a:r>
          </a:p>
          <a:p>
            <a:pPr marL="285750" indent="-285750">
              <a:buFontTx/>
              <a:buChar char="-"/>
            </a:pPr>
            <a:r>
              <a:rPr lang="ru-RU" sz="1600" b="0" i="0" dirty="0">
                <a:solidFill>
                  <a:srgbClr val="000000"/>
                </a:solidFill>
                <a:effectLst/>
                <a:latin typeface="Univers Condensed" panose="020B0506020202050204" pitchFamily="34" charset="0"/>
              </a:rPr>
              <a:t>Уход западных компаний привел к сокращению предложения оборудования</a:t>
            </a:r>
          </a:p>
          <a:p>
            <a:pPr marL="285750" indent="-285750">
              <a:buFontTx/>
              <a:buChar char="-"/>
            </a:pPr>
            <a:r>
              <a:rPr lang="ru-RU" sz="1600" b="0" i="0" dirty="0">
                <a:solidFill>
                  <a:srgbClr val="000000"/>
                </a:solidFill>
                <a:effectLst/>
                <a:latin typeface="Univers Condensed" panose="020B0506020202050204" pitchFamily="34" charset="0"/>
              </a:rPr>
              <a:t>Российские производители сталкиваются с трудностями в импортозамещении некоторых комплектующих</a:t>
            </a:r>
          </a:p>
          <a:p>
            <a:pPr marL="285750" indent="-285750">
              <a:buFontTx/>
              <a:buChar char="-"/>
            </a:pPr>
            <a:r>
              <a:rPr lang="ru-RU" sz="1600" b="0" i="0" dirty="0">
                <a:solidFill>
                  <a:srgbClr val="000000"/>
                </a:solidFill>
                <a:effectLst/>
                <a:latin typeface="Univers Condensed" panose="020B0506020202050204" pitchFamily="34" charset="0"/>
              </a:rPr>
              <a:t>Правительство России оказывает поддержку российским производителям оборудования, предоставляя субсидии и льготные кредиты</a:t>
            </a:r>
            <a:endParaRPr lang="ru-RU" sz="1600" dirty="0">
              <a:latin typeface="Univers Condensed" panose="020B050602020205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BDB554E-C12E-410F-B2F6-4C1B1A66E1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6727" y="1907509"/>
            <a:ext cx="859120" cy="955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BE723E4-61FA-4610-BB5D-39A35399D78B}"/>
              </a:ext>
            </a:extLst>
          </p:cNvPr>
          <p:cNvSpPr txBox="1"/>
          <p:nvPr/>
        </p:nvSpPr>
        <p:spPr>
          <a:xfrm>
            <a:off x="7482399" y="1194450"/>
            <a:ext cx="46391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Univers Condensed" panose="020B0506020202050204" pitchFamily="34" charset="0"/>
              </a:rPr>
              <a:t>Из интервью рабочих среднего класса (наладчик, прессовщик, нагревальщик ) были выявлены следующие проблемы на прессе для высадки концов труб:</a:t>
            </a:r>
          </a:p>
          <a:p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B86F183-F135-4218-87D4-8B4C796CBE85}"/>
              </a:ext>
            </a:extLst>
          </p:cNvPr>
          <p:cNvSpPr/>
          <p:nvPr/>
        </p:nvSpPr>
        <p:spPr>
          <a:xfrm>
            <a:off x="5271013" y="2494457"/>
            <a:ext cx="2711395" cy="906448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Univers Condensed" panose="020B0506020202050204" pitchFamily="34" charset="0"/>
              </a:rPr>
              <a:t>Неэффективное охлаждение пуансона при высадке концов труб</a:t>
            </a:r>
          </a:p>
        </p:txBody>
      </p: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A51ADD55-7700-4D1C-A118-F6B253D056C7}"/>
              </a:ext>
            </a:extLst>
          </p:cNvPr>
          <p:cNvCxnSpPr>
            <a:cxnSpLocks/>
            <a:stCxn id="9" idx="2"/>
            <a:endCxn id="12" idx="0"/>
          </p:cNvCxnSpPr>
          <p:nvPr/>
        </p:nvCxnSpPr>
        <p:spPr>
          <a:xfrm flipH="1">
            <a:off x="5974692" y="3400905"/>
            <a:ext cx="652019" cy="11638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1308C95-BF2A-4C3E-8A93-6E60C86DE0D5}"/>
              </a:ext>
            </a:extLst>
          </p:cNvPr>
          <p:cNvSpPr txBox="1"/>
          <p:nvPr/>
        </p:nvSpPr>
        <p:spPr>
          <a:xfrm>
            <a:off x="4995356" y="4564732"/>
            <a:ext cx="19586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- </a:t>
            </a:r>
            <a:r>
              <a:rPr lang="ru-RU" dirty="0">
                <a:latin typeface="Univers Condensed" panose="020B0506020202050204" pitchFamily="34" charset="0"/>
              </a:rPr>
              <a:t>Оборудование от западного поставщика больше не поставляется и не обслуживается</a:t>
            </a: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064D53F5-CE66-4C23-A6C6-487BD6EC56AD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6626711" y="3400905"/>
            <a:ext cx="1355697" cy="9510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3DAD2604-53D4-4ECF-8FFD-BFC4F155C3BB}"/>
              </a:ext>
            </a:extLst>
          </p:cNvPr>
          <p:cNvSpPr txBox="1"/>
          <p:nvPr/>
        </p:nvSpPr>
        <p:spPr>
          <a:xfrm>
            <a:off x="7007295" y="4460418"/>
            <a:ext cx="2743197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-</a:t>
            </a:r>
            <a:r>
              <a:rPr lang="ru-RU" sz="1400" dirty="0">
                <a:latin typeface="Univers Condensed" panose="020B0506020202050204" pitchFamily="34" charset="0"/>
              </a:rPr>
              <a:t>Отсутствует возможность регулировки потоков охлаждения</a:t>
            </a:r>
          </a:p>
          <a:p>
            <a:r>
              <a:rPr lang="ru-RU" sz="1400" dirty="0">
                <a:latin typeface="Univers Condensed" panose="020B0506020202050204" pitchFamily="34" charset="0"/>
              </a:rPr>
              <a:t>-В кольце скапливаются остатки смазки и при дальнейшей подаче воды распыляются вместе с водой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9D9468B-B716-49CE-845B-A9F2C782DEBB}"/>
              </a:ext>
            </a:extLst>
          </p:cNvPr>
          <p:cNvSpPr txBox="1"/>
          <p:nvPr/>
        </p:nvSpPr>
        <p:spPr>
          <a:xfrm>
            <a:off x="5309734" y="945217"/>
            <a:ext cx="18002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Univers Condensed" panose="020B0506020202050204" pitchFamily="34" charset="0"/>
              </a:rPr>
              <a:t>ЦА: Трубопрокатные производства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C63071F6-5B2F-4BF6-93A2-BD2153E7C04F}"/>
              </a:ext>
            </a:extLst>
          </p:cNvPr>
          <p:cNvSpPr/>
          <p:nvPr/>
        </p:nvSpPr>
        <p:spPr>
          <a:xfrm>
            <a:off x="5098277" y="856393"/>
            <a:ext cx="1962482" cy="1152525"/>
          </a:xfrm>
          <a:prstGeom prst="ellipse">
            <a:avLst/>
          </a:prstGeom>
          <a:noFill/>
          <a:ln w="381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A83C3183-CA73-4480-A264-0CDC2BDE701F}"/>
              </a:ext>
            </a:extLst>
          </p:cNvPr>
          <p:cNvCxnSpPr>
            <a:cxnSpLocks/>
          </p:cNvCxnSpPr>
          <p:nvPr/>
        </p:nvCxnSpPr>
        <p:spPr>
          <a:xfrm>
            <a:off x="4919542" y="754570"/>
            <a:ext cx="0" cy="545676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68EF5E89-DA79-49B2-8CDA-9B59272FF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BC5-F33B-42EB-8AD8-7E33D819E66A}" type="slidenum">
              <a:rPr lang="ru-RU" smtClean="0"/>
              <a:t>3</a:t>
            </a:fld>
            <a:endParaRPr lang="ru-RU"/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6BFE722D-EC47-4F67-9B8D-AE9C4041A60F}"/>
              </a:ext>
            </a:extLst>
          </p:cNvPr>
          <p:cNvSpPr/>
          <p:nvPr/>
        </p:nvSpPr>
        <p:spPr>
          <a:xfrm>
            <a:off x="9055223" y="2494457"/>
            <a:ext cx="2370338" cy="93454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Univers Condensed" panose="020B0506020202050204" pitchFamily="34" charset="0"/>
              </a:rPr>
              <a:t>Брак после высадки концов трубы</a:t>
            </a:r>
          </a:p>
        </p:txBody>
      </p: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23445A13-32D8-4AB4-B0E1-33819FC10BDE}"/>
              </a:ext>
            </a:extLst>
          </p:cNvPr>
          <p:cNvCxnSpPr/>
          <p:nvPr/>
        </p:nvCxnSpPr>
        <p:spPr>
          <a:xfrm flipH="1">
            <a:off x="8069802" y="2918128"/>
            <a:ext cx="887767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E61456A4-448F-472E-A98D-8F6C55238C8E}"/>
              </a:ext>
            </a:extLst>
          </p:cNvPr>
          <p:cNvSpPr/>
          <p:nvPr/>
        </p:nvSpPr>
        <p:spPr>
          <a:xfrm>
            <a:off x="5049077" y="4564732"/>
            <a:ext cx="1828679" cy="1723534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25798B47-765C-4205-A3F1-ECD067393715}"/>
              </a:ext>
            </a:extLst>
          </p:cNvPr>
          <p:cNvSpPr/>
          <p:nvPr/>
        </p:nvSpPr>
        <p:spPr>
          <a:xfrm>
            <a:off x="7007295" y="4521974"/>
            <a:ext cx="2607222" cy="1415772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896DD751-BC62-4225-A8BA-6516F74D9FBB}"/>
              </a:ext>
            </a:extLst>
          </p:cNvPr>
          <p:cNvSpPr/>
          <p:nvPr/>
        </p:nvSpPr>
        <p:spPr>
          <a:xfrm>
            <a:off x="10002509" y="4114520"/>
            <a:ext cx="1958672" cy="2204538"/>
          </a:xfrm>
          <a:prstGeom prst="round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- </a:t>
            </a:r>
            <a:r>
              <a:rPr lang="ru-RU" dirty="0">
                <a:solidFill>
                  <a:schemeClr val="tx1"/>
                </a:solidFill>
                <a:latin typeface="Univers Condensed" panose="020B0506020202050204" pitchFamily="34" charset="0"/>
              </a:rPr>
              <a:t>Появление неостывших пятен на пуансоне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72D817C2-A06D-4F29-A3DC-75CCC14900D7}"/>
              </a:ext>
            </a:extLst>
          </p:cNvPr>
          <p:cNvSpPr/>
          <p:nvPr/>
        </p:nvSpPr>
        <p:spPr>
          <a:xfrm>
            <a:off x="230819" y="2947681"/>
            <a:ext cx="4068557" cy="3263656"/>
          </a:xfrm>
          <a:prstGeom prst="rect">
            <a:avLst/>
          </a:prstGeom>
          <a:noFill/>
          <a:ln w="28575">
            <a:solidFill>
              <a:srgbClr val="D1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5" name="Прямая со стрелкой 34">
            <a:extLst>
              <a:ext uri="{FF2B5EF4-FFF2-40B4-BE49-F238E27FC236}">
                <a16:creationId xmlns:a16="http://schemas.microsoft.com/office/drawing/2014/main" id="{0C4D8E08-47F0-433C-8887-A5DFDD70CDB5}"/>
              </a:ext>
            </a:extLst>
          </p:cNvPr>
          <p:cNvCxnSpPr/>
          <p:nvPr/>
        </p:nvCxnSpPr>
        <p:spPr>
          <a:xfrm flipV="1">
            <a:off x="10821880" y="3482953"/>
            <a:ext cx="0" cy="499865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688B0D58-986D-4AF5-900C-2F979E8EB461}"/>
              </a:ext>
            </a:extLst>
          </p:cNvPr>
          <p:cNvSpPr txBox="1"/>
          <p:nvPr/>
        </p:nvSpPr>
        <p:spPr>
          <a:xfrm>
            <a:off x="7732450" y="0"/>
            <a:ext cx="45920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Коммерциализация узла подачи охлаждения(смазки) на пуансон в процессе производства концов труб в рамках импортозамещения</a:t>
            </a:r>
          </a:p>
        </p:txBody>
      </p:sp>
    </p:spTree>
    <p:extLst>
      <p:ext uri="{BB962C8B-B14F-4D97-AF65-F5344CB8AC3E}">
        <p14:creationId xmlns:p14="http://schemas.microsoft.com/office/powerpoint/2010/main" val="970285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37AF0C25-7E7B-41E4-88CE-7EAED9AC833E}"/>
              </a:ext>
            </a:extLst>
          </p:cNvPr>
          <p:cNvSpPr/>
          <p:nvPr/>
        </p:nvSpPr>
        <p:spPr>
          <a:xfrm>
            <a:off x="16644986" y="4094777"/>
            <a:ext cx="3747585" cy="246177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7B41FB1B-9468-4C1F-A807-FD16B0A14533}"/>
              </a:ext>
            </a:extLst>
          </p:cNvPr>
          <p:cNvSpPr/>
          <p:nvPr/>
        </p:nvSpPr>
        <p:spPr>
          <a:xfrm>
            <a:off x="12589579" y="4125217"/>
            <a:ext cx="3975239" cy="243133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4D9F75D3-3C9D-458C-BCE8-AF3BC546B2F5}"/>
              </a:ext>
            </a:extLst>
          </p:cNvPr>
          <p:cNvSpPr/>
          <p:nvPr/>
        </p:nvSpPr>
        <p:spPr>
          <a:xfrm>
            <a:off x="124920" y="4045381"/>
            <a:ext cx="3975239" cy="244419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8BFFA075-5162-4ADB-ACA1-90589FEEBD83}"/>
              </a:ext>
            </a:extLst>
          </p:cNvPr>
          <p:cNvSpPr/>
          <p:nvPr/>
        </p:nvSpPr>
        <p:spPr>
          <a:xfrm>
            <a:off x="16674774" y="989045"/>
            <a:ext cx="3717797" cy="266323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B8D929B2-FB20-45C7-AE2A-2E03BEF3221D}"/>
              </a:ext>
            </a:extLst>
          </p:cNvPr>
          <p:cNvSpPr/>
          <p:nvPr/>
        </p:nvSpPr>
        <p:spPr>
          <a:xfrm>
            <a:off x="12589580" y="989045"/>
            <a:ext cx="3975239" cy="266323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7B97D763-7335-4C52-8F22-59B361C0BB92}"/>
              </a:ext>
            </a:extLst>
          </p:cNvPr>
          <p:cNvSpPr/>
          <p:nvPr/>
        </p:nvSpPr>
        <p:spPr>
          <a:xfrm>
            <a:off x="121298" y="922067"/>
            <a:ext cx="3975239" cy="266323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34F36B8-40EA-4C08-92EB-5D4934DB6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BC5-F33B-42EB-8AD8-7E33D819E66A}" type="slidenum">
              <a:rPr lang="ru-RU" smtClean="0"/>
              <a:t>4</a:t>
            </a:fld>
            <a:endParaRPr lang="ru-RU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672AF953-FF49-4017-AA28-07914C7474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477"/>
            <a:ext cx="12192000" cy="829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FB2DC8-702E-406F-AF44-FA2C42E42373}"/>
              </a:ext>
            </a:extLst>
          </p:cNvPr>
          <p:cNvSpPr txBox="1"/>
          <p:nvPr/>
        </p:nvSpPr>
        <p:spPr>
          <a:xfrm>
            <a:off x="2242268" y="92333"/>
            <a:ext cx="61646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/>
              <a:t>Производственный процесс</a:t>
            </a:r>
            <a:endParaRPr lang="ru-RU" sz="36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D491030-DD66-4C7D-8896-DC8BA710CD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932" y="989045"/>
            <a:ext cx="3814907" cy="251763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DDD4CED-2028-42B9-9537-CEEB4885BD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69747" y="1056024"/>
            <a:ext cx="3814907" cy="251763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B2D7896-CB80-45C7-9339-FBFFB76C16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32373" y="1056025"/>
            <a:ext cx="3551017" cy="251763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3F26FA9-EAAC-46F1-B10D-A41170D4AF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932" y="4100963"/>
            <a:ext cx="3814908" cy="2316195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5B8E112-2FEF-4A85-9F79-097867C5DD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32373" y="4167940"/>
            <a:ext cx="3551017" cy="231619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8FEA7A0-80F8-497B-A895-C765AB9BFA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669747" y="4167941"/>
            <a:ext cx="3814907" cy="2316194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91437B32-DEAB-4069-AC7C-1EEEAC3286F1}"/>
              </a:ext>
            </a:extLst>
          </p:cNvPr>
          <p:cNvSpPr txBox="1"/>
          <p:nvPr/>
        </p:nvSpPr>
        <p:spPr>
          <a:xfrm>
            <a:off x="307910" y="3658467"/>
            <a:ext cx="35083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Univers Condensed" panose="020B0506020202050204" pitchFamily="34" charset="0"/>
              </a:rPr>
              <a:t>1.Исходное положение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5705157-584F-4678-B244-63650E416DCE}"/>
              </a:ext>
            </a:extLst>
          </p:cNvPr>
          <p:cNvSpPr txBox="1"/>
          <p:nvPr/>
        </p:nvSpPr>
        <p:spPr>
          <a:xfrm>
            <a:off x="12869499" y="3725445"/>
            <a:ext cx="34166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2.Охлаждение водой и воздухом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8871D77-F830-4087-B150-42D6ABC1E04D}"/>
              </a:ext>
            </a:extLst>
          </p:cNvPr>
          <p:cNvSpPr txBox="1"/>
          <p:nvPr/>
        </p:nvSpPr>
        <p:spPr>
          <a:xfrm>
            <a:off x="16936091" y="3743027"/>
            <a:ext cx="2451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3.Смазывание смазкой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BE6C0F0-C687-4C9F-81E8-C1F487CC65C9}"/>
              </a:ext>
            </a:extLst>
          </p:cNvPr>
          <p:cNvSpPr txBox="1"/>
          <p:nvPr/>
        </p:nvSpPr>
        <p:spPr>
          <a:xfrm>
            <a:off x="217932" y="6490483"/>
            <a:ext cx="49123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Источник:</a:t>
            </a:r>
            <a:r>
              <a:rPr lang="en-US" sz="1600" dirty="0"/>
              <a:t>https://www.youtube.com/@SMSgroupGmbH</a:t>
            </a:r>
            <a:endParaRPr lang="ru-RU" sz="16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E73247-6F50-43E7-9EF3-A000E38F4AD2}"/>
              </a:ext>
            </a:extLst>
          </p:cNvPr>
          <p:cNvSpPr txBox="1"/>
          <p:nvPr/>
        </p:nvSpPr>
        <p:spPr>
          <a:xfrm>
            <a:off x="7732450" y="0"/>
            <a:ext cx="45920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Коммерциализация узла подачи охлаждения(смазки) на пуансон в процессе производства концов труб в рамках импортозамещения</a:t>
            </a:r>
          </a:p>
        </p:txBody>
      </p:sp>
    </p:spTree>
    <p:extLst>
      <p:ext uri="{BB962C8B-B14F-4D97-AF65-F5344CB8AC3E}">
        <p14:creationId xmlns:p14="http://schemas.microsoft.com/office/powerpoint/2010/main" val="933582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37AF0C25-7E7B-41E4-88CE-7EAED9AC833E}"/>
              </a:ext>
            </a:extLst>
          </p:cNvPr>
          <p:cNvSpPr/>
          <p:nvPr/>
        </p:nvSpPr>
        <p:spPr>
          <a:xfrm>
            <a:off x="12549259" y="4077134"/>
            <a:ext cx="3747585" cy="246177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7B41FB1B-9468-4C1F-A807-FD16B0A14533}"/>
              </a:ext>
            </a:extLst>
          </p:cNvPr>
          <p:cNvSpPr/>
          <p:nvPr/>
        </p:nvSpPr>
        <p:spPr>
          <a:xfrm>
            <a:off x="4264088" y="4045379"/>
            <a:ext cx="3975239" cy="244419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4D9F75D3-3C9D-458C-BCE8-AF3BC546B2F5}"/>
              </a:ext>
            </a:extLst>
          </p:cNvPr>
          <p:cNvSpPr/>
          <p:nvPr/>
        </p:nvSpPr>
        <p:spPr>
          <a:xfrm>
            <a:off x="124920" y="4045381"/>
            <a:ext cx="3975239" cy="244419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8BFFA075-5162-4ADB-ACA1-90589FEEBD83}"/>
              </a:ext>
            </a:extLst>
          </p:cNvPr>
          <p:cNvSpPr/>
          <p:nvPr/>
        </p:nvSpPr>
        <p:spPr>
          <a:xfrm>
            <a:off x="12579047" y="916244"/>
            <a:ext cx="3717797" cy="266323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B8D929B2-FB20-45C7-AE2A-2E03BEF3221D}"/>
              </a:ext>
            </a:extLst>
          </p:cNvPr>
          <p:cNvSpPr/>
          <p:nvPr/>
        </p:nvSpPr>
        <p:spPr>
          <a:xfrm>
            <a:off x="4264089" y="922067"/>
            <a:ext cx="3975239" cy="266323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7B97D763-7335-4C52-8F22-59B361C0BB92}"/>
              </a:ext>
            </a:extLst>
          </p:cNvPr>
          <p:cNvSpPr/>
          <p:nvPr/>
        </p:nvSpPr>
        <p:spPr>
          <a:xfrm>
            <a:off x="121298" y="922067"/>
            <a:ext cx="3975239" cy="266323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34F36B8-40EA-4C08-92EB-5D4934DB6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BC5-F33B-42EB-8AD8-7E33D819E66A}" type="slidenum">
              <a:rPr lang="ru-RU" smtClean="0"/>
              <a:t>5</a:t>
            </a:fld>
            <a:endParaRPr lang="ru-RU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672AF953-FF49-4017-AA28-07914C7474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477"/>
            <a:ext cx="12192000" cy="829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FB2DC8-702E-406F-AF44-FA2C42E42373}"/>
              </a:ext>
            </a:extLst>
          </p:cNvPr>
          <p:cNvSpPr txBox="1"/>
          <p:nvPr/>
        </p:nvSpPr>
        <p:spPr>
          <a:xfrm>
            <a:off x="2242268" y="92333"/>
            <a:ext cx="61646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/>
              <a:t>Производственный процесс</a:t>
            </a:r>
            <a:endParaRPr lang="ru-RU" sz="36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D491030-DD66-4C7D-8896-DC8BA710CD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932" y="989045"/>
            <a:ext cx="3814907" cy="251763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DDD4CED-2028-42B9-9537-CEEB4885BD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4256" y="989046"/>
            <a:ext cx="3814907" cy="251763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B2D7896-CB80-45C7-9339-FBFFB76C16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62438" y="989045"/>
            <a:ext cx="3551017" cy="251763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3F26FA9-EAAC-46F1-B10D-A41170D4AF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932" y="4100963"/>
            <a:ext cx="3814908" cy="2316195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5B8E112-2FEF-4A85-9F79-097867C5DD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662438" y="4100960"/>
            <a:ext cx="3551017" cy="231619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8FEA7A0-80F8-497B-A895-C765AB9BFA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44256" y="4100960"/>
            <a:ext cx="3814907" cy="2316197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91437B32-DEAB-4069-AC7C-1EEEAC3286F1}"/>
              </a:ext>
            </a:extLst>
          </p:cNvPr>
          <p:cNvSpPr txBox="1"/>
          <p:nvPr/>
        </p:nvSpPr>
        <p:spPr>
          <a:xfrm>
            <a:off x="307910" y="3658467"/>
            <a:ext cx="35083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Univers Condensed" panose="020B0506020202050204" pitchFamily="34" charset="0"/>
              </a:rPr>
              <a:t>1.Исходное положение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5705157-584F-4678-B244-63650E416DCE}"/>
              </a:ext>
            </a:extLst>
          </p:cNvPr>
          <p:cNvSpPr txBox="1"/>
          <p:nvPr/>
        </p:nvSpPr>
        <p:spPr>
          <a:xfrm>
            <a:off x="4544008" y="3658467"/>
            <a:ext cx="34166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Univers Condensed" panose="020B0506020202050204" pitchFamily="34" charset="0"/>
              </a:rPr>
              <a:t>2.Охлаждение водой и воздухом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8871D77-F830-4087-B150-42D6ABC1E04D}"/>
              </a:ext>
            </a:extLst>
          </p:cNvPr>
          <p:cNvSpPr txBox="1"/>
          <p:nvPr/>
        </p:nvSpPr>
        <p:spPr>
          <a:xfrm>
            <a:off x="12866156" y="3676047"/>
            <a:ext cx="2451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3.Смазывание смазкой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BE6C0F0-C687-4C9F-81E8-C1F487CC65C9}"/>
              </a:ext>
            </a:extLst>
          </p:cNvPr>
          <p:cNvSpPr txBox="1"/>
          <p:nvPr/>
        </p:nvSpPr>
        <p:spPr>
          <a:xfrm>
            <a:off x="217932" y="6490483"/>
            <a:ext cx="49123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Источник:</a:t>
            </a:r>
            <a:r>
              <a:rPr lang="en-US" sz="1600" dirty="0"/>
              <a:t>https://www.youtube.com/@SMSgroupGmbH</a:t>
            </a:r>
            <a:endParaRPr lang="ru-RU" sz="16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E73247-6F50-43E7-9EF3-A000E38F4AD2}"/>
              </a:ext>
            </a:extLst>
          </p:cNvPr>
          <p:cNvSpPr txBox="1"/>
          <p:nvPr/>
        </p:nvSpPr>
        <p:spPr>
          <a:xfrm>
            <a:off x="7732450" y="0"/>
            <a:ext cx="45920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Коммерциализация узла подачи охлаждения(смазки) на пуансон в процессе производства концов труб в рамках импортозамещения</a:t>
            </a:r>
          </a:p>
        </p:txBody>
      </p:sp>
    </p:spTree>
    <p:extLst>
      <p:ext uri="{BB962C8B-B14F-4D97-AF65-F5344CB8AC3E}">
        <p14:creationId xmlns:p14="http://schemas.microsoft.com/office/powerpoint/2010/main" val="4062713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37AF0C25-7E7B-41E4-88CE-7EAED9AC833E}"/>
              </a:ext>
            </a:extLst>
          </p:cNvPr>
          <p:cNvSpPr/>
          <p:nvPr/>
        </p:nvSpPr>
        <p:spPr>
          <a:xfrm>
            <a:off x="8319495" y="4045381"/>
            <a:ext cx="3747585" cy="244419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7B41FB1B-9468-4C1F-A807-FD16B0A14533}"/>
              </a:ext>
            </a:extLst>
          </p:cNvPr>
          <p:cNvSpPr/>
          <p:nvPr/>
        </p:nvSpPr>
        <p:spPr>
          <a:xfrm>
            <a:off x="4264088" y="4045381"/>
            <a:ext cx="3975239" cy="244419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4D9F75D3-3C9D-458C-BCE8-AF3BC546B2F5}"/>
              </a:ext>
            </a:extLst>
          </p:cNvPr>
          <p:cNvSpPr/>
          <p:nvPr/>
        </p:nvSpPr>
        <p:spPr>
          <a:xfrm>
            <a:off x="124920" y="4045381"/>
            <a:ext cx="3975239" cy="244419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8BFFA075-5162-4ADB-ACA1-90589FEEBD83}"/>
              </a:ext>
            </a:extLst>
          </p:cNvPr>
          <p:cNvSpPr/>
          <p:nvPr/>
        </p:nvSpPr>
        <p:spPr>
          <a:xfrm>
            <a:off x="8349283" y="922067"/>
            <a:ext cx="3717797" cy="266323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B8D929B2-FB20-45C7-AE2A-2E03BEF3221D}"/>
              </a:ext>
            </a:extLst>
          </p:cNvPr>
          <p:cNvSpPr/>
          <p:nvPr/>
        </p:nvSpPr>
        <p:spPr>
          <a:xfrm>
            <a:off x="4264089" y="922067"/>
            <a:ext cx="3975239" cy="266323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7B97D763-7335-4C52-8F22-59B361C0BB92}"/>
              </a:ext>
            </a:extLst>
          </p:cNvPr>
          <p:cNvSpPr/>
          <p:nvPr/>
        </p:nvSpPr>
        <p:spPr>
          <a:xfrm>
            <a:off x="121298" y="922067"/>
            <a:ext cx="3975239" cy="266323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34F36B8-40EA-4C08-92EB-5D4934DB6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63912"/>
            <a:ext cx="2743200" cy="365125"/>
          </a:xfrm>
        </p:spPr>
        <p:txBody>
          <a:bodyPr/>
          <a:lstStyle/>
          <a:p>
            <a:fld id="{299DDBC5-F33B-42EB-8AD8-7E33D819E66A}" type="slidenum">
              <a:rPr lang="ru-RU" smtClean="0"/>
              <a:t>6</a:t>
            </a:fld>
            <a:endParaRPr lang="ru-RU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672AF953-FF49-4017-AA28-07914C7474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477"/>
            <a:ext cx="12192000" cy="829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FB2DC8-702E-406F-AF44-FA2C42E42373}"/>
              </a:ext>
            </a:extLst>
          </p:cNvPr>
          <p:cNvSpPr txBox="1"/>
          <p:nvPr/>
        </p:nvSpPr>
        <p:spPr>
          <a:xfrm>
            <a:off x="2242268" y="92333"/>
            <a:ext cx="61646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/>
              <a:t>Производственный процесс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D491030-DD66-4C7D-8896-DC8BA710CD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932" y="989045"/>
            <a:ext cx="3814907" cy="251763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DDD4CED-2028-42B9-9537-CEEB4885BD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4256" y="989046"/>
            <a:ext cx="3814907" cy="251763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B2D7896-CB80-45C7-9339-FBFFB76C16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6882" y="989047"/>
            <a:ext cx="3551017" cy="251763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3F26FA9-EAAC-46F1-B10D-A41170D4AF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932" y="4100963"/>
            <a:ext cx="3814908" cy="2316195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5B8E112-2FEF-4A85-9F79-097867C5DD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06882" y="4100962"/>
            <a:ext cx="3551017" cy="231619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8FEA7A0-80F8-497B-A895-C765AB9BFA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44256" y="4100963"/>
            <a:ext cx="3814907" cy="2316194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91437B32-DEAB-4069-AC7C-1EEEAC3286F1}"/>
              </a:ext>
            </a:extLst>
          </p:cNvPr>
          <p:cNvSpPr txBox="1"/>
          <p:nvPr/>
        </p:nvSpPr>
        <p:spPr>
          <a:xfrm>
            <a:off x="307910" y="3658467"/>
            <a:ext cx="35083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1.Исходное положение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5705157-584F-4678-B244-63650E416DCE}"/>
              </a:ext>
            </a:extLst>
          </p:cNvPr>
          <p:cNvSpPr txBox="1"/>
          <p:nvPr/>
        </p:nvSpPr>
        <p:spPr>
          <a:xfrm>
            <a:off x="4544008" y="3658467"/>
            <a:ext cx="34166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2.Охлаждение водой и воздухом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8871D77-F830-4087-B150-42D6ABC1E04D}"/>
              </a:ext>
            </a:extLst>
          </p:cNvPr>
          <p:cNvSpPr txBox="1"/>
          <p:nvPr/>
        </p:nvSpPr>
        <p:spPr>
          <a:xfrm>
            <a:off x="8610600" y="3676049"/>
            <a:ext cx="2451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3.Смазывание смазкой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BE6C0F0-C687-4C9F-81E8-C1F487CC65C9}"/>
              </a:ext>
            </a:extLst>
          </p:cNvPr>
          <p:cNvSpPr txBox="1"/>
          <p:nvPr/>
        </p:nvSpPr>
        <p:spPr>
          <a:xfrm>
            <a:off x="217932" y="6490483"/>
            <a:ext cx="49123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Источник:</a:t>
            </a:r>
            <a:r>
              <a:rPr lang="en-US" sz="1600" dirty="0"/>
              <a:t>https://www.youtube.com/@SMSgroupGmbH</a:t>
            </a:r>
            <a:endParaRPr lang="ru-RU" sz="16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E73247-6F50-43E7-9EF3-A000E38F4AD2}"/>
              </a:ext>
            </a:extLst>
          </p:cNvPr>
          <p:cNvSpPr txBox="1"/>
          <p:nvPr/>
        </p:nvSpPr>
        <p:spPr>
          <a:xfrm>
            <a:off x="7732450" y="0"/>
            <a:ext cx="45920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Коммерциализация узла подачи охлаждения(смазки) на пуансон в процессе производства концов труб в рамках импортозамещения</a:t>
            </a:r>
          </a:p>
        </p:txBody>
      </p:sp>
    </p:spTree>
    <p:extLst>
      <p:ext uri="{BB962C8B-B14F-4D97-AF65-F5344CB8AC3E}">
        <p14:creationId xmlns:p14="http://schemas.microsoft.com/office/powerpoint/2010/main" val="18288518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755669C-CED6-4D02-8ECF-F0F1A961D7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030" t="19692" r="25815" b="12112"/>
          <a:stretch/>
        </p:blipFill>
        <p:spPr>
          <a:xfrm>
            <a:off x="12682507" y="2070017"/>
            <a:ext cx="3053910" cy="2917907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3B549304-9D68-4DB3-B6C8-E049215A182E}"/>
              </a:ext>
            </a:extLst>
          </p:cNvPr>
          <p:cNvSpPr/>
          <p:nvPr/>
        </p:nvSpPr>
        <p:spPr>
          <a:xfrm>
            <a:off x="12564938" y="1952626"/>
            <a:ext cx="3260035" cy="3196424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09EA666-8CE0-4517-B7F4-7C508A7EF0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3202" y="1013862"/>
            <a:ext cx="9005596" cy="516359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Создание собственного аналога немецкого оборудования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0EC74AC2-11F0-41DF-ADFB-9141049C62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829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7276479-08FA-4061-BF4C-CD1F6FA558D9}"/>
              </a:ext>
            </a:extLst>
          </p:cNvPr>
          <p:cNvSpPr txBox="1"/>
          <p:nvPr/>
        </p:nvSpPr>
        <p:spPr>
          <a:xfrm>
            <a:off x="2304661" y="91700"/>
            <a:ext cx="3984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/>
              <a:t>Решение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0F8FE62-4A36-4F03-B301-6D3C3A556565}"/>
              </a:ext>
            </a:extLst>
          </p:cNvPr>
          <p:cNvSpPr/>
          <p:nvPr/>
        </p:nvSpPr>
        <p:spPr>
          <a:xfrm>
            <a:off x="1288111" y="1852654"/>
            <a:ext cx="3260035" cy="319642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6DDA7BB-8AC8-4319-ADE1-D423503424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030" t="19692" r="25815" b="12112"/>
          <a:stretch/>
        </p:blipFill>
        <p:spPr>
          <a:xfrm>
            <a:off x="1395607" y="1952626"/>
            <a:ext cx="3053910" cy="2952750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5D8F415-6B7F-4B5D-8A8A-CC049211EF7B}"/>
              </a:ext>
            </a:extLst>
          </p:cNvPr>
          <p:cNvSpPr/>
          <p:nvPr/>
        </p:nvSpPr>
        <p:spPr>
          <a:xfrm>
            <a:off x="12564938" y="1952626"/>
            <a:ext cx="3260034" cy="319642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4FDFFC5-4A82-4DCC-8981-033786964B3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837"/>
          <a:stretch/>
        </p:blipFill>
        <p:spPr>
          <a:xfrm>
            <a:off x="12682507" y="2052597"/>
            <a:ext cx="3053910" cy="2952750"/>
          </a:xfrm>
          <a:prstGeom prst="rect">
            <a:avLst/>
          </a:prstGeom>
        </p:spPr>
      </p:pic>
      <p:sp>
        <p:nvSpPr>
          <p:cNvPr id="13" name="Стрелка: вправо 12">
            <a:extLst>
              <a:ext uri="{FF2B5EF4-FFF2-40B4-BE49-F238E27FC236}">
                <a16:creationId xmlns:a16="http://schemas.microsoft.com/office/drawing/2014/main" id="{D3AFA649-0BE9-4F96-BED4-70D0C83E4CD2}"/>
              </a:ext>
            </a:extLst>
          </p:cNvPr>
          <p:cNvSpPr/>
          <p:nvPr/>
        </p:nvSpPr>
        <p:spPr>
          <a:xfrm>
            <a:off x="5064981" y="3188473"/>
            <a:ext cx="1510748" cy="516359"/>
          </a:xfrm>
          <a:prstGeom prst="rightArrow">
            <a:avLst/>
          </a:prstGeom>
          <a:solidFill>
            <a:srgbClr val="D10909"/>
          </a:solidFill>
          <a:ln>
            <a:solidFill>
              <a:srgbClr val="D1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8BC06E5-37CF-478F-ABDD-1A773C3D171B}"/>
              </a:ext>
            </a:extLst>
          </p:cNvPr>
          <p:cNvSpPr txBox="1"/>
          <p:nvPr/>
        </p:nvSpPr>
        <p:spPr>
          <a:xfrm>
            <a:off x="3006919" y="5363084"/>
            <a:ext cx="61781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/>
              <a:t>Разделить одно кольцо на два разного диаметра</a:t>
            </a:r>
          </a:p>
          <a:p>
            <a:pPr marL="342900" indent="-342900">
              <a:buAutoNum type="arabicPeriod"/>
            </a:pPr>
            <a:r>
              <a:rPr lang="ru-RU" dirty="0"/>
              <a:t>Использовать регулируемые форсунки для распыления</a:t>
            </a:r>
          </a:p>
          <a:p>
            <a:pPr marL="342900" indent="-342900">
              <a:buAutoNum type="arabicPeriod"/>
            </a:pPr>
            <a:r>
              <a:rPr lang="ru-RU" dirty="0"/>
              <a:t>Установить сливные краны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6BBFA761-3660-4768-BADA-CFD1E40A8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BC5-F33B-42EB-8AD8-7E33D819E66A}" type="slidenum">
              <a:rPr lang="ru-RU" smtClean="0"/>
              <a:t>7</a:t>
            </a:fld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4E33341-B094-4500-ACE4-90E4CA82D919}"/>
              </a:ext>
            </a:extLst>
          </p:cNvPr>
          <p:cNvSpPr txBox="1"/>
          <p:nvPr/>
        </p:nvSpPr>
        <p:spPr>
          <a:xfrm>
            <a:off x="7732450" y="0"/>
            <a:ext cx="45920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Коммерциализация узла подачи охлаждения(смазки) на пуансон в процессе производства концов труб в рамках импортозамещения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6D593C7-92CE-4FC3-8846-B14F1E7125A5}"/>
              </a:ext>
            </a:extLst>
          </p:cNvPr>
          <p:cNvSpPr/>
          <p:nvPr/>
        </p:nvSpPr>
        <p:spPr>
          <a:xfrm>
            <a:off x="2905125" y="5363084"/>
            <a:ext cx="6086475" cy="993265"/>
          </a:xfrm>
          <a:prstGeom prst="rect">
            <a:avLst/>
          </a:prstGeom>
          <a:noFill/>
          <a:ln w="28575">
            <a:solidFill>
              <a:srgbClr val="D1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30249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755669C-CED6-4D02-8ECF-F0F1A961D7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030" t="19692" r="25815" b="12112"/>
          <a:stretch/>
        </p:blipFill>
        <p:spPr>
          <a:xfrm>
            <a:off x="7361207" y="1970045"/>
            <a:ext cx="3053910" cy="2917907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3B549304-9D68-4DB3-B6C8-E049215A182E}"/>
              </a:ext>
            </a:extLst>
          </p:cNvPr>
          <p:cNvSpPr/>
          <p:nvPr/>
        </p:nvSpPr>
        <p:spPr>
          <a:xfrm>
            <a:off x="7243638" y="1852654"/>
            <a:ext cx="3260035" cy="3196424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09EA666-8CE0-4517-B7F4-7C508A7EF0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3202" y="1013862"/>
            <a:ext cx="9005596" cy="516359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Создание собственного аналога немецкого оборудования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0EC74AC2-11F0-41DF-ADFB-9141049C62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829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7276479-08FA-4061-BF4C-CD1F6FA558D9}"/>
              </a:ext>
            </a:extLst>
          </p:cNvPr>
          <p:cNvSpPr txBox="1"/>
          <p:nvPr/>
        </p:nvSpPr>
        <p:spPr>
          <a:xfrm>
            <a:off x="2304661" y="91700"/>
            <a:ext cx="3984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/>
              <a:t>Решение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0F8FE62-4A36-4F03-B301-6D3C3A556565}"/>
              </a:ext>
            </a:extLst>
          </p:cNvPr>
          <p:cNvSpPr/>
          <p:nvPr/>
        </p:nvSpPr>
        <p:spPr>
          <a:xfrm>
            <a:off x="1288111" y="1852654"/>
            <a:ext cx="3260035" cy="319642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6DDA7BB-8AC8-4319-ADE1-D423503424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030" t="19692" r="25815" b="12112"/>
          <a:stretch/>
        </p:blipFill>
        <p:spPr>
          <a:xfrm>
            <a:off x="1395607" y="1952626"/>
            <a:ext cx="3053910" cy="2952750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5D8F415-6B7F-4B5D-8A8A-CC049211EF7B}"/>
              </a:ext>
            </a:extLst>
          </p:cNvPr>
          <p:cNvSpPr/>
          <p:nvPr/>
        </p:nvSpPr>
        <p:spPr>
          <a:xfrm>
            <a:off x="7243638" y="1852654"/>
            <a:ext cx="3260034" cy="319642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4FDFFC5-4A82-4DCC-8981-033786964B3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837"/>
          <a:stretch/>
        </p:blipFill>
        <p:spPr>
          <a:xfrm>
            <a:off x="7361207" y="1952625"/>
            <a:ext cx="3053910" cy="2952750"/>
          </a:xfrm>
          <a:prstGeom prst="rect">
            <a:avLst/>
          </a:prstGeom>
        </p:spPr>
      </p:pic>
      <p:sp>
        <p:nvSpPr>
          <p:cNvPr id="13" name="Стрелка: вправо 12">
            <a:extLst>
              <a:ext uri="{FF2B5EF4-FFF2-40B4-BE49-F238E27FC236}">
                <a16:creationId xmlns:a16="http://schemas.microsoft.com/office/drawing/2014/main" id="{D3AFA649-0BE9-4F96-BED4-70D0C83E4CD2}"/>
              </a:ext>
            </a:extLst>
          </p:cNvPr>
          <p:cNvSpPr/>
          <p:nvPr/>
        </p:nvSpPr>
        <p:spPr>
          <a:xfrm>
            <a:off x="5064981" y="3188473"/>
            <a:ext cx="1510748" cy="516359"/>
          </a:xfrm>
          <a:prstGeom prst="rightArrow">
            <a:avLst/>
          </a:prstGeom>
          <a:solidFill>
            <a:srgbClr val="D10909"/>
          </a:solidFill>
          <a:ln>
            <a:solidFill>
              <a:srgbClr val="D1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8BC06E5-37CF-478F-ABDD-1A773C3D171B}"/>
              </a:ext>
            </a:extLst>
          </p:cNvPr>
          <p:cNvSpPr txBox="1"/>
          <p:nvPr/>
        </p:nvSpPr>
        <p:spPr>
          <a:xfrm>
            <a:off x="3006919" y="5363084"/>
            <a:ext cx="61781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/>
              <a:t>Разделить одно кольцо на два разного диаметра</a:t>
            </a:r>
          </a:p>
          <a:p>
            <a:pPr marL="342900" indent="-342900">
              <a:buAutoNum type="arabicPeriod"/>
            </a:pPr>
            <a:r>
              <a:rPr lang="ru-RU" dirty="0"/>
              <a:t>Использовать регулируемые форсунки для распыления</a:t>
            </a:r>
          </a:p>
          <a:p>
            <a:pPr marL="342900" indent="-342900">
              <a:buAutoNum type="arabicPeriod"/>
            </a:pPr>
            <a:r>
              <a:rPr lang="ru-RU" dirty="0"/>
              <a:t>Установить сливные краны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6BBFA761-3660-4768-BADA-CFD1E40A8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BC5-F33B-42EB-8AD8-7E33D819E66A}" type="slidenum">
              <a:rPr lang="ru-RU" smtClean="0"/>
              <a:t>8</a:t>
            </a:fld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4E33341-B094-4500-ACE4-90E4CA82D919}"/>
              </a:ext>
            </a:extLst>
          </p:cNvPr>
          <p:cNvSpPr txBox="1"/>
          <p:nvPr/>
        </p:nvSpPr>
        <p:spPr>
          <a:xfrm>
            <a:off x="7732450" y="0"/>
            <a:ext cx="45920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Коммерциализация узла подачи охлаждения(смазки) на пуансон в процессе производства концов труб в рамках импортозамещения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6D593C7-92CE-4FC3-8846-B14F1E7125A5}"/>
              </a:ext>
            </a:extLst>
          </p:cNvPr>
          <p:cNvSpPr/>
          <p:nvPr/>
        </p:nvSpPr>
        <p:spPr>
          <a:xfrm>
            <a:off x="2905125" y="5363084"/>
            <a:ext cx="6086475" cy="993265"/>
          </a:xfrm>
          <a:prstGeom prst="rect">
            <a:avLst/>
          </a:prstGeom>
          <a:noFill/>
          <a:ln w="28575">
            <a:solidFill>
              <a:srgbClr val="D1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178014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57E227F0-F7EE-4893-97E8-331251F53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829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E5DE99F-461C-421F-96E1-62793F724B13}"/>
              </a:ext>
            </a:extLst>
          </p:cNvPr>
          <p:cNvSpPr txBox="1"/>
          <p:nvPr/>
        </p:nvSpPr>
        <p:spPr>
          <a:xfrm>
            <a:off x="2304661" y="91700"/>
            <a:ext cx="3984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/>
              <a:t>Продукт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FCD62BA-517A-4052-B127-B010A5536CF6}"/>
              </a:ext>
            </a:extLst>
          </p:cNvPr>
          <p:cNvSpPr/>
          <p:nvPr/>
        </p:nvSpPr>
        <p:spPr>
          <a:xfrm>
            <a:off x="970059" y="943126"/>
            <a:ext cx="8436415" cy="59715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Узел подачи охлаждения(смазки) на пуансон в процессе производства концов труб</a:t>
            </a:r>
            <a:endParaRPr lang="ru-RU" dirty="0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006AA156-D040-4F8A-AD50-FD17846DCAF0}"/>
              </a:ext>
            </a:extLst>
          </p:cNvPr>
          <p:cNvSpPr/>
          <p:nvPr/>
        </p:nvSpPr>
        <p:spPr>
          <a:xfrm>
            <a:off x="111845" y="1574743"/>
            <a:ext cx="1954804" cy="94620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Пуансон раскален до 1300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℃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416A8AC7-6F1A-4927-ABB4-88AECB36D312}"/>
              </a:ext>
            </a:extLst>
          </p:cNvPr>
          <p:cNvCxnSpPr/>
          <p:nvPr/>
        </p:nvCxnSpPr>
        <p:spPr>
          <a:xfrm>
            <a:off x="0" y="3337430"/>
            <a:ext cx="73947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4E9582C-6BF4-48EF-B323-E17E60FC9E64}"/>
              </a:ext>
            </a:extLst>
          </p:cNvPr>
          <p:cNvSpPr txBox="1"/>
          <p:nvPr/>
        </p:nvSpPr>
        <p:spPr>
          <a:xfrm>
            <a:off x="835574" y="2598766"/>
            <a:ext cx="226580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Подача воды для охлаждения пуансона через кольцо меньшего диаметра</a:t>
            </a:r>
          </a:p>
        </p:txBody>
      </p:sp>
      <p:cxnSp>
        <p:nvCxnSpPr>
          <p:cNvPr id="15" name="Соединитель: уступ 14">
            <a:extLst>
              <a:ext uri="{FF2B5EF4-FFF2-40B4-BE49-F238E27FC236}">
                <a16:creationId xmlns:a16="http://schemas.microsoft.com/office/drawing/2014/main" id="{4083E44E-FF6E-4425-8425-AE2930928564}"/>
              </a:ext>
            </a:extLst>
          </p:cNvPr>
          <p:cNvCxnSpPr>
            <a:cxnSpLocks/>
          </p:cNvCxnSpPr>
          <p:nvPr/>
        </p:nvCxnSpPr>
        <p:spPr>
          <a:xfrm>
            <a:off x="2887330" y="3263714"/>
            <a:ext cx="1232704" cy="55724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A22C4EA4-36F5-4383-896C-0597437F6369}"/>
              </a:ext>
            </a:extLst>
          </p:cNvPr>
          <p:cNvSpPr txBox="1"/>
          <p:nvPr/>
        </p:nvSpPr>
        <p:spPr>
          <a:xfrm>
            <a:off x="4239822" y="2996160"/>
            <a:ext cx="20868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Подача воздуха через кольцо меньшего диаметра для сушки пуансона</a:t>
            </a:r>
          </a:p>
        </p:txBody>
      </p:sp>
      <p:cxnSp>
        <p:nvCxnSpPr>
          <p:cNvPr id="19" name="Соединитель: уступ 18">
            <a:extLst>
              <a:ext uri="{FF2B5EF4-FFF2-40B4-BE49-F238E27FC236}">
                <a16:creationId xmlns:a16="http://schemas.microsoft.com/office/drawing/2014/main" id="{27D81B2F-0CFB-46CB-ABA4-1077E384AC8C}"/>
              </a:ext>
            </a:extLst>
          </p:cNvPr>
          <p:cNvCxnSpPr>
            <a:stCxn id="17" idx="3"/>
          </p:cNvCxnSpPr>
          <p:nvPr/>
        </p:nvCxnSpPr>
        <p:spPr>
          <a:xfrm>
            <a:off x="6326626" y="3734824"/>
            <a:ext cx="1794270" cy="102255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D0753C49-809B-4851-9547-67A785B53F9A}"/>
              </a:ext>
            </a:extLst>
          </p:cNvPr>
          <p:cNvSpPr txBox="1"/>
          <p:nvPr/>
        </p:nvSpPr>
        <p:spPr>
          <a:xfrm>
            <a:off x="8182720" y="4122879"/>
            <a:ext cx="25205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Подача смазки через кольцо большего диаметра для смазывания пуансона</a:t>
            </a: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074F22AB-21F8-4B0A-9BD3-98654B27595C}"/>
              </a:ext>
            </a:extLst>
          </p:cNvPr>
          <p:cNvCxnSpPr>
            <a:cxnSpLocks/>
          </p:cNvCxnSpPr>
          <p:nvPr/>
        </p:nvCxnSpPr>
        <p:spPr>
          <a:xfrm>
            <a:off x="10465186" y="4762653"/>
            <a:ext cx="141715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вал 22">
            <a:extLst>
              <a:ext uri="{FF2B5EF4-FFF2-40B4-BE49-F238E27FC236}">
                <a16:creationId xmlns:a16="http://schemas.microsoft.com/office/drawing/2014/main" id="{D1AEFD6C-6CCD-48CA-B26B-35ACB7E6464F}"/>
              </a:ext>
            </a:extLst>
          </p:cNvPr>
          <p:cNvSpPr/>
          <p:nvPr/>
        </p:nvSpPr>
        <p:spPr>
          <a:xfrm>
            <a:off x="9926195" y="2361197"/>
            <a:ext cx="2265805" cy="133882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Пуансон охлажден и смазан ( готов к работе)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A1D668B-3217-4C53-8957-D1F5E838E567}"/>
              </a:ext>
            </a:extLst>
          </p:cNvPr>
          <p:cNvSpPr txBox="1"/>
          <p:nvPr/>
        </p:nvSpPr>
        <p:spPr>
          <a:xfrm>
            <a:off x="1050957" y="5842887"/>
            <a:ext cx="10511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Узел подачи охлаждения( стальные трубы, форсунки, сливные краны, дюритовые рукава, ерши)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11889CFE-86EA-485E-9FA7-F49D800F7FBC}"/>
              </a:ext>
            </a:extLst>
          </p:cNvPr>
          <p:cNvSpPr/>
          <p:nvPr/>
        </p:nvSpPr>
        <p:spPr>
          <a:xfrm>
            <a:off x="1089247" y="5842105"/>
            <a:ext cx="991883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91E37828-78B2-4FEF-B5F6-2D021FFD1F68}"/>
              </a:ext>
            </a:extLst>
          </p:cNvPr>
          <p:cNvCxnSpPr>
            <a:cxnSpLocks/>
          </p:cNvCxnSpPr>
          <p:nvPr/>
        </p:nvCxnSpPr>
        <p:spPr>
          <a:xfrm flipV="1">
            <a:off x="4682915" y="4501614"/>
            <a:ext cx="0" cy="134049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>
            <a:extLst>
              <a:ext uri="{FF2B5EF4-FFF2-40B4-BE49-F238E27FC236}">
                <a16:creationId xmlns:a16="http://schemas.microsoft.com/office/drawing/2014/main" id="{E04C19C2-326F-4E4B-A2CD-A12D41B631C9}"/>
              </a:ext>
            </a:extLst>
          </p:cNvPr>
          <p:cNvCxnSpPr>
            <a:cxnSpLocks/>
          </p:cNvCxnSpPr>
          <p:nvPr/>
        </p:nvCxnSpPr>
        <p:spPr>
          <a:xfrm flipV="1">
            <a:off x="9153817" y="5339898"/>
            <a:ext cx="0" cy="46166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6059382B-8AC8-4D7D-B0DA-4110425FE19E}"/>
              </a:ext>
            </a:extLst>
          </p:cNvPr>
          <p:cNvCxnSpPr>
            <a:cxnSpLocks/>
          </p:cNvCxnSpPr>
          <p:nvPr/>
        </p:nvCxnSpPr>
        <p:spPr>
          <a:xfrm flipV="1">
            <a:off x="1689295" y="5366971"/>
            <a:ext cx="0" cy="4751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7D6D2F1F-7ED7-45F9-99CA-20F525803346}"/>
              </a:ext>
            </a:extLst>
          </p:cNvPr>
          <p:cNvSpPr txBox="1"/>
          <p:nvPr/>
        </p:nvSpPr>
        <p:spPr>
          <a:xfrm>
            <a:off x="1348481" y="4936084"/>
            <a:ext cx="854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/>
              <a:t>Резервуар с водой</a:t>
            </a:r>
          </a:p>
        </p:txBody>
      </p:sp>
      <p:cxnSp>
        <p:nvCxnSpPr>
          <p:cNvPr id="40" name="Прямая со стрелкой 39">
            <a:extLst>
              <a:ext uri="{FF2B5EF4-FFF2-40B4-BE49-F238E27FC236}">
                <a16:creationId xmlns:a16="http://schemas.microsoft.com/office/drawing/2014/main" id="{77031D46-6F22-48DB-86CA-C93796746688}"/>
              </a:ext>
            </a:extLst>
          </p:cNvPr>
          <p:cNvCxnSpPr>
            <a:cxnSpLocks/>
          </p:cNvCxnSpPr>
          <p:nvPr/>
        </p:nvCxnSpPr>
        <p:spPr>
          <a:xfrm flipH="1" flipV="1">
            <a:off x="1689295" y="4121497"/>
            <a:ext cx="1" cy="76023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>
            <a:extLst>
              <a:ext uri="{FF2B5EF4-FFF2-40B4-BE49-F238E27FC236}">
                <a16:creationId xmlns:a16="http://schemas.microsoft.com/office/drawing/2014/main" id="{32FBF982-EC2B-4D03-BDB3-9C55A7E8687C}"/>
              </a:ext>
            </a:extLst>
          </p:cNvPr>
          <p:cNvCxnSpPr>
            <a:cxnSpLocks/>
          </p:cNvCxnSpPr>
          <p:nvPr/>
        </p:nvCxnSpPr>
        <p:spPr>
          <a:xfrm flipV="1">
            <a:off x="8600977" y="5348596"/>
            <a:ext cx="0" cy="49350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69BE1B77-F900-4569-B07B-7ABCEAD0045C}"/>
              </a:ext>
            </a:extLst>
          </p:cNvPr>
          <p:cNvSpPr txBox="1"/>
          <p:nvPr/>
        </p:nvSpPr>
        <p:spPr>
          <a:xfrm>
            <a:off x="7537602" y="5339898"/>
            <a:ext cx="10286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Резервуар со смазкой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BE0BE3C-45EA-42B8-BCFF-D60E54885453}"/>
              </a:ext>
            </a:extLst>
          </p:cNvPr>
          <p:cNvSpPr txBox="1"/>
          <p:nvPr/>
        </p:nvSpPr>
        <p:spPr>
          <a:xfrm>
            <a:off x="4952248" y="5040819"/>
            <a:ext cx="11959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Компрессор</a:t>
            </a:r>
          </a:p>
        </p:txBody>
      </p:sp>
      <p:cxnSp>
        <p:nvCxn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id="{FA4ABC95-55C4-4616-AB42-38FF77349E9F}"/>
              </a:ext>
            </a:extLst>
          </p:cNvPr>
          <p:cNvCxnSpPr>
            <a:cxnSpLocks/>
          </p:cNvCxnSpPr>
          <p:nvPr/>
        </p:nvCxnSpPr>
        <p:spPr>
          <a:xfrm flipV="1">
            <a:off x="5424202" y="5314484"/>
            <a:ext cx="0" cy="52762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>
            <a:extLst>
              <a:ext uri="{FF2B5EF4-FFF2-40B4-BE49-F238E27FC236}">
                <a16:creationId xmlns:a16="http://schemas.microsoft.com/office/drawing/2014/main" id="{500C6F63-C465-47FF-9C3F-B412F5640E9C}"/>
              </a:ext>
            </a:extLst>
          </p:cNvPr>
          <p:cNvCxnSpPr>
            <a:cxnSpLocks/>
          </p:cNvCxnSpPr>
          <p:nvPr/>
        </p:nvCxnSpPr>
        <p:spPr>
          <a:xfrm flipV="1">
            <a:off x="5433107" y="4547605"/>
            <a:ext cx="0" cy="4770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44B8E1BE-DA8C-46E0-A82A-CC0156A6A4C4}"/>
              </a:ext>
            </a:extLst>
          </p:cNvPr>
          <p:cNvSpPr txBox="1"/>
          <p:nvPr/>
        </p:nvSpPr>
        <p:spPr>
          <a:xfrm>
            <a:off x="9224839" y="5357542"/>
            <a:ext cx="11959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Компрессор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9B2B116-8C83-460C-AAD8-57C3C16697FF}"/>
              </a:ext>
            </a:extLst>
          </p:cNvPr>
          <p:cNvSpPr txBox="1"/>
          <p:nvPr/>
        </p:nvSpPr>
        <p:spPr>
          <a:xfrm>
            <a:off x="1996853" y="5002662"/>
            <a:ext cx="6895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/>
              <a:t>Насос</a:t>
            </a:r>
          </a:p>
        </p:txBody>
      </p:sp>
      <p:cxnSp>
        <p:nvCxnSpPr>
          <p:cNvPr id="56" name="Прямая соединительная линия 55">
            <a:extLst>
              <a:ext uri="{FF2B5EF4-FFF2-40B4-BE49-F238E27FC236}">
                <a16:creationId xmlns:a16="http://schemas.microsoft.com/office/drawing/2014/main" id="{3B852F19-2E51-409C-AA5B-FC3ABD19BB15}"/>
              </a:ext>
            </a:extLst>
          </p:cNvPr>
          <p:cNvCxnSpPr>
            <a:cxnSpLocks/>
          </p:cNvCxnSpPr>
          <p:nvPr/>
        </p:nvCxnSpPr>
        <p:spPr>
          <a:xfrm flipV="1">
            <a:off x="2202636" y="5194708"/>
            <a:ext cx="0" cy="639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>
            <a:extLst>
              <a:ext uri="{FF2B5EF4-FFF2-40B4-BE49-F238E27FC236}">
                <a16:creationId xmlns:a16="http://schemas.microsoft.com/office/drawing/2014/main" id="{19931737-78EE-4107-9FEC-D9E8F6543D1D}"/>
              </a:ext>
            </a:extLst>
          </p:cNvPr>
          <p:cNvCxnSpPr>
            <a:cxnSpLocks/>
          </p:cNvCxnSpPr>
          <p:nvPr/>
        </p:nvCxnSpPr>
        <p:spPr>
          <a:xfrm flipV="1">
            <a:off x="2202636" y="4121497"/>
            <a:ext cx="0" cy="8688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B36FCB9D-99ED-42C7-A61F-B627A0358CC5}"/>
              </a:ext>
            </a:extLst>
          </p:cNvPr>
          <p:cNvSpPr txBox="1"/>
          <p:nvPr/>
        </p:nvSpPr>
        <p:spPr>
          <a:xfrm>
            <a:off x="2890351" y="2246895"/>
            <a:ext cx="15037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Распыление воды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6DE243C-1356-4C25-B7DC-DF96CF592624}"/>
              </a:ext>
            </a:extLst>
          </p:cNvPr>
          <p:cNvSpPr txBox="1"/>
          <p:nvPr/>
        </p:nvSpPr>
        <p:spPr>
          <a:xfrm>
            <a:off x="6556509" y="2725938"/>
            <a:ext cx="15643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Распыление</a:t>
            </a:r>
          </a:p>
          <a:p>
            <a:r>
              <a:rPr lang="ru-RU" dirty="0"/>
              <a:t>воздуха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5A7B317-FF25-4BBA-9E10-35349171F6F8}"/>
              </a:ext>
            </a:extLst>
          </p:cNvPr>
          <p:cNvSpPr txBox="1"/>
          <p:nvPr/>
        </p:nvSpPr>
        <p:spPr>
          <a:xfrm>
            <a:off x="10524849" y="4024385"/>
            <a:ext cx="1405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Распыление</a:t>
            </a:r>
          </a:p>
          <a:p>
            <a:r>
              <a:rPr lang="ru-RU" sz="1400" dirty="0"/>
              <a:t>смазки</a:t>
            </a:r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F11E36C2-6F73-4FAF-8B4A-043E4951D4BE}"/>
              </a:ext>
            </a:extLst>
          </p:cNvPr>
          <p:cNvSpPr/>
          <p:nvPr/>
        </p:nvSpPr>
        <p:spPr>
          <a:xfrm>
            <a:off x="800526" y="2598766"/>
            <a:ext cx="2086804" cy="14516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3801C88D-ED97-464B-9D10-DF5F384AD2BD}"/>
              </a:ext>
            </a:extLst>
          </p:cNvPr>
          <p:cNvSpPr/>
          <p:nvPr/>
        </p:nvSpPr>
        <p:spPr>
          <a:xfrm>
            <a:off x="4143557" y="2996160"/>
            <a:ext cx="2086804" cy="14516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id="{EBEFB8B3-E4E7-402B-B058-11D2155B95DE}"/>
              </a:ext>
            </a:extLst>
          </p:cNvPr>
          <p:cNvSpPr/>
          <p:nvPr/>
        </p:nvSpPr>
        <p:spPr>
          <a:xfrm>
            <a:off x="8203461" y="4205296"/>
            <a:ext cx="2261725" cy="1035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: скругленные углы 64">
            <a:extLst>
              <a:ext uri="{FF2B5EF4-FFF2-40B4-BE49-F238E27FC236}">
                <a16:creationId xmlns:a16="http://schemas.microsoft.com/office/drawing/2014/main" id="{FE59F70B-624E-48C0-9800-2E2ADD8AAAF5}"/>
              </a:ext>
            </a:extLst>
          </p:cNvPr>
          <p:cNvSpPr/>
          <p:nvPr/>
        </p:nvSpPr>
        <p:spPr>
          <a:xfrm>
            <a:off x="2924175" y="2210776"/>
            <a:ext cx="1304925" cy="718571"/>
          </a:xfrm>
          <a:prstGeom prst="roundRect">
            <a:avLst/>
          </a:prstGeom>
          <a:noFill/>
          <a:ln w="19050">
            <a:solidFill>
              <a:srgbClr val="D1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: скругленные углы 65">
            <a:extLst>
              <a:ext uri="{FF2B5EF4-FFF2-40B4-BE49-F238E27FC236}">
                <a16:creationId xmlns:a16="http://schemas.microsoft.com/office/drawing/2014/main" id="{BB1BC215-C15B-4FDD-BB5C-024005C2994D}"/>
              </a:ext>
            </a:extLst>
          </p:cNvPr>
          <p:cNvSpPr/>
          <p:nvPr/>
        </p:nvSpPr>
        <p:spPr>
          <a:xfrm>
            <a:off x="6562551" y="2653698"/>
            <a:ext cx="1304925" cy="718571"/>
          </a:xfrm>
          <a:prstGeom prst="roundRect">
            <a:avLst/>
          </a:prstGeom>
          <a:noFill/>
          <a:ln w="19050">
            <a:solidFill>
              <a:srgbClr val="D1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: скругленные углы 66">
            <a:extLst>
              <a:ext uri="{FF2B5EF4-FFF2-40B4-BE49-F238E27FC236}">
                <a16:creationId xmlns:a16="http://schemas.microsoft.com/office/drawing/2014/main" id="{43CBEDFE-9EF5-4302-A03F-804AB6A92084}"/>
              </a:ext>
            </a:extLst>
          </p:cNvPr>
          <p:cNvSpPr/>
          <p:nvPr/>
        </p:nvSpPr>
        <p:spPr>
          <a:xfrm>
            <a:off x="10559034" y="4021547"/>
            <a:ext cx="1000125" cy="497376"/>
          </a:xfrm>
          <a:prstGeom prst="roundRect">
            <a:avLst/>
          </a:prstGeom>
          <a:noFill/>
          <a:ln w="19050">
            <a:solidFill>
              <a:srgbClr val="D1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D181ED2-2FA2-443B-A250-502A2A5EF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BC5-F33B-42EB-8AD8-7E33D819E66A}" type="slidenum">
              <a:rPr lang="ru-RU" smtClean="0"/>
              <a:t>9</a:t>
            </a:fld>
            <a:endParaRPr lang="ru-RU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3BD1511-D803-44FB-A93F-044121B35EDA}"/>
              </a:ext>
            </a:extLst>
          </p:cNvPr>
          <p:cNvSpPr txBox="1"/>
          <p:nvPr/>
        </p:nvSpPr>
        <p:spPr>
          <a:xfrm>
            <a:off x="7732450" y="0"/>
            <a:ext cx="45920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Коммерциализация узла подачи охлаждения(смазки) на пуансон в процессе производства концов труб в рамках импортозамещения</a:t>
            </a:r>
          </a:p>
        </p:txBody>
      </p:sp>
    </p:spTree>
    <p:extLst>
      <p:ext uri="{BB962C8B-B14F-4D97-AF65-F5344CB8AC3E}">
        <p14:creationId xmlns:p14="http://schemas.microsoft.com/office/powerpoint/2010/main" val="25439962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5125C7D7-7385-4253-B6FE-BFB692F60D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829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1799765-E2CA-4F4E-8CA4-7247928384C5}"/>
              </a:ext>
            </a:extLst>
          </p:cNvPr>
          <p:cNvSpPr txBox="1"/>
          <p:nvPr/>
        </p:nvSpPr>
        <p:spPr>
          <a:xfrm>
            <a:off x="2304661" y="91700"/>
            <a:ext cx="3984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/>
              <a:t>Конкуренты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23A863-578C-4494-AFED-3EABC7B8AF92}"/>
              </a:ext>
            </a:extLst>
          </p:cNvPr>
          <p:cNvSpPr txBox="1"/>
          <p:nvPr/>
        </p:nvSpPr>
        <p:spPr>
          <a:xfrm>
            <a:off x="7110411" y="1806363"/>
            <a:ext cx="451485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Наши преимущества:</a:t>
            </a:r>
          </a:p>
          <a:p>
            <a:pPr marL="285750" indent="-285750">
              <a:buFontTx/>
              <a:buChar char="-"/>
            </a:pPr>
            <a:r>
              <a:rPr lang="ru-RU" sz="2000" dirty="0"/>
              <a:t>Возможность регулирования подачи охлаждения, с помощью настраемывых форсунок</a:t>
            </a:r>
          </a:p>
          <a:p>
            <a:pPr marL="285750" indent="-285750">
              <a:buFontTx/>
              <a:buChar char="-"/>
            </a:pPr>
            <a:r>
              <a:rPr lang="ru-RU" sz="2000" dirty="0"/>
              <a:t>Экономия смазывающего вещества за счёт изменения производственного процесса</a:t>
            </a:r>
          </a:p>
          <a:p>
            <a:pPr marL="285750" indent="-285750">
              <a:buFontTx/>
              <a:buChar char="-"/>
            </a:pPr>
            <a:r>
              <a:rPr lang="ru-RU" sz="2000" dirty="0"/>
              <a:t>Возможность лучшей очистки оборудования, за счёт установки сливных кранов</a:t>
            </a:r>
          </a:p>
          <a:p>
            <a:pPr marL="285750" indent="-285750">
              <a:buFontTx/>
              <a:buChar char="-"/>
            </a:pPr>
            <a:r>
              <a:rPr lang="ru-RU" sz="2000" dirty="0"/>
              <a:t>Отечественное производство 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5A85F0AF-9A30-4D99-8E5E-84648E16F941}"/>
              </a:ext>
            </a:extLst>
          </p:cNvPr>
          <p:cNvSpPr/>
          <p:nvPr/>
        </p:nvSpPr>
        <p:spPr>
          <a:xfrm>
            <a:off x="6962774" y="1495425"/>
            <a:ext cx="4810125" cy="4286250"/>
          </a:xfrm>
          <a:prstGeom prst="roundRect">
            <a:avLst/>
          </a:prstGeom>
          <a:noFill/>
          <a:ln w="57150">
            <a:solidFill>
              <a:srgbClr val="D1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86D9872A-BC86-4EA7-B948-0556F709E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BC5-F33B-42EB-8AD8-7E33D819E66A}" type="slidenum">
              <a:rPr lang="ru-RU" smtClean="0"/>
              <a:t>10</a:t>
            </a:fld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11FFCC3-888B-4497-AC6A-1382CA637BE5}"/>
              </a:ext>
            </a:extLst>
          </p:cNvPr>
          <p:cNvSpPr txBox="1"/>
          <p:nvPr/>
        </p:nvSpPr>
        <p:spPr>
          <a:xfrm>
            <a:off x="7732450" y="0"/>
            <a:ext cx="45920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Коммерциализация узла подачи охлаждения(смазки) на пуансон в процессе производства концов труб в рамках импортозамещения</a:t>
            </a:r>
          </a:p>
        </p:txBody>
      </p:sp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id="{1ABC384E-E134-4CF8-A5DC-FDC0CDF73C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3359053"/>
              </p:ext>
            </p:extLst>
          </p:nvPr>
        </p:nvGraphicFramePr>
        <p:xfrm>
          <a:off x="219074" y="1499979"/>
          <a:ext cx="6581775" cy="496749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127872">
                  <a:extLst>
                    <a:ext uri="{9D8B030D-6E8A-4147-A177-3AD203B41FA5}">
                      <a16:colId xmlns:a16="http://schemas.microsoft.com/office/drawing/2014/main" val="2227625077"/>
                    </a:ext>
                  </a:extLst>
                </a:gridCol>
                <a:gridCol w="1079388">
                  <a:extLst>
                    <a:ext uri="{9D8B030D-6E8A-4147-A177-3AD203B41FA5}">
                      <a16:colId xmlns:a16="http://schemas.microsoft.com/office/drawing/2014/main" val="508347680"/>
                    </a:ext>
                  </a:extLst>
                </a:gridCol>
                <a:gridCol w="1036640">
                  <a:extLst>
                    <a:ext uri="{9D8B030D-6E8A-4147-A177-3AD203B41FA5}">
                      <a16:colId xmlns:a16="http://schemas.microsoft.com/office/drawing/2014/main" val="3326443233"/>
                    </a:ext>
                  </a:extLst>
                </a:gridCol>
                <a:gridCol w="971362">
                  <a:extLst>
                    <a:ext uri="{9D8B030D-6E8A-4147-A177-3AD203B41FA5}">
                      <a16:colId xmlns:a16="http://schemas.microsoft.com/office/drawing/2014/main" val="2132982402"/>
                    </a:ext>
                  </a:extLst>
                </a:gridCol>
                <a:gridCol w="1366513">
                  <a:extLst>
                    <a:ext uri="{9D8B030D-6E8A-4147-A177-3AD203B41FA5}">
                      <a16:colId xmlns:a16="http://schemas.microsoft.com/office/drawing/2014/main" val="3796211296"/>
                    </a:ext>
                  </a:extLst>
                </a:gridCol>
              </a:tblGrid>
              <a:tr h="1116870">
                <a:tc>
                  <a:txBody>
                    <a:bodyPr/>
                    <a:lstStyle/>
                    <a:p>
                      <a:pPr marL="180000" indent="180000" algn="l">
                        <a:lnSpc>
                          <a:spcPct val="150000"/>
                        </a:lnSpc>
                      </a:pPr>
                      <a:r>
                        <a:rPr lang="en-US" sz="1200" b="1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Параметры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000" algn="just">
                        <a:lnSpc>
                          <a:spcPct val="150000"/>
                        </a:lnSpc>
                      </a:pPr>
                      <a:r>
                        <a:rPr lang="en-US" sz="1200" b="1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Наше</a:t>
                      </a:r>
                      <a:r>
                        <a:rPr lang="en-US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оборудование</a:t>
                      </a:r>
                      <a:endParaRPr lang="ru-RU" sz="11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000" algn="just">
                        <a:lnSpc>
                          <a:spcPct val="150000"/>
                        </a:lnSpc>
                      </a:pPr>
                      <a:r>
                        <a:rPr lang="en-US" sz="1200" b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SMS Meer</a:t>
                      </a:r>
                      <a:endParaRPr lang="ru-RU" sz="1100" b="1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000" algn="just">
                        <a:lnSpc>
                          <a:spcPct val="150000"/>
                        </a:lnSpc>
                      </a:pPr>
                      <a:r>
                        <a:rPr lang="en-US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КТИАМ</a:t>
                      </a:r>
                      <a:endParaRPr lang="ru-RU" sz="11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000" algn="just">
                        <a:lnSpc>
                          <a:spcPct val="150000"/>
                        </a:lnSpc>
                      </a:pPr>
                      <a:r>
                        <a:rPr lang="en-US" sz="1200" b="1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Ручной</a:t>
                      </a:r>
                      <a:r>
                        <a:rPr lang="en-US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труд</a:t>
                      </a:r>
                      <a:endParaRPr lang="ru-RU" sz="11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9396128"/>
                  </a:ext>
                </a:extLst>
              </a:tr>
              <a:tr h="822415">
                <a:tc>
                  <a:txBody>
                    <a:bodyPr/>
                    <a:lstStyle/>
                    <a:p>
                      <a:pPr marL="180000" indent="180000" algn="l">
                        <a:lnSpc>
                          <a:spcPct val="150000"/>
                        </a:lnSpc>
                      </a:pPr>
                      <a:r>
                        <a:rPr lang="en-US" sz="1200" b="1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Возможность</a:t>
                      </a:r>
                      <a:r>
                        <a:rPr lang="en-US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слива</a:t>
                      </a:r>
                      <a:r>
                        <a:rPr lang="en-US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жидкости</a:t>
                      </a:r>
                      <a:endParaRPr lang="ru-RU" sz="11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</a:pPr>
                      <a:r>
                        <a:rPr lang="en-US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</a:pPr>
                      <a:r>
                        <a:rPr lang="en-US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</a:pPr>
                      <a:r>
                        <a:rPr lang="en-US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</a:pPr>
                      <a:r>
                        <a:rPr lang="en-US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8981319"/>
                  </a:ext>
                </a:extLst>
              </a:tr>
              <a:tr h="822415">
                <a:tc>
                  <a:txBody>
                    <a:bodyPr/>
                    <a:lstStyle/>
                    <a:p>
                      <a:pPr marL="180000" indent="180000" algn="l">
                        <a:lnSpc>
                          <a:spcPct val="150000"/>
                        </a:lnSpc>
                      </a:pPr>
                      <a:r>
                        <a:rPr lang="en-US" sz="1200" b="1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Возможность</a:t>
                      </a:r>
                      <a:r>
                        <a:rPr lang="en-US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настройки</a:t>
                      </a:r>
                      <a:r>
                        <a:rPr lang="en-US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направления</a:t>
                      </a:r>
                      <a:r>
                        <a:rPr lang="en-US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охлаждения</a:t>
                      </a:r>
                      <a:endParaRPr lang="ru-RU" sz="11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</a:pPr>
                      <a:r>
                        <a:rPr lang="en-US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</a:pPr>
                      <a:r>
                        <a:rPr lang="en-US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</a:pPr>
                      <a:r>
                        <a:rPr lang="en-US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</a:pPr>
                      <a:r>
                        <a:rPr lang="en-US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0868934"/>
                  </a:ext>
                </a:extLst>
              </a:tr>
              <a:tr h="822415">
                <a:tc>
                  <a:txBody>
                    <a:bodyPr/>
                    <a:lstStyle/>
                    <a:p>
                      <a:pPr marL="180000" indent="180000" algn="l">
                        <a:lnSpc>
                          <a:spcPct val="150000"/>
                        </a:lnSpc>
                      </a:pPr>
                      <a:r>
                        <a:rPr lang="ru-RU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Прямая поставка на рынок РФ</a:t>
                      </a:r>
                      <a:endParaRPr lang="ru-RU" sz="11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</a:pPr>
                      <a:r>
                        <a:rPr lang="en-US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</a:pPr>
                      <a:r>
                        <a:rPr lang="en-US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</a:pPr>
                      <a:r>
                        <a:rPr lang="en-US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</a:pPr>
                      <a:r>
                        <a:rPr lang="en-US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9620037"/>
                  </a:ext>
                </a:extLst>
              </a:tr>
              <a:tr h="560967">
                <a:tc>
                  <a:txBody>
                    <a:bodyPr/>
                    <a:lstStyle/>
                    <a:p>
                      <a:pPr marL="180000" indent="180000" algn="l">
                        <a:lnSpc>
                          <a:spcPct val="150000"/>
                        </a:lnSpc>
                      </a:pPr>
                      <a:r>
                        <a:rPr lang="en-US" sz="1200" b="1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Репутация</a:t>
                      </a:r>
                      <a:r>
                        <a:rPr lang="en-US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</a:t>
                      </a:r>
                      <a:r>
                        <a:rPr lang="en-US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рынке</a:t>
                      </a:r>
                      <a:endParaRPr lang="ru-RU" sz="11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</a:pPr>
                      <a:r>
                        <a:rPr lang="en-US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</a:pPr>
                      <a:r>
                        <a:rPr lang="en-US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</a:pPr>
                      <a:r>
                        <a:rPr lang="en-US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</a:pPr>
                      <a:r>
                        <a:rPr lang="en-US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4327293"/>
                  </a:ext>
                </a:extLst>
              </a:tr>
              <a:tr h="822415">
                <a:tc>
                  <a:txBody>
                    <a:bodyPr/>
                    <a:lstStyle/>
                    <a:p>
                      <a:pPr marL="180000" indent="180000" algn="l">
                        <a:lnSpc>
                          <a:spcPct val="150000"/>
                        </a:lnSpc>
                      </a:pPr>
                      <a:r>
                        <a:rPr lang="ru-RU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Возможность пролива разных сторон устройства</a:t>
                      </a:r>
                      <a:endParaRPr lang="ru-RU" sz="11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</a:pPr>
                      <a:r>
                        <a:rPr lang="en-US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</a:pPr>
                      <a:r>
                        <a:rPr lang="en-US" sz="1200" b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</a:pPr>
                      <a:r>
                        <a:rPr lang="en-US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</a:pPr>
                      <a:r>
                        <a:rPr lang="en-US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61718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87576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ED01E69B-2746-4C04-A8F1-DC5A61DFC8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229"/>
            <a:ext cx="12192000" cy="829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08B4344-0ADF-4C91-9A46-C13ABAEECBDE}"/>
              </a:ext>
            </a:extLst>
          </p:cNvPr>
          <p:cNvSpPr txBox="1"/>
          <p:nvPr/>
        </p:nvSpPr>
        <p:spPr>
          <a:xfrm>
            <a:off x="2304661" y="91700"/>
            <a:ext cx="3984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/>
              <a:t>Анализ Рынка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16B4F772-3ADB-4271-A631-501D3C7B3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BC5-F33B-42EB-8AD8-7E33D819E66A}" type="slidenum">
              <a:rPr lang="ru-RU" smtClean="0"/>
              <a:t>11</a:t>
            </a:fld>
            <a:endParaRPr lang="ru-RU"/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BB250507-7A39-4913-8F5B-D1E3C0492B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9693163"/>
              </p:ext>
            </p:extLst>
          </p:nvPr>
        </p:nvGraphicFramePr>
        <p:xfrm>
          <a:off x="839756" y="1101011"/>
          <a:ext cx="10030407" cy="5419708"/>
        </p:xfrm>
        <a:graphic>
          <a:graphicData uri="http://schemas.openxmlformats.org/drawingml/2006/table">
            <a:tbl>
              <a:tblPr firstRow="1" firstCol="1" bandRow="1"/>
              <a:tblGrid>
                <a:gridCol w="2214162">
                  <a:extLst>
                    <a:ext uri="{9D8B030D-6E8A-4147-A177-3AD203B41FA5}">
                      <a16:colId xmlns:a16="http://schemas.microsoft.com/office/drawing/2014/main" val="2679675407"/>
                    </a:ext>
                  </a:extLst>
                </a:gridCol>
                <a:gridCol w="2485748">
                  <a:extLst>
                    <a:ext uri="{9D8B030D-6E8A-4147-A177-3AD203B41FA5}">
                      <a16:colId xmlns:a16="http://schemas.microsoft.com/office/drawing/2014/main" val="919749469"/>
                    </a:ext>
                  </a:extLst>
                </a:gridCol>
                <a:gridCol w="3086557">
                  <a:extLst>
                    <a:ext uri="{9D8B030D-6E8A-4147-A177-3AD203B41FA5}">
                      <a16:colId xmlns:a16="http://schemas.microsoft.com/office/drawing/2014/main" val="323925698"/>
                    </a:ext>
                  </a:extLst>
                </a:gridCol>
                <a:gridCol w="2243940">
                  <a:extLst>
                    <a:ext uri="{9D8B030D-6E8A-4147-A177-3AD203B41FA5}">
                      <a16:colId xmlns:a16="http://schemas.microsoft.com/office/drawing/2014/main" val="1073854336"/>
                    </a:ext>
                  </a:extLst>
                </a:gridCol>
              </a:tblGrid>
              <a:tr h="535284">
                <a:tc gridSpan="2">
                  <a:txBody>
                    <a:bodyPr/>
                    <a:lstStyle/>
                    <a:p>
                      <a:pPr marL="180000" indent="180000" algn="l" rtl="0" fontAlgn="ctr"/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Идентифкация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рынка</a:t>
                      </a:r>
                    </a:p>
                  </a:txBody>
                  <a:tcPr marL="9134" marR="9134" marT="91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000" indent="180000" algn="l" rtl="0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Метод "сверху-вниз"</a:t>
                      </a:r>
                    </a:p>
                  </a:txBody>
                  <a:tcPr marL="9134" marR="9134" marT="91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180000" algn="l" rtl="0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Метод "снизу-вверх"</a:t>
                      </a:r>
                    </a:p>
                  </a:txBody>
                  <a:tcPr marL="9134" marR="9134" marT="91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3563998"/>
                  </a:ext>
                </a:extLst>
              </a:tr>
              <a:tr h="233909">
                <a:tc>
                  <a:txBody>
                    <a:bodyPr/>
                    <a:lstStyle/>
                    <a:p>
                      <a:pPr marL="180000" indent="180000" algn="l" rtl="0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Отрасль</a:t>
                      </a:r>
                    </a:p>
                  </a:txBody>
                  <a:tcPr marL="9134" marR="9134" marT="91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180000" algn="l" rtl="0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Целевой потребитель</a:t>
                      </a:r>
                    </a:p>
                  </a:txBody>
                  <a:tcPr marL="9134" marR="9134" marT="91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180000" algn="l" rtl="0" fontAlgn="ctr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TAM</a:t>
                      </a:r>
                    </a:p>
                  </a:txBody>
                  <a:tcPr marL="9134" marR="9134" marT="91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180000" algn="l" rtl="0" fontAlgn="ctr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TAM</a:t>
                      </a:r>
                    </a:p>
                  </a:txBody>
                  <a:tcPr marL="9134" marR="9134" marT="91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791659"/>
                  </a:ext>
                </a:extLst>
              </a:tr>
              <a:tr h="1500811">
                <a:tc>
                  <a:txBody>
                    <a:bodyPr/>
                    <a:lstStyle/>
                    <a:p>
                      <a:pPr marL="180000" indent="180000" algn="l" rtl="0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Трубопрокатная отрасль</a:t>
                      </a:r>
                    </a:p>
                  </a:txBody>
                  <a:tcPr marL="9134" marR="9134" marT="91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000" indent="180000" algn="l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Трубопрокатное предприятие</a:t>
                      </a:r>
                    </a:p>
                  </a:txBody>
                  <a:tcPr marL="9134" marR="9134" marT="91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000" indent="180000" algn="l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Рынок трубопрокатного оборудования составляет 103,825 млрд рублей</a:t>
                      </a:r>
                    </a:p>
                  </a:txBody>
                  <a:tcPr marL="9134" marR="9134" marT="91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000" indent="180000" algn="l" rtl="0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Общее кол-во трубопрокатных предприятий составляет 119 штук , соответственно 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TAM </a:t>
                      </a: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составляет 54 млн. рублей</a:t>
                      </a:r>
                    </a:p>
                  </a:txBody>
                  <a:tcPr marL="9134" marR="9134" marT="91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5788984"/>
                  </a:ext>
                </a:extLst>
              </a:tr>
              <a:tr h="233909">
                <a:tc>
                  <a:txBody>
                    <a:bodyPr/>
                    <a:lstStyle/>
                    <a:p>
                      <a:pPr marL="180000" indent="180000" algn="l" rtl="0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География</a:t>
                      </a:r>
                    </a:p>
                  </a:txBody>
                  <a:tcPr marL="9134" marR="9134" marT="91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180000" algn="l" rtl="0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Продукт</a:t>
                      </a:r>
                    </a:p>
                  </a:txBody>
                  <a:tcPr marL="9134" marR="9134" marT="91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180000" algn="l" rtl="0" fontAlgn="ctr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SAM</a:t>
                      </a:r>
                    </a:p>
                  </a:txBody>
                  <a:tcPr marL="9134" marR="9134" marT="91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180000" algn="l" rtl="0" fontAlgn="ctr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SAM</a:t>
                      </a:r>
                    </a:p>
                  </a:txBody>
                  <a:tcPr marL="9134" marR="9134" marT="91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8635065"/>
                  </a:ext>
                </a:extLst>
              </a:tr>
              <a:tr h="1350296">
                <a:tc>
                  <a:txBody>
                    <a:bodyPr/>
                    <a:lstStyle/>
                    <a:p>
                      <a:pPr marL="180000" indent="180000" algn="l" rtl="0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Россия</a:t>
                      </a:r>
                    </a:p>
                  </a:txBody>
                  <a:tcPr marL="9134" marR="9134" marT="91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000" indent="180000" algn="l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Узел охлаждения на пуансон в процессе производства концов труб</a:t>
                      </a:r>
                    </a:p>
                  </a:txBody>
                  <a:tcPr marL="9134" marR="9134" marT="91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000" indent="180000" algn="l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Рынок оборудования на пресс для высадки концов труб  1,557 млрд. рублей</a:t>
                      </a:r>
                    </a:p>
                  </a:txBody>
                  <a:tcPr marL="9134" marR="9134" marT="91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000" indent="180000" algn="l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У 90% предприятий функционирует пресс для высадки концов труб, отсюда </a:t>
                      </a: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SAM 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48,6 млн. рублей 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4" marR="9134" marT="91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5907730"/>
                  </a:ext>
                </a:extLst>
              </a:tr>
              <a:tr h="446555">
                <a:tc gridSpan="2">
                  <a:txBody>
                    <a:bodyPr/>
                    <a:lstStyle/>
                    <a:p>
                      <a:pPr marL="180000" indent="180000" algn="l" rtl="0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Наименование на рынке</a:t>
                      </a:r>
                    </a:p>
                  </a:txBody>
                  <a:tcPr marL="9134" marR="9134" marT="91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000" indent="180000" algn="l" rtl="0" fontAlgn="ctr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SOM</a:t>
                      </a:r>
                    </a:p>
                  </a:txBody>
                  <a:tcPr marL="9134" marR="9134" marT="91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180000" algn="l" rtl="0" fontAlgn="ctr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SOM</a:t>
                      </a:r>
                    </a:p>
                  </a:txBody>
                  <a:tcPr marL="9134" marR="9134" marT="91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3578148"/>
                  </a:ext>
                </a:extLst>
              </a:tr>
              <a:tr h="903741">
                <a:tc gridSpan="2">
                  <a:txBody>
                    <a:bodyPr/>
                    <a:lstStyle/>
                    <a:p>
                      <a:pPr marL="180000" indent="180000" algn="l" rtl="0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Оборудование для пресса по высадке концов труб</a:t>
                      </a:r>
                    </a:p>
                  </a:txBody>
                  <a:tcPr marL="9134" marR="9134" marT="91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000" indent="180000" algn="l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На охлаждающие элементы приходится  46,7 млн. рублей</a:t>
                      </a:r>
                    </a:p>
                  </a:txBody>
                  <a:tcPr marL="9134" marR="9134" marT="91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000" indent="180000" algn="l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Из них 80% поддерживает автоматическую систему охлаждения , 38,9 млн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руб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4" marR="9134" marT="91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1905084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AD76D9E3-D53A-4022-97F7-0F87CC1201B2}"/>
              </a:ext>
            </a:extLst>
          </p:cNvPr>
          <p:cNvSpPr txBox="1"/>
          <p:nvPr/>
        </p:nvSpPr>
        <p:spPr>
          <a:xfrm>
            <a:off x="7732450" y="0"/>
            <a:ext cx="45920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Коммерциализация узла подачи охлаждения(смазки) на пуансон в процессе производства концов труб в рамках импортозамещения</a:t>
            </a:r>
          </a:p>
        </p:txBody>
      </p:sp>
    </p:spTree>
    <p:extLst>
      <p:ext uri="{BB962C8B-B14F-4D97-AF65-F5344CB8AC3E}">
        <p14:creationId xmlns:p14="http://schemas.microsoft.com/office/powerpoint/2010/main" val="16014366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50C664D-FEB4-468D-A42A-F0210B532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92951" y="6344350"/>
            <a:ext cx="2743200" cy="365125"/>
          </a:xfrm>
        </p:spPr>
        <p:txBody>
          <a:bodyPr/>
          <a:lstStyle/>
          <a:p>
            <a:fld id="{299DDBC5-F33B-42EB-8AD8-7E33D819E66A}" type="slidenum">
              <a:rPr lang="ru-RU" smtClean="0"/>
              <a:t>12</a:t>
            </a:fld>
            <a:endParaRPr lang="ru-RU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7D968867-35F6-4948-9C79-4212D6A508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229"/>
            <a:ext cx="12192000" cy="829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8C66C1-09F0-4436-BE89-343BF7B32EE8}"/>
              </a:ext>
            </a:extLst>
          </p:cNvPr>
          <p:cNvSpPr txBox="1"/>
          <p:nvPr/>
        </p:nvSpPr>
        <p:spPr>
          <a:xfrm>
            <a:off x="2304661" y="91700"/>
            <a:ext cx="3984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/>
              <a:t>Анализ Рынка</a:t>
            </a:r>
          </a:p>
        </p:txBody>
      </p:sp>
      <p:sp>
        <p:nvSpPr>
          <p:cNvPr id="15" name="Надпись 2">
            <a:extLst>
              <a:ext uri="{FF2B5EF4-FFF2-40B4-BE49-F238E27FC236}">
                <a16:creationId xmlns:a16="http://schemas.microsoft.com/office/drawing/2014/main" id="{55F282F8-8517-4BAA-AB09-2AD91243B0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938" y="1472498"/>
            <a:ext cx="2665446" cy="71658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TAM / SAM / SOM 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kumimoji="0" lang="en-US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 </a:t>
            </a:r>
            <a:r>
              <a:rPr kumimoji="0" lang="en-US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сверху</a:t>
            </a:r>
            <a:r>
              <a:rPr kumimoji="0" lang="en-US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вниз</a:t>
            </a:r>
            <a:r>
              <a:rPr kumimoji="0" lang="en-US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kumimoji="0" lang="en-US" altLang="ru-RU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Text Box 14">
            <a:extLst>
              <a:ext uri="{FF2B5EF4-FFF2-40B4-BE49-F238E27FC236}">
                <a16:creationId xmlns:a16="http://schemas.microsoft.com/office/drawing/2014/main" id="{8E61EEC0-D5E9-4910-A86F-ACA6842CD4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7979" y="1479067"/>
            <a:ext cx="2665446" cy="71658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TAM / SAM / SOM 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kumimoji="0" lang="en-US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 </a:t>
            </a:r>
            <a:r>
              <a:rPr kumimoji="0" lang="en-US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снизу</a:t>
            </a:r>
            <a:r>
              <a:rPr kumimoji="0" lang="en-US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вверх</a:t>
            </a:r>
            <a:r>
              <a:rPr kumimoji="0" lang="en-US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kumimoji="0" lang="en-US" altLang="ru-RU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Text Box 15">
            <a:extLst>
              <a:ext uri="{FF2B5EF4-FFF2-40B4-BE49-F238E27FC236}">
                <a16:creationId xmlns:a16="http://schemas.microsoft.com/office/drawing/2014/main" id="{923977EC-CDC0-4DD4-91B6-8D5AF183AB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3360" y="1389883"/>
            <a:ext cx="2665445" cy="71658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Итоговый               </a:t>
            </a:r>
            <a:r>
              <a:rPr kumimoji="0" lang="en-US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TAM / SAM / SOM</a:t>
            </a:r>
            <a:endParaRPr kumimoji="0" lang="en-US" altLang="ru-RU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Rectangle 24">
            <a:extLst>
              <a:ext uri="{FF2B5EF4-FFF2-40B4-BE49-F238E27FC236}">
                <a16:creationId xmlns:a16="http://schemas.microsoft.com/office/drawing/2014/main" id="{677A0A76-06C2-49ED-9BB7-84A68014A6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6253" y="197696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31D0E5BC-2EF5-4629-B5E5-765A820D894B}"/>
              </a:ext>
            </a:extLst>
          </p:cNvPr>
          <p:cNvSpPr/>
          <p:nvPr/>
        </p:nvSpPr>
        <p:spPr>
          <a:xfrm>
            <a:off x="568171" y="2565190"/>
            <a:ext cx="3069213" cy="4057551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TAM =</a:t>
            </a:r>
            <a:r>
              <a:rPr lang="ru-RU" sz="1600" dirty="0">
                <a:solidFill>
                  <a:schemeClr val="tx1"/>
                </a:solidFill>
              </a:rPr>
              <a:t>103,825 млрд. рублей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5AAEE084-C9AF-44DC-ABE3-AC1FC8BBFB1C}"/>
              </a:ext>
            </a:extLst>
          </p:cNvPr>
          <p:cNvSpPr/>
          <p:nvPr/>
        </p:nvSpPr>
        <p:spPr>
          <a:xfrm>
            <a:off x="710214" y="3781887"/>
            <a:ext cx="2734321" cy="2831977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SAM=1,557 </a:t>
            </a:r>
            <a:r>
              <a:rPr lang="ru-RU" dirty="0" err="1">
                <a:solidFill>
                  <a:schemeClr val="tx1"/>
                </a:solidFill>
              </a:rPr>
              <a:t>млрд.руб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774656FE-F611-46A9-9847-541120361E37}"/>
              </a:ext>
            </a:extLst>
          </p:cNvPr>
          <p:cNvSpPr/>
          <p:nvPr/>
        </p:nvSpPr>
        <p:spPr>
          <a:xfrm>
            <a:off x="1016494" y="4802820"/>
            <a:ext cx="2139518" cy="181104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SOM=46</a:t>
            </a:r>
            <a:r>
              <a:rPr lang="ru-RU" dirty="0">
                <a:solidFill>
                  <a:schemeClr val="tx1"/>
                </a:solidFill>
              </a:rPr>
              <a:t>,7 млн. рублей</a:t>
            </a: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249EBB4F-CCD2-4EDD-A321-8C8216284E39}"/>
              </a:ext>
            </a:extLst>
          </p:cNvPr>
          <p:cNvSpPr/>
          <p:nvPr/>
        </p:nvSpPr>
        <p:spPr>
          <a:xfrm>
            <a:off x="3943664" y="2555163"/>
            <a:ext cx="3069213" cy="4058701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TAM=54 </a:t>
            </a:r>
            <a:r>
              <a:rPr lang="ru-RU" dirty="0">
                <a:solidFill>
                  <a:schemeClr val="tx1"/>
                </a:solidFill>
              </a:rPr>
              <a:t>рублей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F062CEE6-B6A2-4CE0-A208-9E3989304E29}"/>
              </a:ext>
            </a:extLst>
          </p:cNvPr>
          <p:cNvSpPr/>
          <p:nvPr/>
        </p:nvSpPr>
        <p:spPr>
          <a:xfrm>
            <a:off x="4097979" y="3533313"/>
            <a:ext cx="2746704" cy="308055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SAM=</a:t>
            </a:r>
            <a:r>
              <a:rPr lang="ru-RU" dirty="0">
                <a:solidFill>
                  <a:schemeClr val="tx1"/>
                </a:solidFill>
              </a:rPr>
              <a:t>48,6 млн. рублей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22B16CD1-97FE-43BC-9760-AE042209E035}"/>
              </a:ext>
            </a:extLst>
          </p:cNvPr>
          <p:cNvSpPr/>
          <p:nvPr/>
        </p:nvSpPr>
        <p:spPr>
          <a:xfrm>
            <a:off x="4385569" y="4802820"/>
            <a:ext cx="2201662" cy="18199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SOM=38,9 </a:t>
            </a:r>
            <a:r>
              <a:rPr lang="ru-RU" dirty="0"/>
              <a:t>млн. рублей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9E603A2B-CB71-4FA1-8D37-31C69137B87C}"/>
              </a:ext>
            </a:extLst>
          </p:cNvPr>
          <p:cNvSpPr/>
          <p:nvPr/>
        </p:nvSpPr>
        <p:spPr>
          <a:xfrm>
            <a:off x="8167456" y="2432482"/>
            <a:ext cx="3069212" cy="418138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TAM=103,825 </a:t>
            </a:r>
            <a:r>
              <a:rPr lang="ru-RU" dirty="0">
                <a:solidFill>
                  <a:schemeClr val="tx1"/>
                </a:solidFill>
              </a:rPr>
              <a:t>млрд. рублей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72BBBB7D-4E10-4D77-83C3-FF259E16FFF5}"/>
              </a:ext>
            </a:extLst>
          </p:cNvPr>
          <p:cNvSpPr/>
          <p:nvPr/>
        </p:nvSpPr>
        <p:spPr>
          <a:xfrm>
            <a:off x="8393361" y="3215259"/>
            <a:ext cx="2665444" cy="339860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SAM=</a:t>
            </a:r>
            <a:r>
              <a:rPr lang="ru-RU" dirty="0">
                <a:solidFill>
                  <a:schemeClr val="tx1"/>
                </a:solidFill>
              </a:rPr>
              <a:t>48,6 млн. рублей</a:t>
            </a:r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275A1922-C1E1-4A67-8E53-42845D574BBB}"/>
              </a:ext>
            </a:extLst>
          </p:cNvPr>
          <p:cNvSpPr/>
          <p:nvPr/>
        </p:nvSpPr>
        <p:spPr>
          <a:xfrm>
            <a:off x="8690776" y="3693111"/>
            <a:ext cx="2201662" cy="292963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SOM=</a:t>
            </a:r>
            <a:r>
              <a:rPr lang="ru-RU" dirty="0">
                <a:solidFill>
                  <a:schemeClr val="tx1"/>
                </a:solidFill>
              </a:rPr>
              <a:t>38,9 млн. рублей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8C5AC38-DC79-4C3B-8C97-0A9D9BAF8E57}"/>
              </a:ext>
            </a:extLst>
          </p:cNvPr>
          <p:cNvSpPr txBox="1"/>
          <p:nvPr/>
        </p:nvSpPr>
        <p:spPr>
          <a:xfrm>
            <a:off x="7732450" y="0"/>
            <a:ext cx="45920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Коммерциализация узла подачи охлаждения(смазки) на пуансон в процессе производства концов труб в рамках импортозамещения</a:t>
            </a:r>
          </a:p>
        </p:txBody>
      </p:sp>
    </p:spTree>
    <p:extLst>
      <p:ext uri="{BB962C8B-B14F-4D97-AF65-F5344CB8AC3E}">
        <p14:creationId xmlns:p14="http://schemas.microsoft.com/office/powerpoint/2010/main" val="24973145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76213E9C-E911-4301-A810-F6858883C7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829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4BABCAC-262F-4FDC-9213-314DAA264186}"/>
              </a:ext>
            </a:extLst>
          </p:cNvPr>
          <p:cNvSpPr txBox="1"/>
          <p:nvPr/>
        </p:nvSpPr>
        <p:spPr>
          <a:xfrm>
            <a:off x="2054747" y="99227"/>
            <a:ext cx="65345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Оценка стоимости прав на ОИС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64A4F07-AB78-455B-A274-4DAFEEB68253}"/>
              </a:ext>
            </a:extLst>
          </p:cNvPr>
          <p:cNvSpPr txBox="1"/>
          <p:nvPr/>
        </p:nvSpPr>
        <p:spPr>
          <a:xfrm>
            <a:off x="600075" y="921432"/>
            <a:ext cx="11410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800" dirty="0">
                <a:latin typeface="Calibri"/>
                <a:cs typeface="Calibri"/>
              </a:rPr>
              <a:t>Объект</a:t>
            </a:r>
            <a:r>
              <a:rPr lang="ru-RU" sz="1800" spc="-90" dirty="0">
                <a:latin typeface="Calibri"/>
                <a:cs typeface="Calibri"/>
              </a:rPr>
              <a:t> </a:t>
            </a:r>
            <a:r>
              <a:rPr lang="ru-RU" sz="1800" dirty="0">
                <a:latin typeface="Calibri"/>
                <a:cs typeface="Calibri"/>
              </a:rPr>
              <a:t>оценки</a:t>
            </a:r>
            <a:r>
              <a:rPr lang="ru-RU" sz="1800" spc="45" dirty="0">
                <a:latin typeface="Calibri"/>
                <a:cs typeface="Calibri"/>
              </a:rPr>
              <a:t> </a:t>
            </a:r>
            <a:r>
              <a:rPr lang="ru-RU" sz="1800" dirty="0">
                <a:latin typeface="Calibri"/>
                <a:cs typeface="Calibri"/>
              </a:rPr>
              <a:t>–</a:t>
            </a:r>
            <a:r>
              <a:rPr lang="ru-RU" sz="1800" spc="-45" dirty="0">
                <a:latin typeface="Calibri"/>
                <a:cs typeface="Calibri"/>
              </a:rPr>
              <a:t> </a:t>
            </a:r>
            <a:r>
              <a:rPr lang="ru-RU" sz="1800" spc="-10" dirty="0">
                <a:latin typeface="Calibri"/>
                <a:cs typeface="Calibri"/>
              </a:rPr>
              <a:t>исключительное</a:t>
            </a:r>
            <a:r>
              <a:rPr lang="ru-RU" sz="1800" spc="100" dirty="0">
                <a:latin typeface="Calibri"/>
                <a:cs typeface="Calibri"/>
              </a:rPr>
              <a:t> </a:t>
            </a:r>
            <a:r>
              <a:rPr lang="ru-RU" sz="1800" dirty="0">
                <a:latin typeface="Calibri"/>
                <a:cs typeface="Calibri"/>
              </a:rPr>
              <a:t>право</a:t>
            </a:r>
            <a:r>
              <a:rPr lang="ru-RU" sz="1800" spc="-160" dirty="0">
                <a:latin typeface="Calibri"/>
                <a:cs typeface="Calibri"/>
              </a:rPr>
              <a:t> </a:t>
            </a:r>
            <a:r>
              <a:rPr lang="ru-RU" sz="1800" dirty="0">
                <a:latin typeface="Calibri"/>
                <a:cs typeface="Calibri"/>
              </a:rPr>
              <a:t>на</a:t>
            </a:r>
            <a:r>
              <a:rPr lang="ru-RU" sz="1800" spc="-15" dirty="0">
                <a:latin typeface="Calibri"/>
                <a:cs typeface="Calibri"/>
              </a:rPr>
              <a:t> </a:t>
            </a:r>
            <a:r>
              <a:rPr lang="ru-RU" sz="1800" dirty="0">
                <a:latin typeface="Calibri"/>
                <a:cs typeface="Calibri"/>
              </a:rPr>
              <a:t>ноу-хау</a:t>
            </a:r>
            <a:r>
              <a:rPr lang="ru-RU" sz="1800" spc="-35" dirty="0">
                <a:latin typeface="Calibri"/>
                <a:cs typeface="Calibri"/>
              </a:rPr>
              <a:t> </a:t>
            </a:r>
            <a:r>
              <a:rPr lang="ru-RU" spc="-35" dirty="0">
                <a:latin typeface="Calibri"/>
                <a:cs typeface="Calibri"/>
              </a:rPr>
              <a:t>узла подачи охлаждения</a:t>
            </a:r>
            <a:r>
              <a:rPr lang="ru-RU" sz="1800" dirty="0">
                <a:latin typeface="Calibri"/>
                <a:cs typeface="Calibri"/>
              </a:rPr>
              <a:t>.</a:t>
            </a:r>
            <a:r>
              <a:rPr lang="ru-RU" sz="1800" spc="-40" dirty="0">
                <a:latin typeface="Calibri"/>
                <a:cs typeface="Calibri"/>
              </a:rPr>
              <a:t> </a:t>
            </a:r>
            <a:r>
              <a:rPr lang="ru-RU" sz="1800" dirty="0">
                <a:latin typeface="Calibri"/>
                <a:cs typeface="Calibri"/>
              </a:rPr>
              <a:t>Дата</a:t>
            </a:r>
            <a:r>
              <a:rPr lang="ru-RU" sz="1800" spc="-15" dirty="0">
                <a:latin typeface="Calibri"/>
                <a:cs typeface="Calibri"/>
              </a:rPr>
              <a:t> </a:t>
            </a:r>
            <a:r>
              <a:rPr lang="ru-RU" sz="1800" dirty="0">
                <a:latin typeface="Calibri"/>
                <a:cs typeface="Calibri"/>
              </a:rPr>
              <a:t>оценки:</a:t>
            </a:r>
            <a:r>
              <a:rPr lang="ru-RU" sz="1800" spc="-5" dirty="0">
                <a:latin typeface="Calibri"/>
                <a:cs typeface="Calibri"/>
              </a:rPr>
              <a:t> </a:t>
            </a:r>
            <a:r>
              <a:rPr lang="ru-RU" spc="-5" dirty="0">
                <a:latin typeface="Calibri"/>
                <a:cs typeface="Calibri"/>
              </a:rPr>
              <a:t>09.04.2024</a:t>
            </a:r>
            <a:r>
              <a:rPr lang="ru-RU" sz="1800" spc="-25" dirty="0">
                <a:latin typeface="Calibri"/>
                <a:cs typeface="Calibri"/>
              </a:rPr>
              <a:t>г.</a:t>
            </a:r>
            <a:endParaRPr lang="ru-RU" sz="1800" dirty="0">
              <a:latin typeface="Calibri"/>
              <a:cs typeface="Calibri"/>
            </a:endParaRP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CDAB727F-F36B-414C-B27A-9CDF3ED48E1F}"/>
              </a:ext>
            </a:extLst>
          </p:cNvPr>
          <p:cNvSpPr txBox="1"/>
          <p:nvPr/>
        </p:nvSpPr>
        <p:spPr>
          <a:xfrm>
            <a:off x="1346337" y="1382464"/>
            <a:ext cx="2088514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dirty="0">
                <a:latin typeface="Calibri"/>
                <a:cs typeface="Calibri"/>
              </a:rPr>
              <a:t>Доходный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подход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2" name="object 21">
            <a:extLst>
              <a:ext uri="{FF2B5EF4-FFF2-40B4-BE49-F238E27FC236}">
                <a16:creationId xmlns:a16="http://schemas.microsoft.com/office/drawing/2014/main" id="{AAFC1EF6-5259-4CA3-83E1-65090D7B416A}"/>
              </a:ext>
            </a:extLst>
          </p:cNvPr>
          <p:cNvSpPr txBox="1"/>
          <p:nvPr/>
        </p:nvSpPr>
        <p:spPr>
          <a:xfrm>
            <a:off x="410845" y="1808809"/>
            <a:ext cx="5886588" cy="1671035"/>
          </a:xfrm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marL="259079">
              <a:lnSpc>
                <a:spcPct val="100000"/>
              </a:lnSpc>
              <a:spcBef>
                <a:spcPts val="655"/>
              </a:spcBef>
            </a:pPr>
            <a:r>
              <a:rPr sz="1800" dirty="0">
                <a:latin typeface="Calibri"/>
                <a:cs typeface="Calibri"/>
              </a:rPr>
              <a:t>Метод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освобождения</a:t>
            </a:r>
            <a:r>
              <a:rPr sz="1800" spc="-1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от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роялти</a:t>
            </a:r>
            <a:endParaRPr sz="1800" dirty="0">
              <a:latin typeface="Calibri"/>
              <a:cs typeface="Calibri"/>
            </a:endParaRPr>
          </a:p>
          <a:p>
            <a:pPr marL="12700" marR="5080">
              <a:lnSpc>
                <a:spcPct val="104900"/>
              </a:lnSpc>
              <a:spcBef>
                <a:spcPts val="425"/>
              </a:spcBef>
            </a:pPr>
            <a:r>
              <a:rPr sz="1550" dirty="0">
                <a:latin typeface="Calibri"/>
                <a:cs typeface="Calibri"/>
              </a:rPr>
              <a:t>Ставка</a:t>
            </a:r>
            <a:r>
              <a:rPr sz="1550" spc="15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роялти</a:t>
            </a:r>
            <a:r>
              <a:rPr sz="1550" spc="13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для</a:t>
            </a:r>
            <a:r>
              <a:rPr sz="1550" spc="8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оборудования</a:t>
            </a:r>
            <a:r>
              <a:rPr sz="1550" spc="250" dirty="0">
                <a:latin typeface="Calibri"/>
                <a:cs typeface="Calibri"/>
              </a:rPr>
              <a:t> </a:t>
            </a:r>
            <a:r>
              <a:rPr sz="1550" dirty="0" err="1">
                <a:latin typeface="Calibri"/>
                <a:cs typeface="Calibri"/>
              </a:rPr>
              <a:t>для</a:t>
            </a:r>
            <a:r>
              <a:rPr sz="1550" spc="-5" dirty="0">
                <a:latin typeface="Calibri"/>
                <a:cs typeface="Calibri"/>
              </a:rPr>
              <a:t> </a:t>
            </a:r>
            <a:r>
              <a:rPr lang="ru-RU" sz="1550" spc="-5" dirty="0">
                <a:latin typeface="Calibri"/>
                <a:cs typeface="Calibri"/>
              </a:rPr>
              <a:t>металлургической</a:t>
            </a:r>
            <a:r>
              <a:rPr sz="1550" spc="30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промышленности:</a:t>
            </a:r>
            <a:r>
              <a:rPr sz="1550" spc="370" dirty="0">
                <a:latin typeface="Calibri"/>
                <a:cs typeface="Calibri"/>
              </a:rPr>
              <a:t> </a:t>
            </a:r>
            <a:r>
              <a:rPr lang="ru-RU" sz="1550" spc="-50" dirty="0">
                <a:latin typeface="Calibri"/>
                <a:cs typeface="Calibri"/>
              </a:rPr>
              <a:t>5-8</a:t>
            </a:r>
            <a:r>
              <a:rPr sz="1550" spc="-50" dirty="0">
                <a:latin typeface="Calibri"/>
                <a:cs typeface="Calibri"/>
              </a:rPr>
              <a:t> </a:t>
            </a:r>
            <a:r>
              <a:rPr lang="ru-RU" sz="1550" spc="-50" dirty="0">
                <a:latin typeface="Calibri"/>
                <a:cs typeface="Calibri"/>
              </a:rPr>
              <a:t>   </a:t>
            </a:r>
            <a:r>
              <a:rPr sz="1550" dirty="0" err="1">
                <a:latin typeface="Calibri"/>
                <a:cs typeface="Calibri"/>
              </a:rPr>
              <a:t>Поправка</a:t>
            </a:r>
            <a:r>
              <a:rPr sz="1550" spc="114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на</a:t>
            </a:r>
            <a:r>
              <a:rPr sz="1550" spc="4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ценность</a:t>
            </a:r>
            <a:r>
              <a:rPr sz="1550" spc="29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и</a:t>
            </a:r>
            <a:r>
              <a:rPr sz="1550" spc="1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объем</a:t>
            </a:r>
            <a:r>
              <a:rPr sz="1550" spc="19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прав: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-25" dirty="0">
                <a:latin typeface="Calibri"/>
                <a:cs typeface="Calibri"/>
              </a:rPr>
              <a:t>0,7</a:t>
            </a:r>
            <a:endParaRPr sz="1550" dirty="0">
              <a:latin typeface="Calibri"/>
              <a:cs typeface="Calibri"/>
            </a:endParaRPr>
          </a:p>
          <a:p>
            <a:pPr marL="12700" marR="2750820">
              <a:lnSpc>
                <a:spcPts val="1950"/>
              </a:lnSpc>
              <a:spcBef>
                <a:spcPts val="10"/>
              </a:spcBef>
            </a:pPr>
            <a:r>
              <a:rPr sz="1550" dirty="0">
                <a:latin typeface="Calibri"/>
                <a:cs typeface="Calibri"/>
              </a:rPr>
              <a:t>Поправка</a:t>
            </a:r>
            <a:r>
              <a:rPr sz="1550" spc="145" dirty="0">
                <a:latin typeface="Calibri"/>
                <a:cs typeface="Calibri"/>
              </a:rPr>
              <a:t> </a:t>
            </a:r>
            <a:r>
              <a:rPr sz="1550" dirty="0" err="1">
                <a:latin typeface="Calibri"/>
                <a:cs typeface="Calibri"/>
              </a:rPr>
              <a:t>на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dirty="0" err="1">
                <a:latin typeface="Calibri"/>
                <a:cs typeface="Calibri"/>
              </a:rPr>
              <a:t>уровень</a:t>
            </a:r>
            <a:r>
              <a:rPr lang="ru-RU" sz="1550" dirty="0">
                <a:latin typeface="Calibri"/>
                <a:cs typeface="Calibri"/>
              </a:rPr>
              <a:t> </a:t>
            </a:r>
            <a:r>
              <a:rPr sz="1550" spc="-10" dirty="0" err="1">
                <a:latin typeface="Calibri"/>
                <a:cs typeface="Calibri"/>
              </a:rPr>
              <a:t>готовности</a:t>
            </a:r>
            <a:r>
              <a:rPr sz="1550" spc="-10" dirty="0">
                <a:latin typeface="Calibri"/>
                <a:cs typeface="Calibri"/>
              </a:rPr>
              <a:t>:</a:t>
            </a:r>
            <a:r>
              <a:rPr lang="ru-RU" sz="1550" spc="-10" dirty="0">
                <a:latin typeface="Calibri"/>
                <a:cs typeface="Calibri"/>
              </a:rPr>
              <a:t> </a:t>
            </a:r>
            <a:r>
              <a:rPr sz="1550" spc="-10" dirty="0">
                <a:latin typeface="Calibri"/>
                <a:cs typeface="Calibri"/>
              </a:rPr>
              <a:t>0,</a:t>
            </a:r>
            <a:r>
              <a:rPr lang="ru-RU" sz="1550" spc="-10" dirty="0">
                <a:latin typeface="Calibri"/>
                <a:cs typeface="Calibri"/>
              </a:rPr>
              <a:t>4</a:t>
            </a:r>
            <a:r>
              <a:rPr sz="1550" spc="-1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Ставка</a:t>
            </a:r>
            <a:r>
              <a:rPr sz="1550" spc="12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роялти:R</a:t>
            </a:r>
            <a:r>
              <a:rPr sz="1550" spc="10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=</a:t>
            </a:r>
            <a:r>
              <a:rPr sz="1550" spc="90" dirty="0">
                <a:latin typeface="Calibri"/>
                <a:cs typeface="Calibri"/>
              </a:rPr>
              <a:t> </a:t>
            </a:r>
            <a:r>
              <a:rPr lang="ru-RU" sz="1550" spc="90" dirty="0">
                <a:latin typeface="Calibri"/>
                <a:cs typeface="Calibri"/>
              </a:rPr>
              <a:t>6,5</a:t>
            </a:r>
            <a:r>
              <a:rPr sz="1550" dirty="0">
                <a:latin typeface="Calibri"/>
                <a:cs typeface="Calibri"/>
              </a:rPr>
              <a:t>*0,7*0,</a:t>
            </a:r>
            <a:r>
              <a:rPr lang="ru-RU" sz="1550" dirty="0">
                <a:latin typeface="Calibri"/>
                <a:cs typeface="Calibri"/>
              </a:rPr>
              <a:t>4</a:t>
            </a:r>
            <a:r>
              <a:rPr sz="1550" spc="15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=</a:t>
            </a:r>
            <a:r>
              <a:rPr lang="ru-RU" sz="1550" dirty="0">
                <a:latin typeface="Calibri"/>
                <a:cs typeface="Calibri"/>
              </a:rPr>
              <a:t>1,82</a:t>
            </a:r>
            <a:r>
              <a:rPr sz="1550" spc="10" dirty="0">
                <a:latin typeface="Calibri"/>
                <a:cs typeface="Calibri"/>
              </a:rPr>
              <a:t> </a:t>
            </a:r>
            <a:r>
              <a:rPr sz="1550" spc="-20" dirty="0">
                <a:latin typeface="Calibri"/>
                <a:cs typeface="Calibri"/>
              </a:rPr>
              <a:t>1,68%</a:t>
            </a:r>
            <a:r>
              <a:rPr lang="ru-RU" sz="1550" spc="-20" dirty="0">
                <a:latin typeface="Calibri"/>
                <a:cs typeface="Calibri"/>
              </a:rPr>
              <a:t> </a:t>
            </a:r>
            <a:endParaRPr sz="1550" dirty="0">
              <a:latin typeface="Calibri"/>
              <a:cs typeface="Calibri"/>
            </a:endParaRPr>
          </a:p>
        </p:txBody>
      </p:sp>
      <p:graphicFrame>
        <p:nvGraphicFramePr>
          <p:cNvPr id="13" name="object 18">
            <a:extLst>
              <a:ext uri="{FF2B5EF4-FFF2-40B4-BE49-F238E27FC236}">
                <a16:creationId xmlns:a16="http://schemas.microsoft.com/office/drawing/2014/main" id="{10EF8FB1-FA8E-4C6E-9D04-AF02250EB6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8242113"/>
              </p:ext>
            </p:extLst>
          </p:nvPr>
        </p:nvGraphicFramePr>
        <p:xfrm>
          <a:off x="410845" y="3216604"/>
          <a:ext cx="5544185" cy="1874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99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58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69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23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8920">
                <a:tc>
                  <a:txBody>
                    <a:bodyPr/>
                    <a:lstStyle/>
                    <a:p>
                      <a:pPr marL="908050">
                        <a:lnSpc>
                          <a:spcPts val="1805"/>
                        </a:lnSpc>
                        <a:spcBef>
                          <a:spcPts val="55"/>
                        </a:spcBef>
                      </a:pPr>
                      <a:r>
                        <a:rPr sz="1550" spc="-10" dirty="0">
                          <a:latin typeface="Calibri"/>
                          <a:cs typeface="Calibri"/>
                        </a:rPr>
                        <a:t>Показатель</a:t>
                      </a:r>
                      <a:endParaRPr sz="1550" dirty="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1805"/>
                        </a:lnSpc>
                        <a:spcBef>
                          <a:spcPts val="55"/>
                        </a:spcBef>
                      </a:pPr>
                      <a:r>
                        <a:rPr sz="1550" spc="-20" dirty="0">
                          <a:latin typeface="Calibri"/>
                          <a:cs typeface="Calibri"/>
                        </a:rPr>
                        <a:t>202</a:t>
                      </a:r>
                      <a:r>
                        <a:rPr lang="ru-RU" sz="1550" spc="-20" dirty="0">
                          <a:latin typeface="Calibri"/>
                          <a:cs typeface="Calibri"/>
                        </a:rPr>
                        <a:t>6</a:t>
                      </a:r>
                      <a:endParaRPr sz="1550" dirty="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805"/>
                        </a:lnSpc>
                        <a:spcBef>
                          <a:spcPts val="55"/>
                        </a:spcBef>
                      </a:pPr>
                      <a:r>
                        <a:rPr sz="1550" spc="-20" dirty="0">
                          <a:latin typeface="Calibri"/>
                          <a:cs typeface="Calibri"/>
                        </a:rPr>
                        <a:t>202</a:t>
                      </a:r>
                      <a:r>
                        <a:rPr lang="ru-RU" sz="1550" spc="-20" dirty="0">
                          <a:latin typeface="Calibri"/>
                          <a:cs typeface="Calibri"/>
                        </a:rPr>
                        <a:t>7</a:t>
                      </a:r>
                      <a:endParaRPr sz="1550" dirty="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5"/>
                        </a:lnSpc>
                        <a:spcBef>
                          <a:spcPts val="55"/>
                        </a:spcBef>
                      </a:pPr>
                      <a:r>
                        <a:rPr sz="1550" spc="-20" dirty="0">
                          <a:latin typeface="Calibri"/>
                          <a:cs typeface="Calibri"/>
                        </a:rPr>
                        <a:t>202</a:t>
                      </a:r>
                      <a:r>
                        <a:rPr lang="ru-RU" sz="1550" spc="-20" dirty="0">
                          <a:latin typeface="Calibri"/>
                          <a:cs typeface="Calibri"/>
                        </a:rPr>
                        <a:t>8</a:t>
                      </a:r>
                      <a:endParaRPr sz="1550" dirty="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8920">
                <a:tc>
                  <a:txBody>
                    <a:bodyPr/>
                    <a:lstStyle/>
                    <a:p>
                      <a:pPr marL="68580">
                        <a:lnSpc>
                          <a:spcPts val="1800"/>
                        </a:lnSpc>
                        <a:spcBef>
                          <a:spcPts val="60"/>
                        </a:spcBef>
                      </a:pPr>
                      <a:r>
                        <a:rPr sz="1550" dirty="0">
                          <a:latin typeface="Calibri"/>
                          <a:cs typeface="Calibri"/>
                        </a:rPr>
                        <a:t>Выручка,</a:t>
                      </a:r>
                      <a:r>
                        <a:rPr sz="1550" spc="1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тыс.</a:t>
                      </a:r>
                      <a:r>
                        <a:rPr sz="155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-20" dirty="0">
                          <a:latin typeface="Calibri"/>
                          <a:cs typeface="Calibri"/>
                        </a:rPr>
                        <a:t>руб.</a:t>
                      </a:r>
                      <a:endParaRPr sz="1550" dirty="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Bef>
                          <a:spcPts val="60"/>
                        </a:spcBef>
                      </a:pPr>
                      <a:r>
                        <a:rPr lang="ru-RU" sz="1550" spc="-10" dirty="0">
                          <a:latin typeface="Calibri"/>
                          <a:cs typeface="Calibri"/>
                        </a:rPr>
                        <a:t>4950</a:t>
                      </a:r>
                      <a:endParaRPr sz="1550" dirty="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Bef>
                          <a:spcPts val="60"/>
                        </a:spcBef>
                      </a:pPr>
                      <a:r>
                        <a:rPr lang="ru-RU" sz="1550" spc="-10" dirty="0">
                          <a:latin typeface="Calibri"/>
                          <a:cs typeface="Calibri"/>
                        </a:rPr>
                        <a:t>12150</a:t>
                      </a:r>
                      <a:endParaRPr sz="1550" dirty="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1800"/>
                        </a:lnSpc>
                        <a:spcBef>
                          <a:spcPts val="60"/>
                        </a:spcBef>
                      </a:pPr>
                      <a:r>
                        <a:rPr lang="ru-RU" sz="1550" spc="-10" dirty="0">
                          <a:latin typeface="Calibri"/>
                          <a:cs typeface="Calibri"/>
                        </a:rPr>
                        <a:t>46323</a:t>
                      </a:r>
                      <a:endParaRPr sz="1550" dirty="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8920">
                <a:tc>
                  <a:txBody>
                    <a:bodyPr/>
                    <a:lstStyle/>
                    <a:p>
                      <a:pPr marL="68580">
                        <a:lnSpc>
                          <a:spcPts val="1800"/>
                        </a:lnSpc>
                        <a:spcBef>
                          <a:spcPts val="60"/>
                        </a:spcBef>
                      </a:pPr>
                      <a:r>
                        <a:rPr sz="1550" dirty="0">
                          <a:latin typeface="Calibri"/>
                          <a:cs typeface="Calibri"/>
                        </a:rPr>
                        <a:t>Ставка</a:t>
                      </a:r>
                      <a:r>
                        <a:rPr sz="155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роялти</a:t>
                      </a:r>
                      <a:endParaRPr sz="1550" dirty="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CECE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Bef>
                          <a:spcPts val="60"/>
                        </a:spcBef>
                      </a:pPr>
                      <a:r>
                        <a:rPr sz="1550" spc="-10" dirty="0">
                          <a:latin typeface="Calibri"/>
                          <a:cs typeface="Calibri"/>
                        </a:rPr>
                        <a:t>1,</a:t>
                      </a:r>
                      <a:r>
                        <a:rPr lang="ru-RU" sz="1550" spc="-10" dirty="0">
                          <a:latin typeface="Calibri"/>
                          <a:cs typeface="Calibri"/>
                        </a:rPr>
                        <a:t>82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%</a:t>
                      </a:r>
                      <a:endParaRPr sz="1550" dirty="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920">
                <a:tc>
                  <a:txBody>
                    <a:bodyPr/>
                    <a:lstStyle/>
                    <a:p>
                      <a:pPr marL="68580">
                        <a:lnSpc>
                          <a:spcPts val="1800"/>
                        </a:lnSpc>
                        <a:spcBef>
                          <a:spcPts val="65"/>
                        </a:spcBef>
                      </a:pPr>
                      <a:r>
                        <a:rPr sz="1550" dirty="0">
                          <a:latin typeface="Calibri"/>
                          <a:cs typeface="Calibri"/>
                        </a:rPr>
                        <a:t>Ставка</a:t>
                      </a:r>
                      <a:r>
                        <a:rPr sz="155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дисконтирования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82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CECE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2540" algn="ctr">
                        <a:lnSpc>
                          <a:spcPts val="1800"/>
                        </a:lnSpc>
                        <a:spcBef>
                          <a:spcPts val="65"/>
                        </a:spcBef>
                      </a:pPr>
                      <a:r>
                        <a:rPr lang="ru-RU" sz="1550" spc="-25" dirty="0">
                          <a:latin typeface="Calibri"/>
                          <a:cs typeface="Calibri"/>
                        </a:rPr>
                        <a:t>45</a:t>
                      </a:r>
                      <a:r>
                        <a:rPr sz="1550" spc="-25" dirty="0">
                          <a:latin typeface="Calibri"/>
                          <a:cs typeface="Calibri"/>
                        </a:rPr>
                        <a:t>%</a:t>
                      </a:r>
                      <a:endParaRPr sz="1550" dirty="0">
                        <a:latin typeface="Calibri"/>
                        <a:cs typeface="Calibri"/>
                      </a:endParaRPr>
                    </a:p>
                  </a:txBody>
                  <a:tcPr marL="0" marR="0" marT="82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9905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550" dirty="0">
                          <a:latin typeface="Calibri"/>
                          <a:cs typeface="Calibri"/>
                        </a:rPr>
                        <a:t>Дисконтированный</a:t>
                      </a:r>
                      <a:r>
                        <a:rPr sz="1550" spc="2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денежный</a:t>
                      </a:r>
                      <a:endParaRPr sz="155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ts val="1820"/>
                        </a:lnSpc>
                        <a:spcBef>
                          <a:spcPts val="170"/>
                        </a:spcBef>
                      </a:pPr>
                      <a:r>
                        <a:rPr sz="1550" dirty="0">
                          <a:latin typeface="Calibri"/>
                          <a:cs typeface="Calibri"/>
                        </a:rPr>
                        <a:t>поток,</a:t>
                      </a:r>
                      <a:r>
                        <a:rPr sz="155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тыс.</a:t>
                      </a:r>
                      <a:r>
                        <a:rPr sz="1550" spc="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-20" dirty="0">
                          <a:latin typeface="Calibri"/>
                          <a:cs typeface="Calibri"/>
                        </a:rPr>
                        <a:t>руб.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82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1095"/>
                        </a:spcBef>
                      </a:pPr>
                      <a:r>
                        <a:rPr lang="ru-RU" sz="1550" spc="-10" dirty="0">
                          <a:latin typeface="Calibri"/>
                          <a:cs typeface="Calibri"/>
                        </a:rPr>
                        <a:t>57,4</a:t>
                      </a:r>
                    </a:p>
                  </a:txBody>
                  <a:tcPr marL="0" marR="0" marT="1390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95"/>
                        </a:spcBef>
                      </a:pPr>
                      <a:r>
                        <a:rPr lang="ru-RU" sz="1550" spc="-10" dirty="0">
                          <a:latin typeface="Calibri"/>
                          <a:cs typeface="Calibri"/>
                        </a:rPr>
                        <a:t>57,14</a:t>
                      </a:r>
                      <a:endParaRPr sz="1550" dirty="0">
                        <a:latin typeface="Calibri"/>
                        <a:cs typeface="Calibri"/>
                      </a:endParaRPr>
                    </a:p>
                  </a:txBody>
                  <a:tcPr marL="0" marR="0" marT="1390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1095"/>
                        </a:spcBef>
                      </a:pPr>
                      <a:r>
                        <a:rPr lang="ru-RU" sz="1550" spc="-10" dirty="0">
                          <a:latin typeface="Calibri"/>
                          <a:cs typeface="Calibri"/>
                        </a:rPr>
                        <a:t>342,1</a:t>
                      </a:r>
                    </a:p>
                  </a:txBody>
                  <a:tcPr marL="0" marR="0" marT="1390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8935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sz="1550" dirty="0">
                          <a:latin typeface="Calibri"/>
                          <a:cs typeface="Calibri"/>
                        </a:rPr>
                        <a:t>Рыночная</a:t>
                      </a:r>
                      <a:r>
                        <a:rPr sz="1550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стоимость,</a:t>
                      </a:r>
                      <a:r>
                        <a:rPr sz="1550" spc="2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тыс.</a:t>
                      </a:r>
                      <a:r>
                        <a:rPr sz="15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-20" dirty="0">
                          <a:latin typeface="Calibri"/>
                          <a:cs typeface="Calibri"/>
                        </a:rPr>
                        <a:t>руб.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692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CECE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lang="ru-RU" sz="1550" spc="-25" dirty="0">
                          <a:latin typeface="Calibri"/>
                          <a:cs typeface="Calibri"/>
                        </a:rPr>
                        <a:t>457</a:t>
                      </a:r>
                      <a:endParaRPr sz="1550" dirty="0">
                        <a:latin typeface="Calibri"/>
                        <a:cs typeface="Calibri"/>
                      </a:endParaRPr>
                    </a:p>
                  </a:txBody>
                  <a:tcPr marL="0" marR="0" marT="692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4" name="object 5">
            <a:extLst>
              <a:ext uri="{FF2B5EF4-FFF2-40B4-BE49-F238E27FC236}">
                <a16:creationId xmlns:a16="http://schemas.microsoft.com/office/drawing/2014/main" id="{0360125E-63B2-46DB-971E-E8C4D8559E89}"/>
              </a:ext>
            </a:extLst>
          </p:cNvPr>
          <p:cNvSpPr txBox="1"/>
          <p:nvPr/>
        </p:nvSpPr>
        <p:spPr>
          <a:xfrm>
            <a:off x="451485" y="5106204"/>
            <a:ext cx="564451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 err="1">
                <a:latin typeface="Calibri"/>
                <a:cs typeface="Calibri"/>
              </a:rPr>
              <a:t>Итого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lang="ru-RU" sz="1800" b="1" spc="-50" dirty="0">
                <a:latin typeface="Calibri"/>
                <a:cs typeface="Calibri"/>
              </a:rPr>
              <a:t>457</a:t>
            </a:r>
            <a:r>
              <a:rPr sz="1800" b="1" dirty="0">
                <a:latin typeface="Calibri"/>
                <a:cs typeface="Calibri"/>
              </a:rPr>
              <a:t> тыс.</a:t>
            </a:r>
            <a:r>
              <a:rPr sz="1800" b="1" spc="-20" dirty="0">
                <a:latin typeface="Calibri"/>
                <a:cs typeface="Calibri"/>
              </a:rPr>
              <a:t> руб.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5" name="object 20">
            <a:extLst>
              <a:ext uri="{FF2B5EF4-FFF2-40B4-BE49-F238E27FC236}">
                <a16:creationId xmlns:a16="http://schemas.microsoft.com/office/drawing/2014/main" id="{ADB6DCF8-9E78-4627-B8A2-A0AD37AF1AAA}"/>
              </a:ext>
            </a:extLst>
          </p:cNvPr>
          <p:cNvSpPr txBox="1"/>
          <p:nvPr/>
        </p:nvSpPr>
        <p:spPr>
          <a:xfrm>
            <a:off x="8589286" y="1290764"/>
            <a:ext cx="207962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dirty="0">
                <a:latin typeface="Calibri"/>
                <a:cs typeface="Calibri"/>
              </a:rPr>
              <a:t>Затратный</a:t>
            </a:r>
            <a:r>
              <a:rPr sz="2000" b="1" spc="-114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подход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6" name="object 6">
            <a:extLst>
              <a:ext uri="{FF2B5EF4-FFF2-40B4-BE49-F238E27FC236}">
                <a16:creationId xmlns:a16="http://schemas.microsoft.com/office/drawing/2014/main" id="{48C48C88-F6F0-4682-ABA3-1C57CC01F0FA}"/>
              </a:ext>
            </a:extLst>
          </p:cNvPr>
          <p:cNvSpPr txBox="1"/>
          <p:nvPr/>
        </p:nvSpPr>
        <p:spPr>
          <a:xfrm>
            <a:off x="8332968" y="1566931"/>
            <a:ext cx="251269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Метод</a:t>
            </a:r>
            <a:r>
              <a:rPr sz="1800" spc="-9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замещения</a:t>
            </a:r>
            <a:r>
              <a:rPr sz="1800" spc="-10" dirty="0">
                <a:latin typeface="Calibri"/>
                <a:cs typeface="Calibri"/>
              </a:rPr>
              <a:t> затрат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7" name="object 7">
            <a:extLst>
              <a:ext uri="{FF2B5EF4-FFF2-40B4-BE49-F238E27FC236}">
                <a16:creationId xmlns:a16="http://schemas.microsoft.com/office/drawing/2014/main" id="{6C437846-ED88-4909-9C4D-58B6A31C2780}"/>
              </a:ext>
            </a:extLst>
          </p:cNvPr>
          <p:cNvSpPr txBox="1"/>
          <p:nvPr/>
        </p:nvSpPr>
        <p:spPr>
          <a:xfrm>
            <a:off x="7012897" y="2372984"/>
            <a:ext cx="5232400" cy="1130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325">
              <a:lnSpc>
                <a:spcPct val="100000"/>
              </a:lnSpc>
              <a:spcBef>
                <a:spcPts val="100"/>
              </a:spcBef>
            </a:pPr>
            <a:r>
              <a:rPr sz="1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4</a:t>
            </a:r>
            <a:r>
              <a:rPr sz="1800" u="heavy" spc="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мес.</a:t>
            </a:r>
            <a:r>
              <a:rPr sz="1800" u="heavy" spc="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heavy" dirty="0" err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работы</a:t>
            </a:r>
            <a:r>
              <a:rPr sz="1800" u="heavy" spc="-10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lang="ru-RU" u="heavy" spc="-10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инженера</a:t>
            </a:r>
            <a:r>
              <a:rPr sz="1800" u="heavy" spc="-114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=</a:t>
            </a:r>
            <a:r>
              <a:rPr sz="1800" u="heavy" spc="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lang="ru-RU" sz="1800" u="heavy" spc="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240</a:t>
            </a:r>
            <a:r>
              <a:rPr sz="1800" u="heavy" spc="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тыс.</a:t>
            </a:r>
            <a:r>
              <a:rPr sz="1800" u="heavy" spc="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heavy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руб.</a:t>
            </a:r>
            <a:endParaRPr sz="1800" dirty="0">
              <a:latin typeface="Calibri"/>
              <a:cs typeface="Calibri"/>
            </a:endParaRPr>
          </a:p>
          <a:p>
            <a:pPr marL="136525" indent="-123825">
              <a:lnSpc>
                <a:spcPct val="100000"/>
              </a:lnSpc>
              <a:spcBef>
                <a:spcPts val="20"/>
              </a:spcBef>
              <a:buChar char="-"/>
              <a:tabLst>
                <a:tab pos="136525" algn="l"/>
              </a:tabLst>
            </a:pPr>
            <a:r>
              <a:rPr sz="1800" dirty="0">
                <a:latin typeface="Calibri"/>
                <a:cs typeface="Calibri"/>
              </a:rPr>
              <a:t>обоснование</a:t>
            </a:r>
            <a:r>
              <a:rPr sz="1800" spc="-18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технических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возможностей;</a:t>
            </a:r>
            <a:endParaRPr sz="1800" dirty="0">
              <a:latin typeface="Calibri"/>
              <a:cs typeface="Calibri"/>
            </a:endParaRPr>
          </a:p>
          <a:p>
            <a:pPr marL="136525" indent="-123825">
              <a:lnSpc>
                <a:spcPct val="100000"/>
              </a:lnSpc>
              <a:spcBef>
                <a:spcPts val="15"/>
              </a:spcBef>
              <a:buChar char="-"/>
              <a:tabLst>
                <a:tab pos="136525" algn="l"/>
              </a:tabLst>
            </a:pPr>
            <a:r>
              <a:rPr sz="1800" dirty="0">
                <a:latin typeface="Calibri"/>
                <a:cs typeface="Calibri"/>
              </a:rPr>
              <a:t>составление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списка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требований</a:t>
            </a:r>
            <a:r>
              <a:rPr sz="1800" spc="-18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к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ресурсам;</a:t>
            </a:r>
            <a:endParaRPr sz="1800" dirty="0">
              <a:latin typeface="Calibri"/>
              <a:cs typeface="Calibri"/>
            </a:endParaRPr>
          </a:p>
          <a:p>
            <a:pPr marL="136525" indent="-123825">
              <a:lnSpc>
                <a:spcPct val="100000"/>
              </a:lnSpc>
              <a:spcBef>
                <a:spcPts val="20"/>
              </a:spcBef>
              <a:buChar char="-"/>
              <a:tabLst>
                <a:tab pos="136525" algn="l"/>
              </a:tabLst>
            </a:pPr>
            <a:r>
              <a:rPr sz="1800" spc="-10" dirty="0">
                <a:latin typeface="Calibri"/>
                <a:cs typeface="Calibri"/>
              </a:rPr>
              <a:t>консультирование</a:t>
            </a:r>
            <a:r>
              <a:rPr sz="1800" spc="-10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по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иным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техническим</a:t>
            </a:r>
            <a:r>
              <a:rPr sz="1800" spc="9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вопросам.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8" name="object 8">
            <a:extLst>
              <a:ext uri="{FF2B5EF4-FFF2-40B4-BE49-F238E27FC236}">
                <a16:creationId xmlns:a16="http://schemas.microsoft.com/office/drawing/2014/main" id="{09832A5D-FA6F-4676-9DEB-11030C44B08D}"/>
              </a:ext>
            </a:extLst>
          </p:cNvPr>
          <p:cNvSpPr txBox="1"/>
          <p:nvPr/>
        </p:nvSpPr>
        <p:spPr>
          <a:xfrm>
            <a:off x="6973217" y="3641397"/>
            <a:ext cx="5311761" cy="15517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325">
              <a:lnSpc>
                <a:spcPct val="100000"/>
              </a:lnSpc>
              <a:spcBef>
                <a:spcPts val="100"/>
              </a:spcBef>
            </a:pPr>
            <a:r>
              <a:rPr lang="ru-RU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4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мес.</a:t>
            </a:r>
            <a:r>
              <a:rPr sz="1800" u="heavy" spc="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работы</a:t>
            </a:r>
            <a:r>
              <a:rPr sz="1800" u="heavy" spc="-1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руководителя</a:t>
            </a:r>
            <a:r>
              <a:rPr sz="18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проекта</a:t>
            </a:r>
            <a:r>
              <a:rPr sz="1800" u="heavy" spc="-8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=</a:t>
            </a:r>
            <a:r>
              <a:rPr sz="1800" u="heavy" spc="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lang="ru-RU" sz="1800" u="heavy" spc="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120</a:t>
            </a:r>
            <a:r>
              <a:rPr sz="1800" u="heavy" spc="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тыс.</a:t>
            </a:r>
            <a:r>
              <a:rPr sz="1800" u="heavy" spc="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heavy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руб.</a:t>
            </a:r>
            <a:endParaRPr sz="1800" dirty="0">
              <a:latin typeface="Calibri"/>
              <a:cs typeface="Calibri"/>
            </a:endParaRPr>
          </a:p>
          <a:p>
            <a:pPr marL="136525" indent="-123825">
              <a:lnSpc>
                <a:spcPct val="100000"/>
              </a:lnSpc>
              <a:spcBef>
                <a:spcPts val="20"/>
              </a:spcBef>
              <a:buChar char="-"/>
              <a:tabLst>
                <a:tab pos="136525" algn="l"/>
              </a:tabLst>
            </a:pPr>
            <a:r>
              <a:rPr sz="1800" dirty="0">
                <a:latin typeface="Calibri"/>
                <a:cs typeface="Calibri"/>
              </a:rPr>
              <a:t>анализ</a:t>
            </a:r>
            <a:r>
              <a:rPr sz="1800" spc="-10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рынка;</a:t>
            </a:r>
            <a:endParaRPr sz="1800" dirty="0">
              <a:latin typeface="Calibri"/>
              <a:cs typeface="Calibri"/>
            </a:endParaRPr>
          </a:p>
          <a:p>
            <a:pPr marL="136525" indent="-123825">
              <a:lnSpc>
                <a:spcPct val="100000"/>
              </a:lnSpc>
              <a:spcBef>
                <a:spcPts val="15"/>
              </a:spcBef>
              <a:buChar char="-"/>
              <a:tabLst>
                <a:tab pos="136525" algn="l"/>
              </a:tabLst>
            </a:pPr>
            <a:r>
              <a:rPr sz="1800" dirty="0">
                <a:latin typeface="Calibri"/>
                <a:cs typeface="Calibri"/>
              </a:rPr>
              <a:t>разработка</a:t>
            </a:r>
            <a:r>
              <a:rPr sz="1800" spc="-1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концепции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продукта;</a:t>
            </a:r>
            <a:endParaRPr sz="1800" dirty="0">
              <a:latin typeface="Calibri"/>
              <a:cs typeface="Calibri"/>
            </a:endParaRPr>
          </a:p>
          <a:p>
            <a:pPr marL="136525" indent="-123825">
              <a:lnSpc>
                <a:spcPct val="100000"/>
              </a:lnSpc>
              <a:spcBef>
                <a:spcPts val="20"/>
              </a:spcBef>
              <a:buChar char="-"/>
              <a:tabLst>
                <a:tab pos="136525" algn="l"/>
              </a:tabLst>
            </a:pPr>
            <a:r>
              <a:rPr sz="1800" dirty="0">
                <a:latin typeface="Calibri"/>
                <a:cs typeface="Calibri"/>
              </a:rPr>
              <a:t>продвижение</a:t>
            </a:r>
            <a:r>
              <a:rPr sz="1800" spc="-1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проекта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др.</a:t>
            </a:r>
            <a:endParaRPr sz="1800" dirty="0">
              <a:latin typeface="Calibri"/>
              <a:cs typeface="Calibri"/>
            </a:endParaRPr>
          </a:p>
          <a:p>
            <a:pPr marL="1360170">
              <a:lnSpc>
                <a:spcPct val="100000"/>
              </a:lnSpc>
              <a:spcBef>
                <a:spcPts val="1170"/>
              </a:spcBef>
            </a:pPr>
            <a:r>
              <a:rPr sz="1800" dirty="0">
                <a:latin typeface="Calibri"/>
                <a:cs typeface="Calibri"/>
              </a:rPr>
              <a:t>Итого: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lang="ru-RU" sz="1800" b="1" spc="-35" dirty="0">
                <a:latin typeface="Calibri"/>
                <a:cs typeface="Calibri"/>
              </a:rPr>
              <a:t>373,3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тыс.</a:t>
            </a:r>
            <a:r>
              <a:rPr sz="1800" b="1" spc="20" dirty="0"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руб.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E28133AB-AA38-43C7-B95D-D1149952D910}"/>
              </a:ext>
            </a:extLst>
          </p:cNvPr>
          <p:cNvSpPr txBox="1"/>
          <p:nvPr/>
        </p:nvSpPr>
        <p:spPr>
          <a:xfrm>
            <a:off x="1087755" y="5210798"/>
            <a:ext cx="10652760" cy="6089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R="193675" algn="ctr">
              <a:lnSpc>
                <a:spcPct val="100000"/>
              </a:lnSpc>
              <a:spcBef>
                <a:spcPts val="125"/>
              </a:spcBef>
            </a:pPr>
            <a:r>
              <a:rPr sz="2000" b="1" dirty="0">
                <a:latin typeface="Calibri"/>
                <a:cs typeface="Calibri"/>
              </a:rPr>
              <a:t>Согласование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результатов</a:t>
            </a:r>
            <a:endParaRPr sz="2000" dirty="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10"/>
              </a:spcBef>
            </a:pPr>
            <a:r>
              <a:rPr sz="1800" dirty="0">
                <a:latin typeface="Times New Roman"/>
                <a:cs typeface="Times New Roman"/>
              </a:rPr>
              <a:t>Итоговая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стоимость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=</a:t>
            </a:r>
            <a:r>
              <a:rPr sz="1800" spc="-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Стоимость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(доходный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подход)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 К</a:t>
            </a:r>
            <a:r>
              <a:rPr sz="1800" baseline="-18518" dirty="0">
                <a:latin typeface="Times New Roman"/>
                <a:cs typeface="Times New Roman"/>
              </a:rPr>
              <a:t>весомости</a:t>
            </a:r>
            <a:r>
              <a:rPr sz="1800" spc="202" baseline="-18518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+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Стоимость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(затратный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подход)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</a:t>
            </a:r>
            <a:r>
              <a:rPr sz="1800" spc="-15" baseline="-18518" dirty="0">
                <a:latin typeface="Times New Roman"/>
                <a:cs typeface="Times New Roman"/>
              </a:rPr>
              <a:t>весомости</a:t>
            </a:r>
            <a:endParaRPr sz="1800" baseline="-18518" dirty="0">
              <a:latin typeface="Times New Roman"/>
              <a:cs typeface="Times New Roman"/>
            </a:endParaRPr>
          </a:p>
        </p:txBody>
      </p:sp>
      <p:graphicFrame>
        <p:nvGraphicFramePr>
          <p:cNvPr id="22" name="object 17">
            <a:extLst>
              <a:ext uri="{FF2B5EF4-FFF2-40B4-BE49-F238E27FC236}">
                <a16:creationId xmlns:a16="http://schemas.microsoft.com/office/drawing/2014/main" id="{C3105B1E-640D-4967-8B72-46A2262338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6060326"/>
              </p:ext>
            </p:extLst>
          </p:nvPr>
        </p:nvGraphicFramePr>
        <p:xfrm>
          <a:off x="393836" y="5792853"/>
          <a:ext cx="3993515" cy="9779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869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6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6390">
                <a:tc>
                  <a:txBody>
                    <a:bodyPr/>
                    <a:lstStyle/>
                    <a:p>
                      <a:pPr marL="68580">
                        <a:lnSpc>
                          <a:spcPts val="1785"/>
                        </a:lnSpc>
                        <a:spcBef>
                          <a:spcPts val="690"/>
                        </a:spcBef>
                      </a:pPr>
                      <a:r>
                        <a:rPr sz="1550" dirty="0">
                          <a:latin typeface="Microsoft Sans Serif"/>
                          <a:cs typeface="Microsoft Sans Serif"/>
                        </a:rPr>
                        <a:t>Наименование</a:t>
                      </a:r>
                      <a:r>
                        <a:rPr sz="1550" spc="254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550" spc="-10" dirty="0">
                          <a:latin typeface="Microsoft Sans Serif"/>
                          <a:cs typeface="Microsoft Sans Serif"/>
                        </a:rPr>
                        <a:t>подхода</a:t>
                      </a:r>
                      <a:endParaRPr sz="15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76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80"/>
                        </a:lnSpc>
                        <a:spcBef>
                          <a:spcPts val="990"/>
                        </a:spcBef>
                      </a:pPr>
                      <a:r>
                        <a:rPr sz="2325" spc="-15" baseline="10752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050" spc="-10" dirty="0">
                          <a:latin typeface="Times New Roman"/>
                          <a:cs typeface="Times New Roman"/>
                        </a:rPr>
                        <a:t>весомости</a:t>
                      </a:r>
                      <a:endParaRPr sz="105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257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755">
                <a:tc>
                  <a:txBody>
                    <a:bodyPr/>
                    <a:lstStyle/>
                    <a:p>
                      <a:pPr marL="68580">
                        <a:lnSpc>
                          <a:spcPts val="1775"/>
                        </a:lnSpc>
                        <a:spcBef>
                          <a:spcPts val="695"/>
                        </a:spcBef>
                      </a:pPr>
                      <a:r>
                        <a:rPr sz="1550" spc="-10" dirty="0">
                          <a:latin typeface="Microsoft Sans Serif"/>
                          <a:cs typeface="Microsoft Sans Serif"/>
                        </a:rPr>
                        <a:t>Доходный</a:t>
                      </a:r>
                      <a:endParaRPr sz="1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82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1775"/>
                        </a:lnSpc>
                        <a:spcBef>
                          <a:spcPts val="695"/>
                        </a:spcBef>
                      </a:pPr>
                      <a:r>
                        <a:rPr sz="1550" spc="-20" dirty="0">
                          <a:latin typeface="Microsoft Sans Serif"/>
                          <a:cs typeface="Microsoft Sans Serif"/>
                        </a:rPr>
                        <a:t>0,</a:t>
                      </a:r>
                      <a:r>
                        <a:rPr lang="ru-RU" sz="1550" spc="-20" dirty="0">
                          <a:latin typeface="Microsoft Sans Serif"/>
                          <a:cs typeface="Microsoft Sans Serif"/>
                        </a:rPr>
                        <a:t>55</a:t>
                      </a:r>
                      <a:endParaRPr sz="15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82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755">
                <a:tc>
                  <a:txBody>
                    <a:bodyPr/>
                    <a:lstStyle/>
                    <a:p>
                      <a:pPr marL="68580">
                        <a:lnSpc>
                          <a:spcPts val="1770"/>
                        </a:lnSpc>
                        <a:spcBef>
                          <a:spcPts val="695"/>
                        </a:spcBef>
                      </a:pPr>
                      <a:r>
                        <a:rPr sz="1550" spc="-10" dirty="0">
                          <a:latin typeface="Microsoft Sans Serif"/>
                          <a:cs typeface="Microsoft Sans Serif"/>
                        </a:rPr>
                        <a:t>Затратный</a:t>
                      </a:r>
                      <a:endParaRPr sz="1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82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1770"/>
                        </a:lnSpc>
                        <a:spcBef>
                          <a:spcPts val="695"/>
                        </a:spcBef>
                      </a:pPr>
                      <a:r>
                        <a:rPr sz="1550" spc="-20" dirty="0">
                          <a:latin typeface="Microsoft Sans Serif"/>
                          <a:cs typeface="Microsoft Sans Serif"/>
                        </a:rPr>
                        <a:t>0,</a:t>
                      </a:r>
                      <a:r>
                        <a:rPr lang="ru-RU" sz="1550" spc="-20" dirty="0">
                          <a:latin typeface="Microsoft Sans Serif"/>
                          <a:cs typeface="Microsoft Sans Serif"/>
                        </a:rPr>
                        <a:t>45</a:t>
                      </a:r>
                      <a:endParaRPr sz="15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82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3" name="object 16">
            <a:extLst>
              <a:ext uri="{FF2B5EF4-FFF2-40B4-BE49-F238E27FC236}">
                <a16:creationId xmlns:a16="http://schemas.microsoft.com/office/drawing/2014/main" id="{8E3028D6-E550-46FE-B197-FE8BA686761B}"/>
              </a:ext>
            </a:extLst>
          </p:cNvPr>
          <p:cNvSpPr txBox="1"/>
          <p:nvPr/>
        </p:nvSpPr>
        <p:spPr>
          <a:xfrm>
            <a:off x="6737557" y="6076578"/>
            <a:ext cx="4203286" cy="43986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750" b="1" dirty="0">
                <a:latin typeface="Arial"/>
                <a:cs typeface="Arial"/>
              </a:rPr>
              <a:t>ИТОГО:</a:t>
            </a:r>
            <a:r>
              <a:rPr sz="2750" b="1" spc="130" dirty="0">
                <a:latin typeface="Arial"/>
                <a:cs typeface="Arial"/>
              </a:rPr>
              <a:t> </a:t>
            </a:r>
            <a:r>
              <a:rPr lang="ru-RU" sz="2750" b="1" spc="130" dirty="0">
                <a:latin typeface="Arial"/>
                <a:cs typeface="Arial"/>
              </a:rPr>
              <a:t>420</a:t>
            </a:r>
            <a:r>
              <a:rPr sz="2750" b="1" spc="20" dirty="0">
                <a:latin typeface="Arial"/>
                <a:cs typeface="Arial"/>
              </a:rPr>
              <a:t> </a:t>
            </a:r>
            <a:r>
              <a:rPr sz="2750" b="1" dirty="0">
                <a:latin typeface="Arial"/>
                <a:cs typeface="Arial"/>
              </a:rPr>
              <a:t>тыс.</a:t>
            </a:r>
            <a:r>
              <a:rPr sz="2750" b="1" spc="220" dirty="0">
                <a:latin typeface="Arial"/>
                <a:cs typeface="Arial"/>
              </a:rPr>
              <a:t> </a:t>
            </a:r>
            <a:r>
              <a:rPr sz="2750" b="1" spc="-20" dirty="0">
                <a:latin typeface="Arial"/>
                <a:cs typeface="Arial"/>
              </a:rPr>
              <a:t>руб.</a:t>
            </a:r>
            <a:endParaRPr sz="2750" dirty="0">
              <a:latin typeface="Arial"/>
              <a:cs typeface="Arial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3979440-029C-4D29-A41A-FCD70F9C6837}"/>
              </a:ext>
            </a:extLst>
          </p:cNvPr>
          <p:cNvSpPr txBox="1"/>
          <p:nvPr/>
        </p:nvSpPr>
        <p:spPr>
          <a:xfrm>
            <a:off x="7036908" y="1934135"/>
            <a:ext cx="5104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 dirty="0"/>
              <a:t>Затраты на материалы= 13,3 </a:t>
            </a:r>
            <a:r>
              <a:rPr lang="ru-RU" u="sng" dirty="0" err="1"/>
              <a:t>тыс.руб</a:t>
            </a:r>
            <a:endParaRPr lang="ru-RU" u="sng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1B8F8FA-6E7A-4E48-A9FE-E3063C14D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BC5-F33B-42EB-8AD8-7E33D819E66A}" type="slidenum">
              <a:rPr lang="ru-RU" smtClean="0"/>
              <a:t>13</a:t>
            </a:fld>
            <a:endParaRPr lang="ru-RU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1434552-B198-4950-85DB-AEC260434BB5}"/>
              </a:ext>
            </a:extLst>
          </p:cNvPr>
          <p:cNvSpPr txBox="1"/>
          <p:nvPr/>
        </p:nvSpPr>
        <p:spPr>
          <a:xfrm>
            <a:off x="7692906" y="9058"/>
            <a:ext cx="45920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Коммерциализация узла подачи охлаждения(смазки) на пуансон в процессе производства концов труб в рамках импортозамещения</a:t>
            </a:r>
          </a:p>
        </p:txBody>
      </p:sp>
    </p:spTree>
    <p:extLst>
      <p:ext uri="{BB962C8B-B14F-4D97-AF65-F5344CB8AC3E}">
        <p14:creationId xmlns:p14="http://schemas.microsoft.com/office/powerpoint/2010/main" val="26201370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370BFC1F-EFFE-4D5A-AAF8-19D17E0432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829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6DC1CF0-0CEA-4230-A308-23825D13BC68}"/>
              </a:ext>
            </a:extLst>
          </p:cNvPr>
          <p:cNvSpPr txBox="1"/>
          <p:nvPr/>
        </p:nvSpPr>
        <p:spPr>
          <a:xfrm>
            <a:off x="2146041" y="91699"/>
            <a:ext cx="65345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/>
              <a:t>План правовой охраны РИД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F7D6A1-D433-4785-B8BA-1614EFCE2A8C}"/>
              </a:ext>
            </a:extLst>
          </p:cNvPr>
          <p:cNvSpPr txBox="1"/>
          <p:nvPr/>
        </p:nvSpPr>
        <p:spPr>
          <a:xfrm>
            <a:off x="784556" y="1016372"/>
            <a:ext cx="1184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Патент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4B73B1-5AAC-41EE-BAE0-7FD2CC665327}"/>
              </a:ext>
            </a:extLst>
          </p:cNvPr>
          <p:cNvSpPr txBox="1"/>
          <p:nvPr/>
        </p:nvSpPr>
        <p:spPr>
          <a:xfrm>
            <a:off x="1935327" y="1218767"/>
            <a:ext cx="6330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1) </a:t>
            </a:r>
            <a:r>
              <a:rPr lang="ru-RU" b="1" dirty="0"/>
              <a:t>Полезная модель</a:t>
            </a:r>
            <a:r>
              <a:rPr lang="ru-RU" dirty="0"/>
              <a:t>: узел подачи охлаждения(смазки) на пуансон в процессе производства концов труб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497584-30D8-4387-9F19-52ABA927A7CD}"/>
              </a:ext>
            </a:extLst>
          </p:cNvPr>
          <p:cNvSpPr txBox="1"/>
          <p:nvPr/>
        </p:nvSpPr>
        <p:spPr>
          <a:xfrm>
            <a:off x="1815228" y="1848532"/>
            <a:ext cx="5323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Новые признаки </a:t>
            </a:r>
            <a:r>
              <a:rPr lang="ru-RU" dirty="0"/>
              <a:t>( из формулы полезной модели):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7E54E7-5628-4B74-BA09-88BB8707E31E}"/>
              </a:ext>
            </a:extLst>
          </p:cNvPr>
          <p:cNvSpPr txBox="1"/>
          <p:nvPr/>
        </p:nvSpPr>
        <p:spPr>
          <a:xfrm>
            <a:off x="839469" y="2261409"/>
            <a:ext cx="24544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состоящий из двух обручей, согнутых из нержавеющей трубы,</a:t>
            </a:r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95828FA-3F39-4B23-A17D-1DB346026ACC}"/>
              </a:ext>
            </a:extLst>
          </p:cNvPr>
          <p:cNvSpPr txBox="1"/>
          <p:nvPr/>
        </p:nvSpPr>
        <p:spPr>
          <a:xfrm>
            <a:off x="3585853" y="2407903"/>
            <a:ext cx="2223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разделенных внутри перегородкой,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6D2C23C-59BE-4AC7-8811-CEDA12A19540}"/>
              </a:ext>
            </a:extLst>
          </p:cNvPr>
          <p:cNvSpPr txBox="1"/>
          <p:nvPr/>
        </p:nvSpPr>
        <p:spPr>
          <a:xfrm>
            <a:off x="6183559" y="2401430"/>
            <a:ext cx="24544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прикрепленные к ним сливные краны, </a:t>
            </a:r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05F27C5-5046-4068-BE3F-E227C5D7D551}"/>
              </a:ext>
            </a:extLst>
          </p:cNvPr>
          <p:cNvSpPr txBox="1"/>
          <p:nvPr/>
        </p:nvSpPr>
        <p:spPr>
          <a:xfrm>
            <a:off x="9085372" y="2295611"/>
            <a:ext cx="25920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ерши и дюритовые рукава, через которые подаётся жидкость</a:t>
            </a:r>
            <a:endParaRPr lang="ru-R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B615E1-7D2A-45B7-A9CD-BE72F310EC24}"/>
              </a:ext>
            </a:extLst>
          </p:cNvPr>
          <p:cNvSpPr txBox="1"/>
          <p:nvPr/>
        </p:nvSpPr>
        <p:spPr>
          <a:xfrm>
            <a:off x="683769" y="3340411"/>
            <a:ext cx="1874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Свидетельство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4AC046E-A676-489F-99F5-A2A9B652DC82}"/>
              </a:ext>
            </a:extLst>
          </p:cNvPr>
          <p:cNvSpPr txBox="1"/>
          <p:nvPr/>
        </p:nvSpPr>
        <p:spPr>
          <a:xfrm>
            <a:off x="2427042" y="3378882"/>
            <a:ext cx="2223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2) </a:t>
            </a:r>
            <a:r>
              <a:rPr lang="ru-RU" b="1" dirty="0"/>
              <a:t>Товарный знак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031FDF4-3206-4FD1-A68D-C6C646491B00}"/>
              </a:ext>
            </a:extLst>
          </p:cNvPr>
          <p:cNvSpPr txBox="1"/>
          <p:nvPr/>
        </p:nvSpPr>
        <p:spPr>
          <a:xfrm>
            <a:off x="7186863" y="3420022"/>
            <a:ext cx="5005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Территория патентования: Россия</a:t>
            </a:r>
          </a:p>
          <a:p>
            <a:r>
              <a:rPr lang="ru-RU" dirty="0"/>
              <a:t>Затраты на правовую охрану: 343690 рублей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E638238D-84AF-420F-A7B1-3643CC646977}"/>
              </a:ext>
            </a:extLst>
          </p:cNvPr>
          <p:cNvSpPr/>
          <p:nvPr/>
        </p:nvSpPr>
        <p:spPr>
          <a:xfrm>
            <a:off x="784556" y="1009856"/>
            <a:ext cx="882319" cy="36933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E7E11666-F7BD-4FEB-A526-EC96F2B77735}"/>
              </a:ext>
            </a:extLst>
          </p:cNvPr>
          <p:cNvSpPr/>
          <p:nvPr/>
        </p:nvSpPr>
        <p:spPr>
          <a:xfrm>
            <a:off x="683769" y="3388252"/>
            <a:ext cx="1672895" cy="36933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EAAB9AC5-E6D2-475E-B766-0F98B6F224BF}"/>
              </a:ext>
            </a:extLst>
          </p:cNvPr>
          <p:cNvSpPr/>
          <p:nvPr/>
        </p:nvSpPr>
        <p:spPr>
          <a:xfrm>
            <a:off x="784555" y="2290292"/>
            <a:ext cx="2301545" cy="865563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669D7DC0-9F2B-41F4-B381-62B63ACF98AE}"/>
              </a:ext>
            </a:extLst>
          </p:cNvPr>
          <p:cNvSpPr/>
          <p:nvPr/>
        </p:nvSpPr>
        <p:spPr>
          <a:xfrm>
            <a:off x="3471160" y="2313812"/>
            <a:ext cx="2301545" cy="865563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42116E74-E300-4C39-B4FC-CDEFFD160DC7}"/>
              </a:ext>
            </a:extLst>
          </p:cNvPr>
          <p:cNvSpPr/>
          <p:nvPr/>
        </p:nvSpPr>
        <p:spPr>
          <a:xfrm>
            <a:off x="6168612" y="2309099"/>
            <a:ext cx="2301545" cy="865563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AB066979-1916-49AA-B50D-6C549D53306B}"/>
              </a:ext>
            </a:extLst>
          </p:cNvPr>
          <p:cNvSpPr/>
          <p:nvPr/>
        </p:nvSpPr>
        <p:spPr>
          <a:xfrm>
            <a:off x="9120260" y="2303606"/>
            <a:ext cx="2301545" cy="865563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0C60D6BA-131D-40CF-A67C-63751A30FD5D}"/>
              </a:ext>
            </a:extLst>
          </p:cNvPr>
          <p:cNvSpPr/>
          <p:nvPr/>
        </p:nvSpPr>
        <p:spPr>
          <a:xfrm>
            <a:off x="7116934" y="3340411"/>
            <a:ext cx="4616808" cy="760783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89275A66-782E-4394-86F2-F50EDBCE6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2796" y="6333448"/>
            <a:ext cx="2743200" cy="365125"/>
          </a:xfrm>
        </p:spPr>
        <p:txBody>
          <a:bodyPr/>
          <a:lstStyle/>
          <a:p>
            <a:fld id="{299DDBC5-F33B-42EB-8AD8-7E33D819E66A}" type="slidenum">
              <a:rPr lang="ru-RU" smtClean="0"/>
              <a:t>14</a:t>
            </a:fld>
            <a:endParaRPr lang="ru-RU"/>
          </a:p>
        </p:txBody>
      </p:sp>
      <p:sp>
        <p:nvSpPr>
          <p:cNvPr id="3" name="Прямоугольник: скругленные верхние углы 2">
            <a:extLst>
              <a:ext uri="{FF2B5EF4-FFF2-40B4-BE49-F238E27FC236}">
                <a16:creationId xmlns:a16="http://schemas.microsoft.com/office/drawing/2014/main" id="{600ADA7C-A125-420D-A4A2-88BD214EAF15}"/>
              </a:ext>
            </a:extLst>
          </p:cNvPr>
          <p:cNvSpPr/>
          <p:nvPr/>
        </p:nvSpPr>
        <p:spPr>
          <a:xfrm>
            <a:off x="266496" y="3927264"/>
            <a:ext cx="2819604" cy="582592"/>
          </a:xfrm>
          <a:prstGeom prst="round2Same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Этап 1: </a:t>
            </a:r>
            <a:r>
              <a:rPr lang="ru-RU" b="1" dirty="0">
                <a:solidFill>
                  <a:schemeClr val="tx1"/>
                </a:solidFill>
              </a:rPr>
              <a:t>Исследование патентного ландшафта</a:t>
            </a:r>
          </a:p>
        </p:txBody>
      </p:sp>
      <p:sp>
        <p:nvSpPr>
          <p:cNvPr id="30" name="Прямоугольник: скругленные верхние углы 29">
            <a:extLst>
              <a:ext uri="{FF2B5EF4-FFF2-40B4-BE49-F238E27FC236}">
                <a16:creationId xmlns:a16="http://schemas.microsoft.com/office/drawing/2014/main" id="{CDFC119F-3343-4B5F-9A91-DDD82F2FF506}"/>
              </a:ext>
            </a:extLst>
          </p:cNvPr>
          <p:cNvSpPr/>
          <p:nvPr/>
        </p:nvSpPr>
        <p:spPr>
          <a:xfrm>
            <a:off x="1470802" y="5447380"/>
            <a:ext cx="2942254" cy="771739"/>
          </a:xfrm>
          <a:prstGeom prst="round2Same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Этап 2: </a:t>
            </a: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Выбор стратегии правовой охраны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2" name="Прямоугольник: скругленные верхние углы 31">
            <a:extLst>
              <a:ext uri="{FF2B5EF4-FFF2-40B4-BE49-F238E27FC236}">
                <a16:creationId xmlns:a16="http://schemas.microsoft.com/office/drawing/2014/main" id="{F550F80F-D75C-4BE8-9166-8F92D20D852D}"/>
              </a:ext>
            </a:extLst>
          </p:cNvPr>
          <p:cNvSpPr/>
          <p:nvPr/>
        </p:nvSpPr>
        <p:spPr>
          <a:xfrm>
            <a:off x="3747015" y="4012325"/>
            <a:ext cx="2709004" cy="560859"/>
          </a:xfrm>
          <a:prstGeom prst="round2Same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Этап 3: </a:t>
            </a: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Подача заявки на патент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3" name="Прямоугольник: скругленные верхние углы 32">
            <a:extLst>
              <a:ext uri="{FF2B5EF4-FFF2-40B4-BE49-F238E27FC236}">
                <a16:creationId xmlns:a16="http://schemas.microsoft.com/office/drawing/2014/main" id="{2BF695BA-4F79-41FC-96B7-F2EC87BD5662}"/>
              </a:ext>
            </a:extLst>
          </p:cNvPr>
          <p:cNvSpPr/>
          <p:nvPr/>
        </p:nvSpPr>
        <p:spPr>
          <a:xfrm>
            <a:off x="5107361" y="5586408"/>
            <a:ext cx="2709004" cy="560859"/>
          </a:xfrm>
          <a:prstGeom prst="round2Same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Этап 4: </a:t>
            </a: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Рассмотрение заявки на патент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4" name="Прямоугольник: скругленные верхние углы 33">
            <a:extLst>
              <a:ext uri="{FF2B5EF4-FFF2-40B4-BE49-F238E27FC236}">
                <a16:creationId xmlns:a16="http://schemas.microsoft.com/office/drawing/2014/main" id="{2BF98A4B-B2E4-4101-9084-A29ADCD69D63}"/>
              </a:ext>
            </a:extLst>
          </p:cNvPr>
          <p:cNvSpPr/>
          <p:nvPr/>
        </p:nvSpPr>
        <p:spPr>
          <a:xfrm>
            <a:off x="7283499" y="4221809"/>
            <a:ext cx="2709004" cy="560859"/>
          </a:xfrm>
          <a:prstGeom prst="round2Same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Этап 5: </a:t>
            </a: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Поддержание патента в силе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5" name="Прямоугольник: скругленные верхние углы 34">
            <a:extLst>
              <a:ext uri="{FF2B5EF4-FFF2-40B4-BE49-F238E27FC236}">
                <a16:creationId xmlns:a16="http://schemas.microsoft.com/office/drawing/2014/main" id="{A46B1960-BE9B-4983-88DB-4FB02D093F80}"/>
              </a:ext>
            </a:extLst>
          </p:cNvPr>
          <p:cNvSpPr/>
          <p:nvPr/>
        </p:nvSpPr>
        <p:spPr>
          <a:xfrm>
            <a:off x="9307971" y="5369321"/>
            <a:ext cx="2467132" cy="929286"/>
          </a:xfrm>
          <a:prstGeom prst="round2Same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Этап 6: </a:t>
            </a: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Защита прав интеллектуальной собственности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Стрелка: вниз 35">
            <a:extLst>
              <a:ext uri="{FF2B5EF4-FFF2-40B4-BE49-F238E27FC236}">
                <a16:creationId xmlns:a16="http://schemas.microsoft.com/office/drawing/2014/main" id="{8594234A-DAE8-41B3-878C-0B664909E858}"/>
              </a:ext>
            </a:extLst>
          </p:cNvPr>
          <p:cNvSpPr/>
          <p:nvPr/>
        </p:nvSpPr>
        <p:spPr>
          <a:xfrm>
            <a:off x="1520216" y="4616415"/>
            <a:ext cx="625825" cy="75290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трелка: вверх 36">
            <a:extLst>
              <a:ext uri="{FF2B5EF4-FFF2-40B4-BE49-F238E27FC236}">
                <a16:creationId xmlns:a16="http://schemas.microsoft.com/office/drawing/2014/main" id="{FADA21D9-1667-4CFC-A5ED-24FA665F8A2C}"/>
              </a:ext>
            </a:extLst>
          </p:cNvPr>
          <p:cNvSpPr/>
          <p:nvPr/>
        </p:nvSpPr>
        <p:spPr>
          <a:xfrm>
            <a:off x="3747015" y="4616415"/>
            <a:ext cx="625825" cy="75290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трелка: вниз 37">
            <a:extLst>
              <a:ext uri="{FF2B5EF4-FFF2-40B4-BE49-F238E27FC236}">
                <a16:creationId xmlns:a16="http://schemas.microsoft.com/office/drawing/2014/main" id="{5A959DD5-550D-4DB0-9B8E-FD7E851BAC79}"/>
              </a:ext>
            </a:extLst>
          </p:cNvPr>
          <p:cNvSpPr/>
          <p:nvPr/>
        </p:nvSpPr>
        <p:spPr>
          <a:xfrm>
            <a:off x="5240537" y="4616415"/>
            <a:ext cx="623910" cy="84956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трелка: вверх 38">
            <a:extLst>
              <a:ext uri="{FF2B5EF4-FFF2-40B4-BE49-F238E27FC236}">
                <a16:creationId xmlns:a16="http://schemas.microsoft.com/office/drawing/2014/main" id="{8B893F3B-A5B3-4C50-90B1-B58027912906}"/>
              </a:ext>
            </a:extLst>
          </p:cNvPr>
          <p:cNvSpPr/>
          <p:nvPr/>
        </p:nvSpPr>
        <p:spPr>
          <a:xfrm>
            <a:off x="7194639" y="4842913"/>
            <a:ext cx="625825" cy="67560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Стрелка: вниз 39">
            <a:extLst>
              <a:ext uri="{FF2B5EF4-FFF2-40B4-BE49-F238E27FC236}">
                <a16:creationId xmlns:a16="http://schemas.microsoft.com/office/drawing/2014/main" id="{E880F311-9A19-4C21-8950-F029EDF5AD8D}"/>
              </a:ext>
            </a:extLst>
          </p:cNvPr>
          <p:cNvSpPr/>
          <p:nvPr/>
        </p:nvSpPr>
        <p:spPr>
          <a:xfrm>
            <a:off x="9689431" y="4846734"/>
            <a:ext cx="457746" cy="48774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1473185-8D37-4227-A9ED-4D79063FC859}"/>
              </a:ext>
            </a:extLst>
          </p:cNvPr>
          <p:cNvSpPr txBox="1"/>
          <p:nvPr/>
        </p:nvSpPr>
        <p:spPr>
          <a:xfrm>
            <a:off x="7732450" y="0"/>
            <a:ext cx="45920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Коммерциализация узла подачи охлаждения(смазки) на пуансон в процессе производства концов труб в рамках импортозамещения</a:t>
            </a:r>
          </a:p>
        </p:txBody>
      </p:sp>
    </p:spTree>
    <p:extLst>
      <p:ext uri="{BB962C8B-B14F-4D97-AF65-F5344CB8AC3E}">
        <p14:creationId xmlns:p14="http://schemas.microsoft.com/office/powerpoint/2010/main" val="497899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25D82878-57FA-482B-BEE9-1A72604389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829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82B5FFD-F6CC-4743-84F6-2E5A69C43A80}"/>
              </a:ext>
            </a:extLst>
          </p:cNvPr>
          <p:cNvSpPr txBox="1"/>
          <p:nvPr/>
        </p:nvSpPr>
        <p:spPr>
          <a:xfrm>
            <a:off x="2146041" y="91699"/>
            <a:ext cx="65345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/>
              <a:t>Бизнес-модель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965238-FD3B-443B-8664-8E10483B126F}"/>
              </a:ext>
            </a:extLst>
          </p:cNvPr>
          <p:cNvSpPr txBox="1"/>
          <p:nvPr/>
        </p:nvSpPr>
        <p:spPr>
          <a:xfrm>
            <a:off x="219075" y="6005872"/>
            <a:ext cx="11507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Модель коммерциализации – прямые продажи устройства, сервисного обслуживания, в которое входит установка оборудования, обучение персонала и дальнейшая техническая поддержка, также продажа комплектующих.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CB424ED2-3795-4481-8FF5-A412F6113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BC5-F33B-42EB-8AD8-7E33D819E66A}" type="slidenum">
              <a:rPr lang="ru-RU" smtClean="0"/>
              <a:t>15</a:t>
            </a:fld>
            <a:endParaRPr lang="ru-RU"/>
          </a:p>
        </p:txBody>
      </p:sp>
      <p:graphicFrame>
        <p:nvGraphicFramePr>
          <p:cNvPr id="10" name="Схема 9">
            <a:extLst>
              <a:ext uri="{FF2B5EF4-FFF2-40B4-BE49-F238E27FC236}">
                <a16:creationId xmlns:a16="http://schemas.microsoft.com/office/drawing/2014/main" id="{60323E5C-4F2C-48DF-8580-0A538118B0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3338274"/>
              </p:ext>
            </p:extLst>
          </p:nvPr>
        </p:nvGraphicFramePr>
        <p:xfrm>
          <a:off x="110359" y="1329792"/>
          <a:ext cx="10736036" cy="37120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079F23F1-883A-4A94-8086-851DD97ADBA8}"/>
              </a:ext>
            </a:extLst>
          </p:cNvPr>
          <p:cNvSpPr txBox="1"/>
          <p:nvPr/>
        </p:nvSpPr>
        <p:spPr>
          <a:xfrm>
            <a:off x="7732450" y="0"/>
            <a:ext cx="45920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Коммерциализация узла подачи охлаждения(смазки) на пуансон в процессе производства концов труб в рамках импортозамещения</a:t>
            </a:r>
          </a:p>
        </p:txBody>
      </p:sp>
    </p:spTree>
    <p:extLst>
      <p:ext uri="{BB962C8B-B14F-4D97-AF65-F5344CB8AC3E}">
        <p14:creationId xmlns:p14="http://schemas.microsoft.com/office/powerpoint/2010/main" val="7728755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867CC6E3-BDBB-4DAE-81BC-08DA8CC88B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829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04944B4-F7EC-4DD9-9490-1061677EB44E}"/>
              </a:ext>
            </a:extLst>
          </p:cNvPr>
          <p:cNvSpPr txBox="1"/>
          <p:nvPr/>
        </p:nvSpPr>
        <p:spPr>
          <a:xfrm>
            <a:off x="2146041" y="91699"/>
            <a:ext cx="9909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План доходов и расходов и оценка эффективности инвестиций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DB2136-B785-4F4D-84DE-A6E8F0E117D7}"/>
              </a:ext>
            </a:extLst>
          </p:cNvPr>
          <p:cNvSpPr txBox="1"/>
          <p:nvPr/>
        </p:nvSpPr>
        <p:spPr>
          <a:xfrm>
            <a:off x="1196854" y="912901"/>
            <a:ext cx="3605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План движения денежных средств</a:t>
            </a:r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FAE3DFA4-DE65-4FF6-88C0-ECACB6E93A84}"/>
              </a:ext>
            </a:extLst>
          </p:cNvPr>
          <p:cNvSpPr txBox="1"/>
          <p:nvPr/>
        </p:nvSpPr>
        <p:spPr>
          <a:xfrm>
            <a:off x="6824643" y="1734735"/>
            <a:ext cx="5010539" cy="123431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b="1" dirty="0">
                <a:latin typeface="Calibri"/>
                <a:cs typeface="Calibri"/>
              </a:rPr>
              <a:t>Чистая</a:t>
            </a:r>
            <a:r>
              <a:rPr sz="1550" b="1" spc="140" dirty="0">
                <a:latin typeface="Calibri"/>
                <a:cs typeface="Calibri"/>
              </a:rPr>
              <a:t> </a:t>
            </a:r>
            <a:r>
              <a:rPr sz="1550" b="1" dirty="0">
                <a:latin typeface="Calibri"/>
                <a:cs typeface="Calibri"/>
              </a:rPr>
              <a:t>текущая</a:t>
            </a:r>
            <a:r>
              <a:rPr sz="1550" b="1" spc="50" dirty="0">
                <a:latin typeface="Calibri"/>
                <a:cs typeface="Calibri"/>
              </a:rPr>
              <a:t> </a:t>
            </a:r>
            <a:r>
              <a:rPr sz="1550" b="1" dirty="0">
                <a:latin typeface="Calibri"/>
                <a:cs typeface="Calibri"/>
              </a:rPr>
              <a:t>стоимость</a:t>
            </a:r>
            <a:r>
              <a:rPr sz="1550" b="1" spc="30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(NPV)</a:t>
            </a:r>
            <a:r>
              <a:rPr sz="1550" spc="2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–</a:t>
            </a:r>
            <a:r>
              <a:rPr sz="1550" spc="95" dirty="0">
                <a:latin typeface="Calibri"/>
                <a:cs typeface="Calibri"/>
              </a:rPr>
              <a:t> </a:t>
            </a:r>
            <a:r>
              <a:rPr lang="ru-RU" sz="1550" spc="95" dirty="0">
                <a:latin typeface="Calibri"/>
                <a:cs typeface="Calibri"/>
              </a:rPr>
              <a:t>11731 </a:t>
            </a:r>
            <a:r>
              <a:rPr lang="ru-RU" sz="1550" spc="95" dirty="0" err="1">
                <a:latin typeface="Calibri"/>
                <a:cs typeface="Calibri"/>
              </a:rPr>
              <a:t>тыс</a:t>
            </a:r>
            <a:r>
              <a:rPr sz="1550" dirty="0">
                <a:latin typeface="Calibri"/>
                <a:cs typeface="Calibri"/>
              </a:rPr>
              <a:t>.</a:t>
            </a:r>
            <a:r>
              <a:rPr sz="1550" spc="3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руб.</a:t>
            </a:r>
            <a:r>
              <a:rPr sz="1550" spc="13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&gt;</a:t>
            </a:r>
            <a:r>
              <a:rPr sz="1550" spc="15" dirty="0">
                <a:latin typeface="Calibri"/>
                <a:cs typeface="Calibri"/>
              </a:rPr>
              <a:t> </a:t>
            </a:r>
            <a:r>
              <a:rPr sz="1550" spc="-50" dirty="0">
                <a:latin typeface="Calibri"/>
                <a:cs typeface="Calibri"/>
              </a:rPr>
              <a:t>0</a:t>
            </a:r>
            <a:endParaRPr sz="15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b="1" dirty="0">
                <a:latin typeface="Calibri"/>
                <a:cs typeface="Calibri"/>
              </a:rPr>
              <a:t>Индекс</a:t>
            </a:r>
            <a:r>
              <a:rPr sz="1550" b="1" spc="130" dirty="0">
                <a:latin typeface="Calibri"/>
                <a:cs typeface="Calibri"/>
              </a:rPr>
              <a:t> </a:t>
            </a:r>
            <a:r>
              <a:rPr sz="1550" b="1" dirty="0">
                <a:latin typeface="Calibri"/>
                <a:cs typeface="Calibri"/>
              </a:rPr>
              <a:t>доходности</a:t>
            </a:r>
            <a:r>
              <a:rPr sz="1550" b="1" spc="18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(PI)</a:t>
            </a:r>
            <a:r>
              <a:rPr sz="1550" spc="100" dirty="0">
                <a:latin typeface="Calibri"/>
                <a:cs typeface="Calibri"/>
              </a:rPr>
              <a:t> </a:t>
            </a:r>
            <a:r>
              <a:rPr lang="ru-RU" sz="1550" dirty="0">
                <a:latin typeface="Calibri"/>
                <a:cs typeface="Calibri"/>
              </a:rPr>
              <a:t>–</a:t>
            </a:r>
            <a:r>
              <a:rPr sz="1550" spc="15" dirty="0">
                <a:latin typeface="Calibri"/>
                <a:cs typeface="Calibri"/>
              </a:rPr>
              <a:t> </a:t>
            </a:r>
            <a:r>
              <a:rPr lang="ru-RU" sz="1550" spc="15" dirty="0">
                <a:latin typeface="Calibri"/>
                <a:cs typeface="Calibri"/>
              </a:rPr>
              <a:t>13,46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3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&gt;</a:t>
            </a:r>
            <a:r>
              <a:rPr sz="1550" spc="90" dirty="0">
                <a:latin typeface="Calibri"/>
                <a:cs typeface="Calibri"/>
              </a:rPr>
              <a:t> </a:t>
            </a:r>
            <a:r>
              <a:rPr sz="1550" spc="-50" dirty="0">
                <a:latin typeface="Calibri"/>
                <a:cs typeface="Calibri"/>
              </a:rPr>
              <a:t>1</a:t>
            </a:r>
            <a:endParaRPr sz="15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550" b="1" dirty="0">
                <a:latin typeface="Calibri"/>
                <a:cs typeface="Calibri"/>
              </a:rPr>
              <a:t>Внутренняя</a:t>
            </a:r>
            <a:r>
              <a:rPr sz="1550" b="1" spc="285" dirty="0">
                <a:latin typeface="Calibri"/>
                <a:cs typeface="Calibri"/>
              </a:rPr>
              <a:t> </a:t>
            </a:r>
            <a:r>
              <a:rPr sz="1550" b="1" dirty="0">
                <a:latin typeface="Calibri"/>
                <a:cs typeface="Calibri"/>
              </a:rPr>
              <a:t>норма</a:t>
            </a:r>
            <a:r>
              <a:rPr sz="1550" b="1" spc="120" dirty="0">
                <a:latin typeface="Calibri"/>
                <a:cs typeface="Calibri"/>
              </a:rPr>
              <a:t> </a:t>
            </a:r>
            <a:r>
              <a:rPr sz="1550" b="1" dirty="0">
                <a:latin typeface="Calibri"/>
                <a:cs typeface="Calibri"/>
              </a:rPr>
              <a:t>доходности</a:t>
            </a:r>
            <a:r>
              <a:rPr sz="1550" b="1" spc="17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(IRR)</a:t>
            </a:r>
            <a:r>
              <a:rPr sz="1550" spc="17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–</a:t>
            </a:r>
            <a:r>
              <a:rPr sz="1550" spc="95" dirty="0">
                <a:latin typeface="Calibri"/>
                <a:cs typeface="Calibri"/>
              </a:rPr>
              <a:t> </a:t>
            </a:r>
            <a:r>
              <a:rPr lang="ru-RU" sz="1550" spc="95">
                <a:latin typeface="Calibri"/>
                <a:cs typeface="Calibri"/>
              </a:rPr>
              <a:t>119</a:t>
            </a:r>
            <a:r>
              <a:rPr sz="1550">
                <a:latin typeface="Calibri"/>
                <a:cs typeface="Calibri"/>
              </a:rPr>
              <a:t>%</a:t>
            </a:r>
            <a:r>
              <a:rPr sz="1550" spc="55">
                <a:latin typeface="Calibri"/>
                <a:cs typeface="Calibri"/>
              </a:rPr>
              <a:t> </a:t>
            </a:r>
            <a:r>
              <a:rPr sz="1550" dirty="0">
                <a:latin typeface="Cambria Math"/>
                <a:cs typeface="Cambria Math"/>
              </a:rPr>
              <a:t>≫ </a:t>
            </a:r>
            <a:r>
              <a:rPr sz="1550" spc="-50" dirty="0">
                <a:latin typeface="Calibri"/>
                <a:cs typeface="Calibri"/>
              </a:rPr>
              <a:t>r</a:t>
            </a:r>
            <a:endParaRPr sz="15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550" b="1" dirty="0">
                <a:latin typeface="Calibri"/>
                <a:cs typeface="Calibri"/>
              </a:rPr>
              <a:t>Дисконтированный</a:t>
            </a:r>
            <a:r>
              <a:rPr sz="1550" b="1" spc="254" dirty="0">
                <a:latin typeface="Calibri"/>
                <a:cs typeface="Calibri"/>
              </a:rPr>
              <a:t> </a:t>
            </a:r>
            <a:r>
              <a:rPr sz="1550" b="1" dirty="0">
                <a:latin typeface="Calibri"/>
                <a:cs typeface="Calibri"/>
              </a:rPr>
              <a:t>срок</a:t>
            </a:r>
            <a:r>
              <a:rPr sz="1550" b="1" spc="145" dirty="0">
                <a:latin typeface="Calibri"/>
                <a:cs typeface="Calibri"/>
              </a:rPr>
              <a:t> </a:t>
            </a:r>
            <a:r>
              <a:rPr sz="1550" b="1" dirty="0">
                <a:latin typeface="Calibri"/>
                <a:cs typeface="Calibri"/>
              </a:rPr>
              <a:t>окупаемости</a:t>
            </a:r>
            <a:r>
              <a:rPr sz="1550" b="1" spc="17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(DPB)</a:t>
            </a:r>
            <a:r>
              <a:rPr sz="1550" spc="17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–</a:t>
            </a:r>
            <a:r>
              <a:rPr sz="1550" spc="10" dirty="0">
                <a:latin typeface="Calibri"/>
                <a:cs typeface="Calibri"/>
              </a:rPr>
              <a:t> </a:t>
            </a:r>
            <a:r>
              <a:rPr lang="ru-RU" sz="1550" spc="10" dirty="0">
                <a:latin typeface="Calibri"/>
                <a:cs typeface="Calibri"/>
              </a:rPr>
              <a:t>3 года</a:t>
            </a:r>
            <a:r>
              <a:rPr sz="1550" spc="13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&lt;</a:t>
            </a:r>
            <a:r>
              <a:rPr sz="1550" spc="90" dirty="0">
                <a:latin typeface="Calibri"/>
                <a:cs typeface="Calibri"/>
              </a:rPr>
              <a:t> </a:t>
            </a:r>
            <a:r>
              <a:rPr sz="1550" dirty="0" err="1">
                <a:latin typeface="Calibri"/>
                <a:cs typeface="Calibri"/>
              </a:rPr>
              <a:t>гори</a:t>
            </a:r>
            <a:r>
              <a:rPr lang="ru-RU" sz="1550" dirty="0">
                <a:latin typeface="Calibri"/>
                <a:cs typeface="Calibri"/>
              </a:rPr>
              <a:t>зонт планирования</a:t>
            </a:r>
            <a:endParaRPr sz="1550" dirty="0">
              <a:latin typeface="Calibri"/>
              <a:cs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CF36A2F-B2EA-4F61-BA03-660B7BFD17BB}"/>
              </a:ext>
            </a:extLst>
          </p:cNvPr>
          <p:cNvSpPr txBox="1"/>
          <p:nvPr/>
        </p:nvSpPr>
        <p:spPr>
          <a:xfrm>
            <a:off x="6844749" y="3314223"/>
            <a:ext cx="44472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Коэффициент чувствительности сальдо по операционной деятельности</a:t>
            </a:r>
            <a:r>
              <a:rPr lang="ru-RU" dirty="0"/>
              <a:t>: при изменении </a:t>
            </a:r>
            <a:r>
              <a:rPr lang="ru-RU" dirty="0" err="1"/>
              <a:t>с.о.д</a:t>
            </a:r>
            <a:r>
              <a:rPr lang="ru-RU" dirty="0"/>
              <a:t> на 8,5% </a:t>
            </a:r>
            <a:r>
              <a:rPr lang="en-US" dirty="0"/>
              <a:t>NPV </a:t>
            </a:r>
            <a:r>
              <a:rPr lang="ru-RU" dirty="0"/>
              <a:t>изменяется на 56,9% , </a:t>
            </a:r>
            <a:r>
              <a:rPr lang="en-US" dirty="0"/>
              <a:t>K</a:t>
            </a:r>
            <a:r>
              <a:rPr lang="ru-RU" dirty="0" err="1"/>
              <a:t>ч.с.о</a:t>
            </a:r>
            <a:r>
              <a:rPr lang="ru-RU" dirty="0"/>
              <a:t> = 6,72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E1EEA4D-0F70-4050-A0ED-697DD30ADDEA}"/>
              </a:ext>
            </a:extLst>
          </p:cNvPr>
          <p:cNvSpPr txBox="1"/>
          <p:nvPr/>
        </p:nvSpPr>
        <p:spPr>
          <a:xfrm>
            <a:off x="6868289" y="4571498"/>
            <a:ext cx="42957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Коэффициент чувствительности сальдо по инвестиционной деятельности</a:t>
            </a:r>
            <a:r>
              <a:rPr lang="ru-RU" dirty="0"/>
              <a:t>: при изменении </a:t>
            </a:r>
            <a:r>
              <a:rPr lang="ru-RU" dirty="0" err="1"/>
              <a:t>с.и.д</a:t>
            </a:r>
            <a:r>
              <a:rPr lang="ru-RU" dirty="0"/>
              <a:t> на 10% </a:t>
            </a:r>
            <a:r>
              <a:rPr lang="en-US" dirty="0"/>
              <a:t>NPV </a:t>
            </a:r>
            <a:r>
              <a:rPr lang="ru-RU" dirty="0"/>
              <a:t>изменяется на 147,5% , </a:t>
            </a:r>
            <a:r>
              <a:rPr lang="en-US" dirty="0"/>
              <a:t>K</a:t>
            </a:r>
            <a:r>
              <a:rPr lang="ru-RU" dirty="0" err="1"/>
              <a:t>ч.с.и</a:t>
            </a:r>
            <a:r>
              <a:rPr lang="ru-RU" dirty="0"/>
              <a:t> = 14,75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FC77FEF-729F-4D5B-AF4F-409F6BE81F2F}"/>
              </a:ext>
            </a:extLst>
          </p:cNvPr>
          <p:cNvSpPr txBox="1"/>
          <p:nvPr/>
        </p:nvSpPr>
        <p:spPr>
          <a:xfrm>
            <a:off x="6876546" y="5756185"/>
            <a:ext cx="49067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Коэффициент чувствительности затрат на материалы</a:t>
            </a:r>
            <a:r>
              <a:rPr lang="ru-RU" dirty="0"/>
              <a:t>: при изменении </a:t>
            </a:r>
            <a:r>
              <a:rPr lang="ru-RU" dirty="0" err="1"/>
              <a:t>з.м</a:t>
            </a:r>
            <a:r>
              <a:rPr lang="ru-RU" dirty="0"/>
              <a:t> на 20% </a:t>
            </a:r>
            <a:r>
              <a:rPr lang="en-US" dirty="0"/>
              <a:t>NPV </a:t>
            </a:r>
            <a:r>
              <a:rPr lang="ru-RU" dirty="0"/>
              <a:t>изменяется на 69,5% , </a:t>
            </a:r>
            <a:r>
              <a:rPr lang="en-US" dirty="0"/>
              <a:t>K</a:t>
            </a:r>
            <a:r>
              <a:rPr lang="ru-RU" dirty="0" err="1"/>
              <a:t>ч.з.м</a:t>
            </a:r>
            <a:r>
              <a:rPr lang="ru-RU" dirty="0"/>
              <a:t> = 3,48</a:t>
            </a:r>
          </a:p>
          <a:p>
            <a:endParaRPr lang="ru-RU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B232088C-DE02-46EF-A205-1E0B1D7B0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BC5-F33B-42EB-8AD8-7E33D819E66A}" type="slidenum">
              <a:rPr lang="ru-RU" smtClean="0"/>
              <a:t>16</a:t>
            </a:fld>
            <a:endParaRPr lang="ru-RU"/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E75B9519-2E63-44FD-8345-2DDC46101167}"/>
              </a:ext>
            </a:extLst>
          </p:cNvPr>
          <p:cNvSpPr/>
          <p:nvPr/>
        </p:nvSpPr>
        <p:spPr>
          <a:xfrm>
            <a:off x="6772742" y="1690875"/>
            <a:ext cx="5010539" cy="123431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1E8A346-218E-4442-A07D-B0C36B78DD33}"/>
              </a:ext>
            </a:extLst>
          </p:cNvPr>
          <p:cNvSpPr/>
          <p:nvPr/>
        </p:nvSpPr>
        <p:spPr>
          <a:xfrm>
            <a:off x="6852945" y="3382189"/>
            <a:ext cx="4500855" cy="1132363"/>
          </a:xfrm>
          <a:prstGeom prst="rect">
            <a:avLst/>
          </a:prstGeom>
          <a:noFill/>
          <a:ln w="3810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E6D28B0-D87E-4C1E-B32D-55DF98C118CF}"/>
              </a:ext>
            </a:extLst>
          </p:cNvPr>
          <p:cNvSpPr/>
          <p:nvPr/>
        </p:nvSpPr>
        <p:spPr>
          <a:xfrm>
            <a:off x="6860331" y="4640878"/>
            <a:ext cx="4550619" cy="1061571"/>
          </a:xfrm>
          <a:prstGeom prst="rect">
            <a:avLst/>
          </a:prstGeom>
          <a:noFill/>
          <a:ln w="3810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19BBF5C-FB20-4BE7-8ADB-991FD65BFE9E}"/>
              </a:ext>
            </a:extLst>
          </p:cNvPr>
          <p:cNvSpPr/>
          <p:nvPr/>
        </p:nvSpPr>
        <p:spPr>
          <a:xfrm>
            <a:off x="6860332" y="5853369"/>
            <a:ext cx="4550618" cy="824246"/>
          </a:xfrm>
          <a:prstGeom prst="rect">
            <a:avLst/>
          </a:prstGeom>
          <a:noFill/>
          <a:ln w="3810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C57E33EE-EDCA-4387-B427-01D63065C0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547760"/>
              </p:ext>
            </p:extLst>
          </p:nvPr>
        </p:nvGraphicFramePr>
        <p:xfrm>
          <a:off x="86808" y="1303472"/>
          <a:ext cx="6659984" cy="5221830"/>
        </p:xfrm>
        <a:graphic>
          <a:graphicData uri="http://schemas.openxmlformats.org/drawingml/2006/table">
            <a:tbl>
              <a:tblPr/>
              <a:tblGrid>
                <a:gridCol w="1320677">
                  <a:extLst>
                    <a:ext uri="{9D8B030D-6E8A-4147-A177-3AD203B41FA5}">
                      <a16:colId xmlns:a16="http://schemas.microsoft.com/office/drawing/2014/main" val="1632945434"/>
                    </a:ext>
                  </a:extLst>
                </a:gridCol>
                <a:gridCol w="628265">
                  <a:extLst>
                    <a:ext uri="{9D8B030D-6E8A-4147-A177-3AD203B41FA5}">
                      <a16:colId xmlns:a16="http://schemas.microsoft.com/office/drawing/2014/main" val="3692931575"/>
                    </a:ext>
                  </a:extLst>
                </a:gridCol>
                <a:gridCol w="611285">
                  <a:extLst>
                    <a:ext uri="{9D8B030D-6E8A-4147-A177-3AD203B41FA5}">
                      <a16:colId xmlns:a16="http://schemas.microsoft.com/office/drawing/2014/main" val="2637740874"/>
                    </a:ext>
                  </a:extLst>
                </a:gridCol>
                <a:gridCol w="671658">
                  <a:extLst>
                    <a:ext uri="{9D8B030D-6E8A-4147-A177-3AD203B41FA5}">
                      <a16:colId xmlns:a16="http://schemas.microsoft.com/office/drawing/2014/main" val="817973669"/>
                    </a:ext>
                  </a:extLst>
                </a:gridCol>
                <a:gridCol w="679205">
                  <a:extLst>
                    <a:ext uri="{9D8B030D-6E8A-4147-A177-3AD203B41FA5}">
                      <a16:colId xmlns:a16="http://schemas.microsoft.com/office/drawing/2014/main" val="682889861"/>
                    </a:ext>
                  </a:extLst>
                </a:gridCol>
                <a:gridCol w="679205">
                  <a:extLst>
                    <a:ext uri="{9D8B030D-6E8A-4147-A177-3AD203B41FA5}">
                      <a16:colId xmlns:a16="http://schemas.microsoft.com/office/drawing/2014/main" val="3282244918"/>
                    </a:ext>
                  </a:extLst>
                </a:gridCol>
                <a:gridCol w="709392">
                  <a:extLst>
                    <a:ext uri="{9D8B030D-6E8A-4147-A177-3AD203B41FA5}">
                      <a16:colId xmlns:a16="http://schemas.microsoft.com/office/drawing/2014/main" val="3094190002"/>
                    </a:ext>
                  </a:extLst>
                </a:gridCol>
                <a:gridCol w="709392">
                  <a:extLst>
                    <a:ext uri="{9D8B030D-6E8A-4147-A177-3AD203B41FA5}">
                      <a16:colId xmlns:a16="http://schemas.microsoft.com/office/drawing/2014/main" val="3690916412"/>
                    </a:ext>
                  </a:extLst>
                </a:gridCol>
                <a:gridCol w="650905">
                  <a:extLst>
                    <a:ext uri="{9D8B030D-6E8A-4147-A177-3AD203B41FA5}">
                      <a16:colId xmlns:a16="http://schemas.microsoft.com/office/drawing/2014/main" val="232483993"/>
                    </a:ext>
                  </a:extLst>
                </a:gridCol>
              </a:tblGrid>
              <a:tr h="195374"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Показатели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Годы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400" marR="7400" marT="740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400" marR="7400" marT="740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400" marR="7400" marT="740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400" marR="7400" marT="740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400" marR="7400" marT="740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400" marR="7400" marT="740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876229"/>
                  </a:ext>
                </a:extLst>
              </a:tr>
              <a:tr h="3907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кв 2025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кв 2025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кв 2025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кв 2025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2027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2028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474641"/>
                  </a:ext>
                </a:extLst>
              </a:tr>
              <a:tr h="69269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Коэффициент дисконтирования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1,00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0,93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0,87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0,80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0,77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0,59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0,46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5034248"/>
                  </a:ext>
                </a:extLst>
              </a:tr>
              <a:tr h="59500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Сальдо по операционной деятельности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0,00₽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0,00₽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0,00₽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0,00₽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3 828,00₽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12 068,00 ₽ 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16 475,00 ₽ 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32 371,00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5987195"/>
                  </a:ext>
                </a:extLst>
              </a:tr>
              <a:tr h="56836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То же с учетом дисконтирования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0,00₽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2 944,62₽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7 140,83₽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7 498,86₽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17 584,31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2265447"/>
                  </a:ext>
                </a:extLst>
              </a:tr>
              <a:tr h="72821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Сальдо по инвестиционной деятельности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-1 693,20₽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-1 547,00₽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-1 306,65₽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-1 306,65₽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0,00₽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0,00₽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0,00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-5 853,50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1762611"/>
                  </a:ext>
                </a:extLst>
              </a:tr>
              <a:tr h="57724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То же с учетом дисконтирования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- 1 693,20 ₽ 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-1 547,00 ₽ 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 1 306,65 ₽ 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 1 306,65 ₽ 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0,00₽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0,00₽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0,00₽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-1 306,65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6742438"/>
                  </a:ext>
                </a:extLst>
              </a:tr>
              <a:tr h="39074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Денежные потоки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-1 693,20 ₽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-1 547,00 ₽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-1 306,65 ₽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-1 306,65 ₽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3 828,00₽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12 068,00₽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16 475,00₽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31 064,35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3303686"/>
                  </a:ext>
                </a:extLst>
              </a:tr>
              <a:tr h="45291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Дисконтированные денежные потоки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-1 693,20 ₽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-1 547,00 ₽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-1 306,65 ₽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-1 306,65 ₽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2 944,62₽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7 140,83₽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7 498,86₽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16 277,66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8423963"/>
                  </a:ext>
                </a:extLst>
              </a:tr>
              <a:tr h="63052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Дисконтированные денежные потоки нарастающим итогом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-1 693,20 ₽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-3 240,20 ₽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-4 546,85 ₽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-5 853,50₽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-2 908,88₽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4 231,94₽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11 730,81₽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7 200,37</a:t>
                      </a:r>
                    </a:p>
                  </a:txBody>
                  <a:tcPr marL="7400" marR="7400" marT="74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06371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88680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551E6E44-5024-4FCE-B07F-A8DC621B1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829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51F71BD-67CE-4D0D-891D-73A1BE99ED4E}"/>
              </a:ext>
            </a:extLst>
          </p:cNvPr>
          <p:cNvSpPr txBox="1"/>
          <p:nvPr/>
        </p:nvSpPr>
        <p:spPr>
          <a:xfrm>
            <a:off x="2146041" y="91699"/>
            <a:ext cx="9909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Дорожная карта проекта</a:t>
            </a:r>
          </a:p>
        </p:txBody>
      </p:sp>
      <p:graphicFrame>
        <p:nvGraphicFramePr>
          <p:cNvPr id="26" name="Схема 25">
            <a:extLst>
              <a:ext uri="{FF2B5EF4-FFF2-40B4-BE49-F238E27FC236}">
                <a16:creationId xmlns:a16="http://schemas.microsoft.com/office/drawing/2014/main" id="{36362E36-7476-4A64-9A3B-847A2C0AFE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31016741"/>
              </p:ext>
            </p:extLst>
          </p:nvPr>
        </p:nvGraphicFramePr>
        <p:xfrm>
          <a:off x="698501" y="821213"/>
          <a:ext cx="7159624" cy="39698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8" name="Схема 27">
            <a:extLst>
              <a:ext uri="{FF2B5EF4-FFF2-40B4-BE49-F238E27FC236}">
                <a16:creationId xmlns:a16="http://schemas.microsoft.com/office/drawing/2014/main" id="{738968BC-4A18-4688-A9B5-A715AC20B4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54564693"/>
              </p:ext>
            </p:extLst>
          </p:nvPr>
        </p:nvGraphicFramePr>
        <p:xfrm>
          <a:off x="5164898" y="3012438"/>
          <a:ext cx="7159624" cy="39698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6366AA03-80F1-4494-B394-1FEB246DE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BC5-F33B-42EB-8AD8-7E33D819E66A}" type="slidenum">
              <a:rPr lang="ru-RU" smtClean="0"/>
              <a:t>17</a:t>
            </a:fld>
            <a:endParaRPr lang="ru-RU"/>
          </a:p>
        </p:txBody>
      </p:sp>
      <p:pic>
        <p:nvPicPr>
          <p:cNvPr id="7" name="Рисунок 6" descr="Скучаю (пчела)">
            <a:extLst>
              <a:ext uri="{FF2B5EF4-FFF2-40B4-BE49-F238E27FC236}">
                <a16:creationId xmlns:a16="http://schemas.microsoft.com/office/drawing/2014/main" id="{B569E1C3-EF0E-4CC4-ABF0-E12695F8FCA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42" y="883469"/>
            <a:ext cx="1229387" cy="122938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44493A1-6B2E-49BD-9F67-33077BCFB5C5}"/>
              </a:ext>
            </a:extLst>
          </p:cNvPr>
          <p:cNvSpPr txBox="1"/>
          <p:nvPr/>
        </p:nvSpPr>
        <p:spPr>
          <a:xfrm>
            <a:off x="7732450" y="0"/>
            <a:ext cx="45920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Коммерциализация узла подачи охлаждения(смазки) на пуансон в процессе производства концов труб в рамках импортозамещения</a:t>
            </a:r>
          </a:p>
        </p:txBody>
      </p:sp>
    </p:spTree>
    <p:extLst>
      <p:ext uri="{BB962C8B-B14F-4D97-AF65-F5344CB8AC3E}">
        <p14:creationId xmlns:p14="http://schemas.microsoft.com/office/powerpoint/2010/main" val="1124934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303A3BF-01BC-4B36-B9B8-935926178C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550" y="921432"/>
            <a:ext cx="10515600" cy="180419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/>
              <a:t>Цель проекта:</a:t>
            </a:r>
          </a:p>
          <a:p>
            <a:pPr marL="0" indent="0">
              <a:buNone/>
            </a:pPr>
            <a:r>
              <a:rPr lang="ru-RU" dirty="0"/>
              <a:t>К 1-му кварталу 2026 года вывести на рынок узел подачи охлаждения(смазки) на пуансон в процессе производства концов труб </a:t>
            </a:r>
          </a:p>
          <a:p>
            <a:pPr marL="0" indent="0">
              <a:buNone/>
            </a:pPr>
            <a:r>
              <a:rPr lang="ru-RU" dirty="0"/>
              <a:t>Ограничения: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ACA972A-8480-4C14-BA06-4D6C563B74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829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981E306-FDE2-453C-A957-D18783E42D9B}"/>
              </a:ext>
            </a:extLst>
          </p:cNvPr>
          <p:cNvSpPr txBox="1"/>
          <p:nvPr/>
        </p:nvSpPr>
        <p:spPr>
          <a:xfrm>
            <a:off x="2146041" y="91699"/>
            <a:ext cx="9909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Проект</a:t>
            </a:r>
          </a:p>
        </p:txBody>
      </p:sp>
      <p:graphicFrame>
        <p:nvGraphicFramePr>
          <p:cNvPr id="8" name="object 4">
            <a:extLst>
              <a:ext uri="{FF2B5EF4-FFF2-40B4-BE49-F238E27FC236}">
                <a16:creationId xmlns:a16="http://schemas.microsoft.com/office/drawing/2014/main" id="{39ADD866-7164-4117-A0DA-9AD04964B6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4294553"/>
              </p:ext>
            </p:extLst>
          </p:nvPr>
        </p:nvGraphicFramePr>
        <p:xfrm>
          <a:off x="882586" y="2817326"/>
          <a:ext cx="9692004" cy="22783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121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489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308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7345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5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Финансовые</a:t>
                      </a:r>
                      <a:r>
                        <a:rPr sz="1550" b="1" spc="2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5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ограничения</a:t>
                      </a:r>
                      <a:endParaRPr sz="1550" dirty="0">
                        <a:latin typeface="Calibri"/>
                        <a:cs typeface="Calibri"/>
                      </a:endParaRPr>
                    </a:p>
                  </a:txBody>
                  <a:tcPr marL="0" marR="0" marT="501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5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Временные</a:t>
                      </a:r>
                      <a:r>
                        <a:rPr sz="1550" b="1" spc="19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5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ограничения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501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5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Ресурсные</a:t>
                      </a:r>
                      <a:r>
                        <a:rPr sz="1550" b="1" spc="18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5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ограничения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501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550" dirty="0">
                          <a:latin typeface="Calibri"/>
                          <a:cs typeface="Calibri"/>
                        </a:rPr>
                        <a:t>Максимальная</a:t>
                      </a:r>
                      <a:r>
                        <a:rPr sz="1550" spc="2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сумма</a:t>
                      </a:r>
                      <a:r>
                        <a:rPr sz="155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займа</a:t>
                      </a:r>
                      <a:r>
                        <a:rPr sz="1550" spc="1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=</a:t>
                      </a:r>
                      <a:r>
                        <a:rPr sz="155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5</a:t>
                      </a:r>
                      <a:r>
                        <a:rPr sz="155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-20" dirty="0">
                          <a:latin typeface="Calibri"/>
                          <a:cs typeface="Calibri"/>
                        </a:rPr>
                        <a:t>млн.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550" dirty="0">
                          <a:latin typeface="Calibri"/>
                          <a:cs typeface="Calibri"/>
                        </a:rPr>
                        <a:t>Максимальный</a:t>
                      </a:r>
                      <a:r>
                        <a:rPr sz="1550" spc="1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срок</a:t>
                      </a:r>
                      <a:r>
                        <a:rPr sz="155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займа</a:t>
                      </a:r>
                      <a:r>
                        <a:rPr sz="1550" spc="1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=</a:t>
                      </a:r>
                      <a:r>
                        <a:rPr sz="155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-25" dirty="0">
                          <a:latin typeface="Calibri"/>
                          <a:cs typeface="Calibri"/>
                        </a:rPr>
                        <a:t>36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 rowSpan="6"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550" spc="-4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55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руководитель</a:t>
                      </a:r>
                      <a:r>
                        <a:rPr sz="1550" spc="2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проекта</a:t>
                      </a:r>
                      <a:endParaRPr sz="1550" dirty="0">
                        <a:latin typeface="Calibri"/>
                        <a:cs typeface="Calibri"/>
                      </a:endParaRPr>
                    </a:p>
                    <a:p>
                      <a:pPr marL="9715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550" spc="-4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lang="ru-RU" sz="1550" spc="65" dirty="0">
                          <a:latin typeface="Calibri"/>
                          <a:cs typeface="Calibri"/>
                        </a:rPr>
                        <a:t> бухгалтер</a:t>
                      </a:r>
                      <a:endParaRPr sz="1550" dirty="0">
                        <a:latin typeface="Calibri"/>
                        <a:cs typeface="Calibri"/>
                      </a:endParaRPr>
                    </a:p>
                    <a:p>
                      <a:pPr marL="9715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550" spc="-4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55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1550" spc="70" dirty="0">
                          <a:latin typeface="Calibri"/>
                          <a:cs typeface="Calibri"/>
                        </a:rPr>
                        <a:t>менеджер отдела закупки и логистики</a:t>
                      </a:r>
                      <a:endParaRPr sz="1550" dirty="0">
                        <a:latin typeface="Calibri"/>
                        <a:cs typeface="Calibri"/>
                      </a:endParaRPr>
                    </a:p>
                    <a:p>
                      <a:pPr marL="9715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550" spc="-4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55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1550" spc="40" dirty="0">
                          <a:latin typeface="Calibri"/>
                          <a:cs typeface="Calibri"/>
                        </a:rPr>
                        <a:t>главный инженер</a:t>
                      </a:r>
                      <a:endParaRPr sz="1550" dirty="0">
                        <a:latin typeface="Calibri"/>
                        <a:cs typeface="Calibri"/>
                      </a:endParaRPr>
                    </a:p>
                    <a:p>
                      <a:pPr marL="9715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550" spc="-4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55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1550" spc="-10" dirty="0">
                          <a:latin typeface="Calibri"/>
                          <a:cs typeface="Calibri"/>
                        </a:rPr>
                        <a:t>вспомогательный рабочий</a:t>
                      </a:r>
                      <a:endParaRPr sz="1550" dirty="0">
                        <a:latin typeface="Calibri"/>
                        <a:cs typeface="Calibri"/>
                      </a:endParaRPr>
                    </a:p>
                    <a:p>
                      <a:pPr marL="9715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endParaRPr sz="1550" dirty="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92075">
                        <a:lnSpc>
                          <a:spcPts val="1680"/>
                        </a:lnSpc>
                      </a:pPr>
                      <a:r>
                        <a:rPr sz="1550" spc="-20" dirty="0">
                          <a:latin typeface="Calibri"/>
                          <a:cs typeface="Calibri"/>
                        </a:rPr>
                        <a:t>руб.</a:t>
                      </a:r>
                      <a:endParaRPr sz="155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ts val="1680"/>
                        </a:lnSpc>
                      </a:pPr>
                      <a:r>
                        <a:rPr sz="1550" spc="-20" dirty="0">
                          <a:latin typeface="Calibri"/>
                          <a:cs typeface="Calibri"/>
                        </a:rPr>
                        <a:t>мес.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5595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550" dirty="0">
                          <a:latin typeface="Calibri"/>
                          <a:cs typeface="Calibri"/>
                        </a:rPr>
                        <a:t>Максимальная</a:t>
                      </a:r>
                      <a:r>
                        <a:rPr sz="1550" spc="2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сумма</a:t>
                      </a:r>
                      <a:r>
                        <a:rPr sz="155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гранта</a:t>
                      </a:r>
                      <a:r>
                        <a:rPr sz="1550" spc="2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=</a:t>
                      </a:r>
                      <a:r>
                        <a:rPr sz="15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55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-20" dirty="0">
                          <a:latin typeface="Calibri"/>
                          <a:cs typeface="Calibri"/>
                        </a:rPr>
                        <a:t>млн.</a:t>
                      </a:r>
                      <a:endParaRPr sz="1550" dirty="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lang="ru-RU" sz="1550" dirty="0">
                          <a:latin typeface="Calibri"/>
                          <a:cs typeface="Calibri"/>
                        </a:rPr>
                        <a:t>Осуществление первой продажи до 01.02.2026</a:t>
                      </a:r>
                      <a:endParaRPr sz="1550" dirty="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pPr marL="92075">
                        <a:lnSpc>
                          <a:spcPts val="1680"/>
                        </a:lnSpc>
                      </a:pPr>
                      <a:r>
                        <a:rPr sz="1550" spc="-20" dirty="0">
                          <a:latin typeface="Calibri"/>
                          <a:cs typeface="Calibri"/>
                        </a:rPr>
                        <a:t>руб.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ts val="1680"/>
                        </a:lnSpc>
                      </a:pPr>
                      <a:endParaRPr sz="155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865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550" dirty="0">
                          <a:latin typeface="Calibri"/>
                          <a:cs typeface="Calibri"/>
                        </a:rPr>
                        <a:t>Возможность</a:t>
                      </a:r>
                      <a:r>
                        <a:rPr sz="1550" spc="2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собственных</a:t>
                      </a:r>
                      <a:r>
                        <a:rPr sz="1550" spc="2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вложений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1620">
                <a:tc>
                  <a:txBody>
                    <a:bodyPr/>
                    <a:lstStyle/>
                    <a:p>
                      <a:pPr marL="92075">
                        <a:lnSpc>
                          <a:spcPts val="1680"/>
                        </a:lnSpc>
                      </a:pPr>
                      <a:r>
                        <a:rPr sz="1550" dirty="0">
                          <a:latin typeface="Calibri"/>
                          <a:cs typeface="Calibri"/>
                        </a:rPr>
                        <a:t>=</a:t>
                      </a:r>
                      <a:r>
                        <a:rPr sz="15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1550" spc="5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55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млн.</a:t>
                      </a:r>
                      <a:r>
                        <a:rPr sz="155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-20" dirty="0">
                          <a:latin typeface="Calibri"/>
                          <a:cs typeface="Calibri"/>
                        </a:rPr>
                        <a:t>руб.</a:t>
                      </a:r>
                      <a:endParaRPr sz="155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CA738784-87DA-44D9-A33F-3C7EF42948ED}"/>
              </a:ext>
            </a:extLst>
          </p:cNvPr>
          <p:cNvSpPr txBox="1"/>
          <p:nvPr/>
        </p:nvSpPr>
        <p:spPr>
          <a:xfrm>
            <a:off x="833437" y="5187406"/>
            <a:ext cx="100298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Текущее состояние:</a:t>
            </a:r>
          </a:p>
          <a:p>
            <a:pPr marL="0" indent="0">
              <a:buNone/>
            </a:pPr>
            <a:r>
              <a:rPr lang="ru-RU" sz="1800" dirty="0"/>
              <a:t>TRL 3. Получен макетный образец и продемонстрированы его ключевые характеристики.</a:t>
            </a:r>
          </a:p>
          <a:p>
            <a:pPr marL="0" indent="0">
              <a:buNone/>
            </a:pPr>
            <a:r>
              <a:rPr lang="ru-RU" sz="1800" dirty="0"/>
              <a:t>MRL 3. Подтверждена производственная концепция</a:t>
            </a:r>
            <a:endParaRPr lang="en-US" sz="1800" dirty="0"/>
          </a:p>
          <a:p>
            <a:pPr marL="0" indent="0">
              <a:buNone/>
            </a:pPr>
            <a:r>
              <a:rPr lang="ru-RU" sz="1800" dirty="0"/>
              <a:t>CRL 5. Уточнена ценовая политика, выбраны канал продаж, приоритетные поставщики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7B5C85C7-72AB-48F3-9AD7-46001294C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BC5-F33B-42EB-8AD8-7E33D819E66A}" type="slidenum">
              <a:rPr lang="ru-RU" smtClean="0"/>
              <a:t>18</a:t>
            </a:fld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B58F30E-A205-4CC3-BD43-74C799D3A35D}"/>
              </a:ext>
            </a:extLst>
          </p:cNvPr>
          <p:cNvSpPr txBox="1"/>
          <p:nvPr/>
        </p:nvSpPr>
        <p:spPr>
          <a:xfrm>
            <a:off x="7732450" y="0"/>
            <a:ext cx="45920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Коммерциализация узла подачи охлаждения(смазки) на пуансон в процессе производства концов труб в рамках импортозамещения</a:t>
            </a:r>
          </a:p>
        </p:txBody>
      </p:sp>
    </p:spTree>
    <p:extLst>
      <p:ext uri="{BB962C8B-B14F-4D97-AF65-F5344CB8AC3E}">
        <p14:creationId xmlns:p14="http://schemas.microsoft.com/office/powerpoint/2010/main" val="36909037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5943018-A829-4CAE-A8A0-CD7E689825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675" y="829732"/>
            <a:ext cx="4905375" cy="280300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Риски проекта:</a:t>
            </a:r>
          </a:p>
          <a:p>
            <a:pPr marL="0" indent="0">
              <a:buNone/>
            </a:pPr>
            <a:r>
              <a:rPr lang="ru-RU" sz="1800" dirty="0">
                <a:effectLst/>
                <a:ea typeface="Calibri" panose="020F0502020204030204" pitchFamily="34" charset="0"/>
              </a:rPr>
              <a:t>1)Риск отключения электроэнергии во время производственного процесса</a:t>
            </a:r>
          </a:p>
          <a:p>
            <a:pPr marL="0" indent="0">
              <a:buNone/>
            </a:pPr>
            <a:r>
              <a:rPr lang="ru-RU" sz="1800" dirty="0"/>
              <a:t>2)Риск подбора персонала несоответствующего критериям производственного процесса</a:t>
            </a:r>
          </a:p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3)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Риск зависимости от поставщиков сырья</a:t>
            </a:r>
          </a:p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</a:rPr>
              <a:t>4)Риск превышения бюджета </a:t>
            </a:r>
          </a:p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</a:rPr>
              <a:t>5)Риск потери прав на ИС</a:t>
            </a:r>
            <a:endParaRPr lang="ru-RU" sz="180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1DC6F68-D5C9-441E-AC41-C9917867FE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829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15AB3E3-887A-4907-925C-2FFCE7B723EB}"/>
              </a:ext>
            </a:extLst>
          </p:cNvPr>
          <p:cNvSpPr txBox="1"/>
          <p:nvPr/>
        </p:nvSpPr>
        <p:spPr>
          <a:xfrm>
            <a:off x="2050791" y="157817"/>
            <a:ext cx="9909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Риски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A5DEB6-86AD-4409-A28C-99920DCC5CCF}"/>
              </a:ext>
            </a:extLst>
          </p:cNvPr>
          <p:cNvSpPr txBox="1"/>
          <p:nvPr/>
        </p:nvSpPr>
        <p:spPr>
          <a:xfrm>
            <a:off x="5591175" y="838855"/>
            <a:ext cx="6362700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Мероприятия по нейтрализации рисков:</a:t>
            </a:r>
          </a:p>
          <a:p>
            <a:r>
              <a:rPr lang="ru-RU" dirty="0"/>
              <a:t>1) Установка резервных источников питания (дизель-генераторов, аккумуляторов).</a:t>
            </a:r>
          </a:p>
          <a:p>
            <a:r>
              <a:rPr lang="ru-RU" dirty="0"/>
              <a:t>2)</a:t>
            </a:r>
            <a:r>
              <a:rPr lang="ru-RU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Регулярное обучение и развитие персонала</a:t>
            </a:r>
            <a:endParaRPr lang="ru-RU" dirty="0"/>
          </a:p>
          <a:p>
            <a:r>
              <a:rPr lang="ru-RU" dirty="0"/>
              <a:t>3)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Диверсификация поставщиков сырья. Установление отношений с несколькими поставщиками</a:t>
            </a:r>
            <a:endParaRPr lang="ru-RU" dirty="0"/>
          </a:p>
          <a:p>
            <a:r>
              <a:rPr lang="ru-RU" dirty="0"/>
              <a:t>4)</a:t>
            </a:r>
            <a:r>
              <a:rPr lang="ru-RU" dirty="0">
                <a:latin typeface="Calibri"/>
                <a:cs typeface="Calibri"/>
              </a:rPr>
              <a:t> Привлечение</a:t>
            </a:r>
            <a:r>
              <a:rPr lang="ru-RU" spc="-25" dirty="0">
                <a:latin typeface="Calibri"/>
                <a:cs typeface="Calibri"/>
              </a:rPr>
              <a:t> </a:t>
            </a:r>
            <a:r>
              <a:rPr lang="ru-RU" dirty="0">
                <a:latin typeface="Calibri"/>
                <a:cs typeface="Calibri"/>
              </a:rPr>
              <a:t>объема</a:t>
            </a:r>
            <a:r>
              <a:rPr lang="ru-RU" spc="-65" dirty="0">
                <a:latin typeface="Calibri"/>
                <a:cs typeface="Calibri"/>
              </a:rPr>
              <a:t> </a:t>
            </a:r>
            <a:r>
              <a:rPr lang="ru-RU" dirty="0">
                <a:latin typeface="Calibri"/>
                <a:cs typeface="Calibri"/>
              </a:rPr>
              <a:t>финансирования</a:t>
            </a:r>
            <a:r>
              <a:rPr lang="ru-RU" spc="-135" dirty="0">
                <a:latin typeface="Calibri"/>
                <a:cs typeface="Calibri"/>
              </a:rPr>
              <a:t> </a:t>
            </a:r>
            <a:r>
              <a:rPr lang="ru-RU" dirty="0">
                <a:latin typeface="Calibri"/>
                <a:cs typeface="Calibri"/>
              </a:rPr>
              <a:t>&gt;</a:t>
            </a:r>
            <a:r>
              <a:rPr lang="ru-RU" spc="-25" dirty="0">
                <a:latin typeface="Calibri"/>
                <a:cs typeface="Calibri"/>
              </a:rPr>
              <a:t> </a:t>
            </a:r>
            <a:r>
              <a:rPr lang="ru-RU" spc="-10" dirty="0">
                <a:latin typeface="Calibri"/>
                <a:cs typeface="Calibri"/>
              </a:rPr>
              <a:t>стоимости реализации</a:t>
            </a:r>
            <a:r>
              <a:rPr lang="ru-RU" spc="-5" dirty="0">
                <a:latin typeface="Calibri"/>
                <a:cs typeface="Calibri"/>
              </a:rPr>
              <a:t> </a:t>
            </a:r>
            <a:r>
              <a:rPr lang="ru-RU" spc="-10" dirty="0">
                <a:latin typeface="Calibri"/>
                <a:cs typeface="Calibri"/>
              </a:rPr>
              <a:t>проекта</a:t>
            </a:r>
            <a:endParaRPr lang="ru-RU" dirty="0"/>
          </a:p>
          <a:p>
            <a:r>
              <a:rPr lang="ru-RU" dirty="0"/>
              <a:t>5) Оформление патента на РИД</a:t>
            </a:r>
          </a:p>
          <a:p>
            <a:endParaRPr lang="ru-RU" dirty="0"/>
          </a:p>
        </p:txBody>
      </p:sp>
      <p:graphicFrame>
        <p:nvGraphicFramePr>
          <p:cNvPr id="8" name="object 11">
            <a:extLst>
              <a:ext uri="{FF2B5EF4-FFF2-40B4-BE49-F238E27FC236}">
                <a16:creationId xmlns:a16="http://schemas.microsoft.com/office/drawing/2014/main" id="{090D80F2-2989-4DFF-AECB-1998057460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5878612"/>
              </p:ext>
            </p:extLst>
          </p:nvPr>
        </p:nvGraphicFramePr>
        <p:xfrm>
          <a:off x="772960" y="3533789"/>
          <a:ext cx="10646079" cy="318545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797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66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8626">
                <a:tc>
                  <a:txBody>
                    <a:bodyPr/>
                    <a:lstStyle/>
                    <a:p>
                      <a:pPr marL="69215">
                        <a:lnSpc>
                          <a:spcPts val="2060"/>
                        </a:lnSpc>
                      </a:pPr>
                      <a:r>
                        <a:rPr sz="1800" spc="-20" dirty="0">
                          <a:latin typeface="Calibri"/>
                          <a:cs typeface="Calibri"/>
                        </a:rPr>
                        <a:t>Риск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2060"/>
                        </a:lnSpc>
                      </a:pPr>
                      <a:r>
                        <a:rPr lang="ru-RU" sz="1800" dirty="0">
                          <a:effectLst/>
                          <a:ea typeface="Calibri" panose="020F0502020204030204" pitchFamily="34" charset="0"/>
                        </a:rPr>
                        <a:t>Отключения электроэнергии во время производственного процесса</a:t>
                      </a:r>
                      <a:endParaRPr lang="ru-RU"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8626">
                <a:tc>
                  <a:txBody>
                    <a:bodyPr/>
                    <a:lstStyle/>
                    <a:p>
                      <a:pPr marL="69215">
                        <a:lnSpc>
                          <a:spcPts val="206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Источник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2060"/>
                        </a:lnSpc>
                      </a:pPr>
                      <a:r>
                        <a:rPr lang="ru-RU" sz="1800" spc="-10" dirty="0">
                          <a:latin typeface="+mn-lt"/>
                          <a:cs typeface="Calibri"/>
                        </a:rPr>
                        <a:t>Ненадежность электроснабжения</a:t>
                      </a:r>
                      <a:r>
                        <a:rPr lang="en-US" sz="1800" spc="-10" dirty="0">
                          <a:latin typeface="+mn-lt"/>
                          <a:cs typeface="Calibri"/>
                        </a:rPr>
                        <a:t> / </a:t>
                      </a:r>
                      <a:r>
                        <a:rPr lang="ru-RU" sz="1800" spc="-10" dirty="0">
                          <a:latin typeface="+mn-lt"/>
                          <a:cs typeface="Calibri"/>
                        </a:rPr>
                        <a:t>отсутствие резервных источников питания</a:t>
                      </a:r>
                      <a:r>
                        <a:rPr lang="en-US" sz="1800" spc="-10" dirty="0">
                          <a:latin typeface="+mn-lt"/>
                          <a:cs typeface="Calibri"/>
                        </a:rPr>
                        <a:t> /</a:t>
                      </a:r>
                      <a:r>
                        <a:rPr lang="ru-RU" sz="1800" spc="-10" dirty="0">
                          <a:latin typeface="+mn-lt"/>
                          <a:cs typeface="Calibri"/>
                        </a:rPr>
                        <a:t> неисправность электрооборудования</a:t>
                      </a:r>
                      <a:r>
                        <a:rPr lang="en-US" sz="1800" spc="-10" dirty="0">
                          <a:latin typeface="+mn-lt"/>
                          <a:cs typeface="Calibri"/>
                        </a:rPr>
                        <a:t> / </a:t>
                      </a:r>
                      <a:r>
                        <a:rPr lang="ru-RU" sz="1800" spc="-10" dirty="0">
                          <a:latin typeface="+mn-lt"/>
                          <a:cs typeface="Calibri"/>
                        </a:rPr>
                        <a:t>несоблюдение правил эксплуатации электрооборудования</a:t>
                      </a:r>
                      <a:r>
                        <a:rPr lang="en-US" sz="1800" spc="-10" dirty="0">
                          <a:latin typeface="+mn-lt"/>
                          <a:cs typeface="Calibri"/>
                        </a:rPr>
                        <a:t> / </a:t>
                      </a:r>
                      <a:r>
                        <a:rPr lang="ru-RU" sz="1800" spc="-10" dirty="0">
                          <a:latin typeface="+mn-lt"/>
                          <a:cs typeface="Calibri"/>
                        </a:rPr>
                        <a:t>внешние факторы (стихийные бедствия, аварии на электросетях)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9226">
                <a:tc>
                  <a:txBody>
                    <a:bodyPr/>
                    <a:lstStyle/>
                    <a:p>
                      <a:pPr marL="69215">
                        <a:lnSpc>
                          <a:spcPts val="206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Причина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2060"/>
                        </a:lnSpc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Аварии на электросетях 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 </a:t>
                      </a: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плановые отключения электроэнергии</a:t>
                      </a: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/ 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стихийные бедствия (ураганы, наводнения) 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перегрузка электросети</a:t>
                      </a:r>
                      <a:endParaRPr sz="1800" b="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9226">
                <a:tc>
                  <a:txBody>
                    <a:bodyPr/>
                    <a:lstStyle/>
                    <a:p>
                      <a:pPr marL="69215">
                        <a:lnSpc>
                          <a:spcPts val="206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Вероятность</a:t>
                      </a:r>
                      <a:r>
                        <a:rPr sz="18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риска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206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Высокая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8626">
                <a:tc>
                  <a:txBody>
                    <a:bodyPr/>
                    <a:lstStyle/>
                    <a:p>
                      <a:pPr marL="69215">
                        <a:lnSpc>
                          <a:spcPts val="206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Степень</a:t>
                      </a:r>
                      <a:r>
                        <a:rPr sz="1800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влияния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206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Высокая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8451">
                <a:tc>
                  <a:txBody>
                    <a:bodyPr/>
                    <a:lstStyle/>
                    <a:p>
                      <a:pPr marL="69215">
                        <a:lnSpc>
                          <a:spcPts val="207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Последствия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2075"/>
                        </a:lnSpc>
                      </a:pPr>
                      <a:r>
                        <a:rPr lang="ru-RU" sz="1800" dirty="0">
                          <a:latin typeface="+mn-lt"/>
                          <a:cs typeface="Calibri"/>
                        </a:rPr>
                        <a:t>Остановка производства и повреждение оборудования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9226">
                <a:tc>
                  <a:txBody>
                    <a:bodyPr/>
                    <a:lstStyle/>
                    <a:p>
                      <a:pPr marL="69215">
                        <a:lnSpc>
                          <a:spcPts val="206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Область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риска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206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Область</a:t>
                      </a:r>
                      <a:r>
                        <a:rPr sz="1800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критического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риска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64E5AAD9-63AF-454B-A547-2B4B22770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BC5-F33B-42EB-8AD8-7E33D819E66A}" type="slidenum">
              <a:rPr lang="ru-RU" smtClean="0"/>
              <a:t>19</a:t>
            </a:fld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755490-BDD7-47F4-903B-3E2585E63D4F}"/>
              </a:ext>
            </a:extLst>
          </p:cNvPr>
          <p:cNvSpPr txBox="1"/>
          <p:nvPr/>
        </p:nvSpPr>
        <p:spPr>
          <a:xfrm>
            <a:off x="7732450" y="0"/>
            <a:ext cx="45920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Коммерциализация узла подачи охлаждения(смазки) на пуансон в процессе производства концов труб в рамках импортозамещения</a:t>
            </a:r>
          </a:p>
        </p:txBody>
      </p:sp>
    </p:spTree>
    <p:extLst>
      <p:ext uri="{BB962C8B-B14F-4D97-AF65-F5344CB8AC3E}">
        <p14:creationId xmlns:p14="http://schemas.microsoft.com/office/powerpoint/2010/main" val="24579432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E080B982-D75A-4F3D-9F64-1BAE4AC2BA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2919178"/>
              </p:ext>
            </p:extLst>
          </p:nvPr>
        </p:nvGraphicFramePr>
        <p:xfrm>
          <a:off x="159798" y="597479"/>
          <a:ext cx="11790578" cy="67301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30640">
                  <a:extLst>
                    <a:ext uri="{9D8B030D-6E8A-4147-A177-3AD203B41FA5}">
                      <a16:colId xmlns:a16="http://schemas.microsoft.com/office/drawing/2014/main" val="1549618827"/>
                    </a:ext>
                  </a:extLst>
                </a:gridCol>
                <a:gridCol w="5759938">
                  <a:extLst>
                    <a:ext uri="{9D8B030D-6E8A-4147-A177-3AD203B41FA5}">
                      <a16:colId xmlns:a16="http://schemas.microsoft.com/office/drawing/2014/main" val="1982885957"/>
                    </a:ext>
                  </a:extLst>
                </a:gridCol>
              </a:tblGrid>
              <a:tr h="40166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Сильные стороны</a:t>
                      </a:r>
                      <a:endParaRPr lang="ru-RU" sz="18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39" marR="26639" marT="26639" marB="26639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Слабые стороны</a:t>
                      </a:r>
                      <a:endParaRPr lang="ru-RU" sz="18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39" marR="26639" marT="26639" marB="26639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1333259"/>
                  </a:ext>
                </a:extLst>
              </a:tr>
              <a:tr h="3030317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6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 Высокое качество нашего узла</a:t>
                      </a:r>
                    </a:p>
                    <a:p>
                      <a:pPr marL="0" lvl="0" indent="0">
                        <a:lnSpc>
                          <a:spcPct val="1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6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2. Конкурентоспособная цена нашего продукта</a:t>
                      </a:r>
                    </a:p>
                    <a:p>
                      <a:pPr marL="0" lvl="0" indent="0">
                        <a:lnSpc>
                          <a:spcPct val="1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6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3. Продукт адаптирован под российский    рынок</a:t>
                      </a:r>
                    </a:p>
                    <a:p>
                      <a:pPr marL="0" lvl="0" indent="0">
                        <a:lnSpc>
                          <a:spcPct val="1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6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4. Техническая поддержка наших клиентов</a:t>
                      </a:r>
                    </a:p>
                    <a:p>
                      <a:pPr marL="0" lvl="0" indent="0">
                        <a:lnSpc>
                          <a:spcPct val="1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6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5. Продукт позволяет экономить ресурсы потребителей</a:t>
                      </a:r>
                    </a:p>
                    <a:p>
                      <a:pPr marL="0" lvl="0" indent="0">
                        <a:lnSpc>
                          <a:spcPct val="1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6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6. Продукт имеет возможность настроить  потоки охлаждения</a:t>
                      </a:r>
                    </a:p>
                    <a:p>
                      <a:pPr marL="0" lvl="0" indent="0">
                        <a:lnSpc>
                          <a:spcPct val="1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6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39" marR="26639" marT="26639" marB="26639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18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1. Отсутствие опыта в массовом производстве у нашей компании</a:t>
                      </a:r>
                    </a:p>
                    <a:p>
                      <a:pPr marL="0" lvl="0" indent="0">
                        <a:lnSpc>
                          <a:spcPct val="1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8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2. Недостаточная узнаваемость нашего бренда</a:t>
                      </a:r>
                    </a:p>
                    <a:p>
                      <a:pPr marL="0" lvl="0" indent="0">
                        <a:lnSpc>
                          <a:spcPct val="1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8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3. Зависимость от поставщиков комплектующих</a:t>
                      </a:r>
                    </a:p>
                    <a:p>
                      <a:pPr marL="0" lvl="0" indent="0">
                        <a:lnSpc>
                          <a:spcPct val="1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8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4. Ограниченные маркетинговые ресурсы</a:t>
                      </a:r>
                    </a:p>
                    <a:p>
                      <a:pPr marL="0" lvl="0" indent="0">
                        <a:lnSpc>
                          <a:spcPct val="1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br>
                        <a:rPr lang="ru-RU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</a:br>
                      <a:endParaRPr lang="ru-RU" sz="16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39" marR="26639" marT="26639" marB="26639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0996288"/>
                  </a:ext>
                </a:extLst>
              </a:tr>
              <a:tr h="36263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Возможности</a:t>
                      </a:r>
                      <a:endParaRPr lang="ru-RU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39" marR="26639" marT="26639" marB="26639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Угрозы</a:t>
                      </a:r>
                      <a:endParaRPr lang="ru-RU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39" marR="26639" marT="26639" marB="26639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6703440"/>
                  </a:ext>
                </a:extLst>
              </a:tr>
              <a:tr h="217492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8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1. Растущий рынок производства труб</a:t>
                      </a:r>
                    </a:p>
                    <a:p>
                      <a:pPr marL="0" lvl="0" indent="0">
                        <a:lnSpc>
                          <a:spcPct val="1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8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2. Программа импортозамещения</a:t>
                      </a:r>
                    </a:p>
                    <a:p>
                      <a:pPr marL="0" lvl="0" indent="0">
                        <a:lnSpc>
                          <a:spcPct val="1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8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3. Поддержка инновационных продуктов рынком</a:t>
                      </a:r>
                    </a:p>
                    <a:p>
                      <a:pPr marL="0" lvl="0" indent="0">
                        <a:lnSpc>
                          <a:spcPct val="1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br>
                        <a:rPr lang="ru-RU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</a:br>
                      <a:r>
                        <a:rPr lang="ru-RU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39" marR="26639" marT="26639" marB="26639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 Конкуренция со стороны импортных производителей</a:t>
                      </a:r>
                    </a:p>
                    <a:p>
                      <a:pPr marL="0" lvl="0" indent="0">
                        <a:lnSpc>
                          <a:spcPct val="1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6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 Экономический спад</a:t>
                      </a:r>
                    </a:p>
                    <a:p>
                      <a:pPr marL="0" lvl="0" indent="0">
                        <a:lnSpc>
                          <a:spcPct val="1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6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 Изменение требований рынка</a:t>
                      </a:r>
                    </a:p>
                    <a:p>
                      <a:pPr marL="0" lvl="0" indent="0">
                        <a:lnSpc>
                          <a:spcPct val="1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6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 Проблемы с поставщиками</a:t>
                      </a:r>
                      <a:endParaRPr 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6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16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Отсутствие квалифицированных кадров</a:t>
                      </a:r>
                    </a:p>
                    <a:p>
                      <a:pPr marL="0" lvl="0" indent="0">
                        <a:lnSpc>
                          <a:spcPct val="1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6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39" marR="26639" marT="26639" marB="26639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1616792"/>
                  </a:ext>
                </a:extLst>
              </a:tr>
            </a:tbl>
          </a:graphicData>
        </a:graphic>
      </p:graphicFrame>
      <p:pic>
        <p:nvPicPr>
          <p:cNvPr id="4" name="Picture 2">
            <a:extLst>
              <a:ext uri="{FF2B5EF4-FFF2-40B4-BE49-F238E27FC236}">
                <a16:creationId xmlns:a16="http://schemas.microsoft.com/office/drawing/2014/main" id="{5792223D-E97F-4DF2-A1F8-45816B18F8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5535"/>
            <a:ext cx="12192000" cy="829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A02A7BA-9A31-41EA-8151-485523364365}"/>
              </a:ext>
            </a:extLst>
          </p:cNvPr>
          <p:cNvSpPr txBox="1"/>
          <p:nvPr/>
        </p:nvSpPr>
        <p:spPr>
          <a:xfrm>
            <a:off x="2041266" y="157817"/>
            <a:ext cx="9909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SWOT-</a:t>
            </a:r>
            <a:r>
              <a:rPr lang="ru-RU" sz="2800" dirty="0"/>
              <a:t>анализ проекта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E02C73E-FCD2-49A8-B98C-FC4B4ADF0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BC5-F33B-42EB-8AD8-7E33D819E66A}" type="slidenum">
              <a:rPr lang="ru-RU" smtClean="0"/>
              <a:t>20</a:t>
            </a:fld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2944C2-0900-4CD0-8C0D-A6E9DC5B1158}"/>
              </a:ext>
            </a:extLst>
          </p:cNvPr>
          <p:cNvSpPr txBox="1"/>
          <p:nvPr/>
        </p:nvSpPr>
        <p:spPr>
          <a:xfrm>
            <a:off x="7732450" y="0"/>
            <a:ext cx="45920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Коммерциализация узла подачи охлаждения(смазки) на пуансон в процессе производства концов труб в рамках импортозамещения</a:t>
            </a:r>
          </a:p>
        </p:txBody>
      </p:sp>
    </p:spTree>
    <p:extLst>
      <p:ext uri="{BB962C8B-B14F-4D97-AF65-F5344CB8AC3E}">
        <p14:creationId xmlns:p14="http://schemas.microsoft.com/office/powerpoint/2010/main" val="40676164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 descr="Изображение выглядит как снимок экрана, текст, круг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911AA6BE-E5DE-4446-BF98-C86942F38A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37" r="20439" b="14732"/>
          <a:stretch/>
        </p:blipFill>
        <p:spPr>
          <a:xfrm>
            <a:off x="838200" y="681036"/>
            <a:ext cx="10036946" cy="5968229"/>
          </a:xfr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E0EA108A-3C1F-4E7F-9C2C-776DEA33E3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829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1CA2E15-8509-4A25-AC60-EBD24B591D8E}"/>
              </a:ext>
            </a:extLst>
          </p:cNvPr>
          <p:cNvSpPr txBox="1"/>
          <p:nvPr/>
        </p:nvSpPr>
        <p:spPr>
          <a:xfrm>
            <a:off x="2041266" y="157817"/>
            <a:ext cx="9909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ИСР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CDE00DE-2885-4002-A0B4-56AEA805D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BC5-F33B-42EB-8AD8-7E33D819E66A}" type="slidenum">
              <a:rPr lang="ru-RU" smtClean="0"/>
              <a:t>21</a:t>
            </a:fld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6B8BCF-59CB-44DD-883D-8D1F4F4830D0}"/>
              </a:ext>
            </a:extLst>
          </p:cNvPr>
          <p:cNvSpPr txBox="1"/>
          <p:nvPr/>
        </p:nvSpPr>
        <p:spPr>
          <a:xfrm>
            <a:off x="7732450" y="0"/>
            <a:ext cx="45920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Коммерциализация узла подачи охлаждения(смазки) на пуансон в процессе производства концов труб в рамках импортозамещения</a:t>
            </a:r>
          </a:p>
        </p:txBody>
      </p:sp>
    </p:spTree>
    <p:extLst>
      <p:ext uri="{BB962C8B-B14F-4D97-AF65-F5344CB8AC3E}">
        <p14:creationId xmlns:p14="http://schemas.microsoft.com/office/powerpoint/2010/main" val="11790340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BD7D132E-FCCF-4A87-9229-0EFA90630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8696"/>
            <a:ext cx="12192000" cy="829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972F3BC-5649-457A-A660-D1FC9AD6A0D3}"/>
              </a:ext>
            </a:extLst>
          </p:cNvPr>
          <p:cNvSpPr txBox="1"/>
          <p:nvPr/>
        </p:nvSpPr>
        <p:spPr>
          <a:xfrm>
            <a:off x="2069841" y="4560"/>
            <a:ext cx="9909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Диаграмма </a:t>
            </a:r>
            <a:r>
              <a:rPr lang="ru-RU" sz="2800" dirty="0" err="1"/>
              <a:t>Ганта</a:t>
            </a:r>
            <a:endParaRPr lang="ru-RU" sz="2800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B42519C-B3FF-47D8-965C-14312ACCF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74755"/>
            <a:ext cx="2743200" cy="365125"/>
          </a:xfrm>
        </p:spPr>
        <p:txBody>
          <a:bodyPr/>
          <a:lstStyle/>
          <a:p>
            <a:fld id="{299DDBC5-F33B-42EB-8AD8-7E33D819E66A}" type="slidenum">
              <a:rPr lang="ru-RU" smtClean="0"/>
              <a:t>22</a:t>
            </a:fld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C1D2A6-23FE-442D-9155-B46D3666B4D6}"/>
              </a:ext>
            </a:extLst>
          </p:cNvPr>
          <p:cNvSpPr txBox="1"/>
          <p:nvPr/>
        </p:nvSpPr>
        <p:spPr>
          <a:xfrm>
            <a:off x="7599928" y="-103162"/>
            <a:ext cx="45920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Коммерциализация узла подачи охлаждения(смазки) на пуансон в процессе производства концов труб в рамках импортозамещения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CAA907F-66BD-4849-B4DE-5B472D7F8F5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413" t="15191" r="37303" b="7028"/>
          <a:stretch/>
        </p:blipFill>
        <p:spPr bwMode="auto">
          <a:xfrm>
            <a:off x="780803" y="635502"/>
            <a:ext cx="10736608" cy="620437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640792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EBC1E1D9-3745-4807-9AD9-9629039F3B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8696"/>
            <a:ext cx="12192000" cy="829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0166943-7DF3-4B75-8FF7-A470C127E721}"/>
              </a:ext>
            </a:extLst>
          </p:cNvPr>
          <p:cNvSpPr txBox="1"/>
          <p:nvPr/>
        </p:nvSpPr>
        <p:spPr>
          <a:xfrm>
            <a:off x="2069841" y="4560"/>
            <a:ext cx="9909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Матрица Ответственности ( Подготовительный этап )</a:t>
            </a:r>
          </a:p>
        </p:txBody>
      </p:sp>
      <p:graphicFrame>
        <p:nvGraphicFramePr>
          <p:cNvPr id="6" name="Объект 3">
            <a:extLst>
              <a:ext uri="{FF2B5EF4-FFF2-40B4-BE49-F238E27FC236}">
                <a16:creationId xmlns:a16="http://schemas.microsoft.com/office/drawing/2014/main" id="{F429517F-EE47-491F-89D0-7AE69D1C936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6628871"/>
              </p:ext>
            </p:extLst>
          </p:nvPr>
        </p:nvGraphicFramePr>
        <p:xfrm>
          <a:off x="-1" y="667605"/>
          <a:ext cx="10201276" cy="61334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24775">
                  <a:extLst>
                    <a:ext uri="{9D8B030D-6E8A-4147-A177-3AD203B41FA5}">
                      <a16:colId xmlns:a16="http://schemas.microsoft.com/office/drawing/2014/main" val="2095658642"/>
                    </a:ext>
                  </a:extLst>
                </a:gridCol>
                <a:gridCol w="1694209">
                  <a:extLst>
                    <a:ext uri="{9D8B030D-6E8A-4147-A177-3AD203B41FA5}">
                      <a16:colId xmlns:a16="http://schemas.microsoft.com/office/drawing/2014/main" val="4014830064"/>
                    </a:ext>
                  </a:extLst>
                </a:gridCol>
                <a:gridCol w="1692025">
                  <a:extLst>
                    <a:ext uri="{9D8B030D-6E8A-4147-A177-3AD203B41FA5}">
                      <a16:colId xmlns:a16="http://schemas.microsoft.com/office/drawing/2014/main" val="221243697"/>
                    </a:ext>
                  </a:extLst>
                </a:gridCol>
                <a:gridCol w="1697486">
                  <a:extLst>
                    <a:ext uri="{9D8B030D-6E8A-4147-A177-3AD203B41FA5}">
                      <a16:colId xmlns:a16="http://schemas.microsoft.com/office/drawing/2014/main" val="1560958982"/>
                    </a:ext>
                  </a:extLst>
                </a:gridCol>
                <a:gridCol w="1693114">
                  <a:extLst>
                    <a:ext uri="{9D8B030D-6E8A-4147-A177-3AD203B41FA5}">
                      <a16:colId xmlns:a16="http://schemas.microsoft.com/office/drawing/2014/main" val="4208730800"/>
                    </a:ext>
                  </a:extLst>
                </a:gridCol>
                <a:gridCol w="1699667">
                  <a:extLst>
                    <a:ext uri="{9D8B030D-6E8A-4147-A177-3AD203B41FA5}">
                      <a16:colId xmlns:a16="http://schemas.microsoft.com/office/drawing/2014/main" val="1210128847"/>
                    </a:ext>
                  </a:extLst>
                </a:gridCol>
              </a:tblGrid>
              <a:tr h="11780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          Команда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                     Проекта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Этапы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процесса</a:t>
                      </a:r>
                      <a:endParaRPr lang="ru-RU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36" marR="40936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Руководитель проекта</a:t>
                      </a:r>
                      <a:endParaRPr lang="ru-RU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36" marR="40936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Менеджер отдела закупки и логистики</a:t>
                      </a:r>
                      <a:endParaRPr lang="ru-RU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36" marR="40936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Патентный поверенный</a:t>
                      </a:r>
                      <a:endParaRPr lang="ru-RU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36" marR="40936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Главный инженер</a:t>
                      </a:r>
                      <a:endParaRPr lang="ru-RU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36" marR="40936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Бухгалтер</a:t>
                      </a:r>
                      <a:endParaRPr lang="ru-RU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36" marR="40936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2441419"/>
                  </a:ext>
                </a:extLst>
              </a:tr>
              <a:tr h="2154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Патентный поиск</a:t>
                      </a:r>
                      <a:endParaRPr lang="ru-RU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36" marR="40936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У,С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36" marR="409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И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36" marR="409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В,М,К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36" marR="409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И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36" marR="409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36" marR="40936" marT="0" marB="0"/>
                </a:tc>
                <a:extLst>
                  <a:ext uri="{0D108BD9-81ED-4DB2-BD59-A6C34878D82A}">
                    <a16:rowId xmlns:a16="http://schemas.microsoft.com/office/drawing/2014/main" val="132972753"/>
                  </a:ext>
                </a:extLst>
              </a:tr>
              <a:tr h="8807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Разработка технической документации и чертежей</a:t>
                      </a:r>
                      <a:endParaRPr lang="ru-RU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36" marR="40936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У,К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36" marR="409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И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36" marR="409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И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36" marR="409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В,С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36" marR="409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И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36" marR="40936" marT="0" marB="0"/>
                </a:tc>
                <a:extLst>
                  <a:ext uri="{0D108BD9-81ED-4DB2-BD59-A6C34878D82A}">
                    <a16:rowId xmlns:a16="http://schemas.microsoft.com/office/drawing/2014/main" val="1877922985"/>
                  </a:ext>
                </a:extLst>
              </a:tr>
              <a:tr h="7161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Поиск поставщиков строительных материалов</a:t>
                      </a:r>
                      <a:endParaRPr lang="ru-RU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36" marR="40936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У,К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36" marR="409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В,С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36" marR="409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 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36" marR="409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И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36" marR="409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 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36" marR="40936" marT="0" marB="0"/>
                </a:tc>
                <a:extLst>
                  <a:ext uri="{0D108BD9-81ED-4DB2-BD59-A6C34878D82A}">
                    <a16:rowId xmlns:a16="http://schemas.microsoft.com/office/drawing/2014/main" val="3079626627"/>
                  </a:ext>
                </a:extLst>
              </a:tr>
              <a:tr h="8972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Заключение договора на аренду помещения для разработки</a:t>
                      </a:r>
                      <a:endParaRPr lang="ru-RU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36" marR="40936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У,В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36" marR="409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И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36" marR="409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 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36" marR="409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И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36" marR="409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 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36" marR="40936" marT="0" marB="0"/>
                </a:tc>
                <a:extLst>
                  <a:ext uri="{0D108BD9-81ED-4DB2-BD59-A6C34878D82A}">
                    <a16:rowId xmlns:a16="http://schemas.microsoft.com/office/drawing/2014/main" val="2867617621"/>
                  </a:ext>
                </a:extLst>
              </a:tr>
              <a:tr h="11034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Поиск и заключение договоров на аренду оборудования</a:t>
                      </a:r>
                      <a:endParaRPr lang="ru-RU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36" marR="40936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У,К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36" marR="409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И,В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36" marR="409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 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36" marR="409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И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36" marR="409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 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36" marR="40936" marT="0" marB="0"/>
                </a:tc>
                <a:extLst>
                  <a:ext uri="{0D108BD9-81ED-4DB2-BD59-A6C34878D82A}">
                    <a16:rowId xmlns:a16="http://schemas.microsoft.com/office/drawing/2014/main" val="2125198728"/>
                  </a:ext>
                </a:extLst>
              </a:tr>
              <a:tr h="10850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Поиск и подписание сотрудников для исполнения MVP продукта</a:t>
                      </a:r>
                      <a:endParaRPr lang="ru-RU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36" marR="40936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У,К,В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36" marR="409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И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36" marR="409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</a:rPr>
                        <a:t>И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36" marR="409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И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36" marR="409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</a:rPr>
                        <a:t>И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36" marR="40936" marT="0" marB="0"/>
                </a:tc>
                <a:extLst>
                  <a:ext uri="{0D108BD9-81ED-4DB2-BD59-A6C34878D82A}">
                    <a16:rowId xmlns:a16="http://schemas.microsoft.com/office/drawing/2014/main" val="4285495543"/>
                  </a:ext>
                </a:extLst>
              </a:tr>
            </a:tbl>
          </a:graphicData>
        </a:graphic>
      </p:graphicFrame>
      <p:sp>
        <p:nvSpPr>
          <p:cNvPr id="8" name="object 4">
            <a:extLst>
              <a:ext uri="{FF2B5EF4-FFF2-40B4-BE49-F238E27FC236}">
                <a16:creationId xmlns:a16="http://schemas.microsoft.com/office/drawing/2014/main" id="{23D09EC3-D83E-4504-BAF2-E8EFB657AD79}"/>
              </a:ext>
            </a:extLst>
          </p:cNvPr>
          <p:cNvSpPr txBox="1"/>
          <p:nvPr/>
        </p:nvSpPr>
        <p:spPr>
          <a:xfrm>
            <a:off x="10286999" y="2497432"/>
            <a:ext cx="1875789" cy="2471446"/>
          </a:xfrm>
          <a:prstGeom prst="rect">
            <a:avLst/>
          </a:prstGeom>
        </p:spPr>
        <p:txBody>
          <a:bodyPr vert="horz" wrap="square" lIns="0" tIns="1485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70"/>
              </a:spcBef>
            </a:pPr>
            <a:r>
              <a:rPr lang="ru-RU" sz="1800" b="1" dirty="0">
                <a:latin typeface="Times New Roman"/>
                <a:cs typeface="Times New Roman"/>
              </a:rPr>
              <a:t>В</a:t>
            </a:r>
            <a:r>
              <a:rPr lang="ru-RU" sz="1800" b="1" spc="5" dirty="0">
                <a:latin typeface="Times New Roman"/>
                <a:cs typeface="Times New Roman"/>
              </a:rPr>
              <a:t> </a:t>
            </a:r>
            <a:r>
              <a:rPr lang="ru-RU" sz="1800" spc="-10" dirty="0">
                <a:latin typeface="Times New Roman"/>
                <a:cs typeface="Times New Roman"/>
              </a:rPr>
              <a:t>—выполняет</a:t>
            </a:r>
            <a:endParaRPr lang="ru-RU" sz="1800" b="1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70"/>
              </a:spcBef>
            </a:pPr>
            <a:r>
              <a:rPr sz="1800" b="1" dirty="0">
                <a:latin typeface="Times New Roman"/>
                <a:cs typeface="Times New Roman"/>
              </a:rPr>
              <a:t>И</a:t>
            </a:r>
            <a:r>
              <a:rPr sz="1800" b="1" spc="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—информирует,</a:t>
            </a:r>
            <a:endParaRPr sz="18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70"/>
              </a:spcBef>
            </a:pPr>
            <a:r>
              <a:rPr sz="1800" b="1" dirty="0">
                <a:latin typeface="Times New Roman"/>
                <a:cs typeface="Times New Roman"/>
              </a:rPr>
              <a:t>С</a:t>
            </a:r>
            <a:r>
              <a:rPr sz="1800" b="1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—согласует,</a:t>
            </a:r>
            <a:endParaRPr sz="1800" dirty="0">
              <a:latin typeface="Times New Roman"/>
              <a:cs typeface="Times New Roman"/>
            </a:endParaRPr>
          </a:p>
          <a:p>
            <a:pPr marL="12700" marR="65405">
              <a:lnSpc>
                <a:spcPts val="3229"/>
              </a:lnSpc>
              <a:spcBef>
                <a:spcPts val="95"/>
              </a:spcBef>
            </a:pPr>
            <a:r>
              <a:rPr sz="1800" b="1" dirty="0">
                <a:latin typeface="Times New Roman"/>
                <a:cs typeface="Times New Roman"/>
              </a:rPr>
              <a:t>У</a:t>
            </a:r>
            <a:r>
              <a:rPr sz="1800" b="1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-10" dirty="0">
                <a:latin typeface="Times New Roman"/>
                <a:cs typeface="Times New Roman"/>
              </a:rPr>
              <a:t> утверждает,</a:t>
            </a:r>
            <a:r>
              <a:rPr sz="1800" spc="50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контролирует, </a:t>
            </a:r>
            <a:r>
              <a:rPr sz="1800" b="1" dirty="0">
                <a:latin typeface="Times New Roman"/>
                <a:cs typeface="Times New Roman"/>
              </a:rPr>
              <a:t>М</a:t>
            </a:r>
            <a:r>
              <a:rPr sz="1800" b="1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мониторинг.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6D5231DE-D168-4D8C-B5F6-3CCC4C934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BC5-F33B-42EB-8AD8-7E33D819E66A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88157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8BB733AF-FAE9-4AA5-A2A9-CCCB9CBD5E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8696"/>
            <a:ext cx="12192000" cy="829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3665621-F053-4F38-A35B-421017E32BFB}"/>
              </a:ext>
            </a:extLst>
          </p:cNvPr>
          <p:cNvSpPr txBox="1"/>
          <p:nvPr/>
        </p:nvSpPr>
        <p:spPr>
          <a:xfrm>
            <a:off x="2069841" y="41946"/>
            <a:ext cx="9909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Стоимость проекта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06B42872-ED37-4E85-B9F1-D5B1244DC04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40092482"/>
              </p:ext>
            </p:extLst>
          </p:nvPr>
        </p:nvGraphicFramePr>
        <p:xfrm>
          <a:off x="-1" y="3495675"/>
          <a:ext cx="5924551" cy="3362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9CB289D-A79E-4558-B65F-87E94DA1AF03}"/>
              </a:ext>
            </a:extLst>
          </p:cNvPr>
          <p:cNvSpPr txBox="1"/>
          <p:nvPr/>
        </p:nvSpPr>
        <p:spPr>
          <a:xfrm>
            <a:off x="104775" y="3275111"/>
            <a:ext cx="1285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тыс.руб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2318B0-1FB7-4791-AEB9-0A9CC512B5A0}"/>
              </a:ext>
            </a:extLst>
          </p:cNvPr>
          <p:cNvSpPr txBox="1"/>
          <p:nvPr/>
        </p:nvSpPr>
        <p:spPr>
          <a:xfrm>
            <a:off x="1009650" y="3275111"/>
            <a:ext cx="4514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Финансовый профиль проекта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6DB50E-22EB-4D52-BCB3-5A3177C9AB99}"/>
              </a:ext>
            </a:extLst>
          </p:cNvPr>
          <p:cNvSpPr txBox="1"/>
          <p:nvPr/>
        </p:nvSpPr>
        <p:spPr>
          <a:xfrm>
            <a:off x="7143750" y="5229337"/>
            <a:ext cx="41433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Источники финансирования</a:t>
            </a:r>
          </a:p>
          <a:p>
            <a:pPr marL="285750" indent="-285750">
              <a:buFontTx/>
              <a:buChar char="-"/>
            </a:pPr>
            <a:r>
              <a:rPr lang="ru-RU" dirty="0"/>
              <a:t>Собственные средства (2 </a:t>
            </a:r>
            <a:r>
              <a:rPr lang="ru-RU" dirty="0" err="1"/>
              <a:t>млн.руб</a:t>
            </a:r>
            <a:r>
              <a:rPr lang="ru-RU" dirty="0"/>
              <a:t>)</a:t>
            </a:r>
          </a:p>
          <a:p>
            <a:pPr marL="285750" indent="-285750">
              <a:buFontTx/>
              <a:buChar char="-"/>
            </a:pPr>
            <a:r>
              <a:rPr lang="ru-RU" dirty="0"/>
              <a:t>Грант ФСИ «Студенческий стартап»</a:t>
            </a:r>
          </a:p>
          <a:p>
            <a:pPr marL="285750" indent="-285750">
              <a:buFontTx/>
              <a:buChar char="-"/>
            </a:pPr>
            <a:r>
              <a:rPr lang="ru-RU" dirty="0"/>
              <a:t>Кредит в Банк УралСиб ( 5 </a:t>
            </a:r>
            <a:r>
              <a:rPr lang="ru-RU" dirty="0" err="1"/>
              <a:t>млн.руб</a:t>
            </a:r>
            <a:r>
              <a:rPr lang="ru-RU" dirty="0"/>
              <a:t>, срок 36 </a:t>
            </a:r>
            <a:r>
              <a:rPr lang="ru-RU" dirty="0" err="1"/>
              <a:t>мес</a:t>
            </a:r>
            <a:r>
              <a:rPr lang="ru-RU" dirty="0"/>
              <a:t>, ставка 18,5%)</a:t>
            </a: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FDDB80AC-B44A-4A96-BFF0-2FCB2F7F79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6173022"/>
              </p:ext>
            </p:extLst>
          </p:nvPr>
        </p:nvGraphicFramePr>
        <p:xfrm>
          <a:off x="104777" y="623950"/>
          <a:ext cx="5486398" cy="26480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41493">
                  <a:extLst>
                    <a:ext uri="{9D8B030D-6E8A-4147-A177-3AD203B41FA5}">
                      <a16:colId xmlns:a16="http://schemas.microsoft.com/office/drawing/2014/main" val="4234001985"/>
                    </a:ext>
                  </a:extLst>
                </a:gridCol>
                <a:gridCol w="2444905">
                  <a:extLst>
                    <a:ext uri="{9D8B030D-6E8A-4147-A177-3AD203B41FA5}">
                      <a16:colId xmlns:a16="http://schemas.microsoft.com/office/drawing/2014/main" val="4232275828"/>
                    </a:ext>
                  </a:extLst>
                </a:gridCol>
              </a:tblGrid>
              <a:tr h="199781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Состав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инвестиций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774" marR="57774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</a:pPr>
                      <a:r>
                        <a:rPr lang="ru-RU" sz="1100">
                          <a:effectLst/>
                        </a:rPr>
                        <a:t>Сумма по смете, тыс. руб.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774" marR="57774" marT="0" marB="0"/>
                </a:tc>
                <a:extLst>
                  <a:ext uri="{0D108BD9-81ED-4DB2-BD59-A6C34878D82A}">
                    <a16:rowId xmlns:a16="http://schemas.microsoft.com/office/drawing/2014/main" val="2245667502"/>
                  </a:ext>
                </a:extLst>
              </a:tr>
              <a:tr h="711741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1. Земля</a:t>
                      </a:r>
                    </a:p>
                    <a:p>
                      <a:pPr marL="457200">
                        <a:lnSpc>
                          <a:spcPct val="107000"/>
                        </a:lnSpc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2. Здание и сооружения</a:t>
                      </a:r>
                    </a:p>
                    <a:p>
                      <a:pPr marL="457200">
                        <a:lnSpc>
                          <a:spcPct val="107000"/>
                        </a:lnSpc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3. Оборудование </a:t>
                      </a:r>
                      <a:b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и т.д.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774" marR="57774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 marL="457200">
                        <a:lnSpc>
                          <a:spcPct val="107000"/>
                        </a:lnSpc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 marL="457200">
                        <a:lnSpc>
                          <a:spcPct val="107000"/>
                        </a:lnSpc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 marL="457200">
                        <a:lnSpc>
                          <a:spcPct val="107000"/>
                        </a:lnSpc>
                      </a:pPr>
                      <a:r>
                        <a:rPr lang="ru-RU" sz="1100" dirty="0">
                          <a:effectLst/>
                        </a:rPr>
                        <a:t>207,9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774" marR="57774" marT="0" marB="0"/>
                </a:tc>
                <a:extLst>
                  <a:ext uri="{0D108BD9-81ED-4DB2-BD59-A6C34878D82A}">
                    <a16:rowId xmlns:a16="http://schemas.microsoft.com/office/drawing/2014/main" val="3006553793"/>
                  </a:ext>
                </a:extLst>
              </a:tr>
              <a:tr h="171316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Итого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774" marR="57774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</a:pPr>
                      <a:r>
                        <a:rPr lang="ru-RU" sz="1100">
                          <a:effectLst/>
                        </a:rPr>
                        <a:t>207,9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774" marR="57774" marT="0" marB="0"/>
                </a:tc>
                <a:extLst>
                  <a:ext uri="{0D108BD9-81ED-4DB2-BD59-A6C34878D82A}">
                    <a16:rowId xmlns:a16="http://schemas.microsoft.com/office/drawing/2014/main" val="1899482533"/>
                  </a:ext>
                </a:extLst>
              </a:tr>
              <a:tr h="351458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Прочее оборудование и металлоконструкции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774" marR="57774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</a:pPr>
                      <a:r>
                        <a:rPr lang="ru-RU" sz="1100" dirty="0">
                          <a:effectLst/>
                        </a:rPr>
                        <a:t>13,3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774" marR="57774" marT="0" marB="0"/>
                </a:tc>
                <a:extLst>
                  <a:ext uri="{0D108BD9-81ED-4DB2-BD59-A6C34878D82A}">
                    <a16:rowId xmlns:a16="http://schemas.microsoft.com/office/drawing/2014/main" val="1232363339"/>
                  </a:ext>
                </a:extLst>
              </a:tr>
              <a:tr h="351458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4. Нематериальные активы – получение патента на промышленный образец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774" marR="57774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</a:pPr>
                      <a:r>
                        <a:rPr lang="ru-RU" sz="1100" dirty="0">
                          <a:effectLst/>
                        </a:rPr>
                        <a:t>35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774" marR="57774" marT="0" marB="0"/>
                </a:tc>
                <a:extLst>
                  <a:ext uri="{0D108BD9-81ED-4DB2-BD59-A6C34878D82A}">
                    <a16:rowId xmlns:a16="http://schemas.microsoft.com/office/drawing/2014/main" val="385119880"/>
                  </a:ext>
                </a:extLst>
              </a:tr>
              <a:tr h="171316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Всего инвестиций в основной капитал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774" marR="57774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</a:pPr>
                      <a:r>
                        <a:rPr lang="ru-RU" sz="1100" dirty="0">
                          <a:effectLst/>
                        </a:rPr>
                        <a:t>291,2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774" marR="57774" marT="0" marB="0"/>
                </a:tc>
                <a:extLst>
                  <a:ext uri="{0D108BD9-81ED-4DB2-BD59-A6C34878D82A}">
                    <a16:rowId xmlns:a16="http://schemas.microsoft.com/office/drawing/2014/main" val="3959872284"/>
                  </a:ext>
                </a:extLst>
              </a:tr>
              <a:tr h="171316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5. Инвестиций в оборотный капитал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774" marR="57774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</a:pPr>
                      <a:r>
                        <a:rPr lang="ru-RU" sz="1100" dirty="0">
                          <a:effectLst/>
                        </a:rPr>
                        <a:t>39,3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774" marR="57774" marT="0" marB="0"/>
                </a:tc>
                <a:extLst>
                  <a:ext uri="{0D108BD9-81ED-4DB2-BD59-A6C34878D82A}">
                    <a16:rowId xmlns:a16="http://schemas.microsoft.com/office/drawing/2014/main" val="3078943818"/>
                  </a:ext>
                </a:extLst>
              </a:tr>
              <a:tr h="351458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6. Затраты подготовительного </a:t>
                      </a:r>
                      <a:b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периода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774" marR="57774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</a:pPr>
                      <a:r>
                        <a:rPr lang="ru-RU" sz="1100" dirty="0">
                          <a:effectLst/>
                        </a:rPr>
                        <a:t>410+5148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774" marR="57774" marT="0" marB="0"/>
                </a:tc>
                <a:extLst>
                  <a:ext uri="{0D108BD9-81ED-4DB2-BD59-A6C34878D82A}">
                    <a16:rowId xmlns:a16="http://schemas.microsoft.com/office/drawing/2014/main" val="2609863003"/>
                  </a:ext>
                </a:extLst>
              </a:tr>
              <a:tr h="134229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Общая сумма инвестиций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774" marR="57774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</a:pPr>
                      <a:r>
                        <a:rPr lang="ru-RU" sz="1100" dirty="0">
                          <a:effectLst/>
                        </a:rPr>
                        <a:t>5853,5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774" marR="57774" marT="0" marB="0"/>
                </a:tc>
                <a:extLst>
                  <a:ext uri="{0D108BD9-81ED-4DB2-BD59-A6C34878D82A}">
                    <a16:rowId xmlns:a16="http://schemas.microsoft.com/office/drawing/2014/main" val="108584627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515E035C-561A-4E32-87EB-1CCFC81B3194}"/>
              </a:ext>
            </a:extLst>
          </p:cNvPr>
          <p:cNvSpPr txBox="1"/>
          <p:nvPr/>
        </p:nvSpPr>
        <p:spPr>
          <a:xfrm>
            <a:off x="8048625" y="1228883"/>
            <a:ext cx="3238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Календарное планирование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E60E57F-8C79-4BF1-B86F-45E38FF09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BC5-F33B-42EB-8AD8-7E33D819E66A}" type="slidenum">
              <a:rPr lang="ru-RU" smtClean="0"/>
              <a:t>24</a:t>
            </a:fld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FD88C2-0DFC-482F-8187-3DC0BB9A2C8F}"/>
              </a:ext>
            </a:extLst>
          </p:cNvPr>
          <p:cNvSpPr txBox="1"/>
          <p:nvPr/>
        </p:nvSpPr>
        <p:spPr>
          <a:xfrm>
            <a:off x="7706453" y="-109825"/>
            <a:ext cx="45920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Коммерциализация узла подачи охлаждения(смазки) на пуансон в процессе производства концов труб в рамках импортозамещения</a:t>
            </a:r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9442E73A-83D7-4AEF-982A-0C152FE9BB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0306851"/>
              </p:ext>
            </p:extLst>
          </p:nvPr>
        </p:nvGraphicFramePr>
        <p:xfrm>
          <a:off x="6829423" y="1598215"/>
          <a:ext cx="4711548" cy="3421289"/>
        </p:xfrm>
        <a:graphic>
          <a:graphicData uri="http://schemas.openxmlformats.org/drawingml/2006/table">
            <a:tbl>
              <a:tblPr firstRow="1" firstCol="1" bandRow="1"/>
              <a:tblGrid>
                <a:gridCol w="1695553">
                  <a:extLst>
                    <a:ext uri="{9D8B030D-6E8A-4147-A177-3AD203B41FA5}">
                      <a16:colId xmlns:a16="http://schemas.microsoft.com/office/drawing/2014/main" val="2022419129"/>
                    </a:ext>
                  </a:extLst>
                </a:gridCol>
                <a:gridCol w="603199">
                  <a:extLst>
                    <a:ext uri="{9D8B030D-6E8A-4147-A177-3AD203B41FA5}">
                      <a16:colId xmlns:a16="http://schemas.microsoft.com/office/drawing/2014/main" val="697387255"/>
                    </a:ext>
                  </a:extLst>
                </a:gridCol>
                <a:gridCol w="603199">
                  <a:extLst>
                    <a:ext uri="{9D8B030D-6E8A-4147-A177-3AD203B41FA5}">
                      <a16:colId xmlns:a16="http://schemas.microsoft.com/office/drawing/2014/main" val="1215622631"/>
                    </a:ext>
                  </a:extLst>
                </a:gridCol>
                <a:gridCol w="603199">
                  <a:extLst>
                    <a:ext uri="{9D8B030D-6E8A-4147-A177-3AD203B41FA5}">
                      <a16:colId xmlns:a16="http://schemas.microsoft.com/office/drawing/2014/main" val="1527202662"/>
                    </a:ext>
                  </a:extLst>
                </a:gridCol>
                <a:gridCol w="603199">
                  <a:extLst>
                    <a:ext uri="{9D8B030D-6E8A-4147-A177-3AD203B41FA5}">
                      <a16:colId xmlns:a16="http://schemas.microsoft.com/office/drawing/2014/main" val="254770893"/>
                    </a:ext>
                  </a:extLst>
                </a:gridCol>
                <a:gridCol w="603199">
                  <a:extLst>
                    <a:ext uri="{9D8B030D-6E8A-4147-A177-3AD203B41FA5}">
                      <a16:colId xmlns:a16="http://schemas.microsoft.com/office/drawing/2014/main" val="3811204462"/>
                    </a:ext>
                  </a:extLst>
                </a:gridCol>
              </a:tblGrid>
              <a:tr h="408445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tabLst>
                          <a:tab pos="657225" algn="l"/>
                        </a:tabLs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tabLst>
                          <a:tab pos="657225" algn="l"/>
                        </a:tabLs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tabLst>
                          <a:tab pos="657225" algn="l"/>
                        </a:tabLs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tabLst>
                          <a:tab pos="657225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tabLst>
                          <a:tab pos="657225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tabLst>
                          <a:tab pos="657225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2714952"/>
                  </a:ext>
                </a:extLst>
              </a:tr>
              <a:tr h="258730"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tabLst>
                          <a:tab pos="657225" algn="l"/>
                        </a:tabLst>
                      </a:pPr>
                      <a:r>
                        <a:rPr lang="ru-RU" sz="10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Кол-во </a:t>
                      </a:r>
                      <a:r>
                        <a:rPr lang="ru-RU" sz="105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мес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B9CA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tabLst>
                          <a:tab pos="657225" algn="l"/>
                        </a:tabLs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tabLst>
                          <a:tab pos="657225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tabLst>
                          <a:tab pos="657225" algn="l"/>
                        </a:tabLs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tabLst>
                          <a:tab pos="657225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tabLst>
                          <a:tab pos="657225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1957213"/>
                  </a:ext>
                </a:extLst>
              </a:tr>
              <a:tr h="463516"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tabLst>
                          <a:tab pos="657225" algn="l"/>
                        </a:tabLst>
                      </a:pPr>
                      <a:r>
                        <a:rPr lang="ru-RU" sz="10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Накопленное время(</a:t>
                      </a:r>
                      <a:r>
                        <a:rPr lang="ru-RU" sz="105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мес</a:t>
                      </a:r>
                      <a:r>
                        <a:rPr lang="ru-RU" sz="10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tabLst>
                          <a:tab pos="657225" algn="l"/>
                        </a:tabLs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tabLst>
                          <a:tab pos="657225" algn="l"/>
                        </a:tabLs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tabLst>
                          <a:tab pos="657225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tabLst>
                          <a:tab pos="657225" algn="l"/>
                        </a:tabLs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tabLst>
                          <a:tab pos="657225" algn="l"/>
                        </a:tabLs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9966588"/>
                  </a:ext>
                </a:extLst>
              </a:tr>
              <a:tr h="408445"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tabLst>
                          <a:tab pos="657225" algn="l"/>
                        </a:tabLst>
                      </a:pPr>
                      <a:r>
                        <a:rPr lang="ru-RU" sz="10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Разработка продукта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tabLst>
                          <a:tab pos="657225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tabLst>
                          <a:tab pos="657225" algn="l"/>
                        </a:tabLs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tabLst>
                          <a:tab pos="657225" algn="l"/>
                        </a:tabLs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tabLst>
                          <a:tab pos="657225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tabLst>
                          <a:tab pos="657225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4952609"/>
                  </a:ext>
                </a:extLst>
              </a:tr>
              <a:tr h="251760"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tabLst>
                          <a:tab pos="657225" algn="l"/>
                        </a:tabLst>
                      </a:pPr>
                      <a:r>
                        <a:rPr lang="ru-RU" sz="10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Финансирование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tabLst>
                          <a:tab pos="657225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tabLst>
                          <a:tab pos="657225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tabLst>
                          <a:tab pos="657225" algn="l"/>
                        </a:tabLs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tabLst>
                          <a:tab pos="657225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tabLst>
                          <a:tab pos="657225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7293324"/>
                  </a:ext>
                </a:extLst>
              </a:tr>
              <a:tr h="251760"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tabLst>
                          <a:tab pos="657225" algn="l"/>
                        </a:tabLst>
                      </a:pPr>
                      <a:r>
                        <a:rPr lang="ru-RU" sz="10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Защита ИС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tabLst>
                          <a:tab pos="657225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tabLst>
                          <a:tab pos="657225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tabLst>
                          <a:tab pos="657225" algn="l"/>
                        </a:tabLs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tabLst>
                          <a:tab pos="657225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tabLst>
                          <a:tab pos="657225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1828155"/>
                  </a:ext>
                </a:extLst>
              </a:tr>
              <a:tr h="408445"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tabLst>
                          <a:tab pos="657225" algn="l"/>
                        </a:tabLst>
                      </a:pPr>
                      <a:r>
                        <a:rPr lang="ru-RU" sz="10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Привлечение клиентов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tabLst>
                          <a:tab pos="657225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tabLst>
                          <a:tab pos="657225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tabLst>
                          <a:tab pos="657225" algn="l"/>
                        </a:tabLs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tabLst>
                          <a:tab pos="657225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tabLst>
                          <a:tab pos="657225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0595092"/>
                  </a:ext>
                </a:extLst>
              </a:tr>
              <a:tr h="408445"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tabLst>
                          <a:tab pos="657225" algn="l"/>
                        </a:tabLst>
                      </a:pPr>
                      <a:r>
                        <a:rPr lang="ru-RU" sz="10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Пилотное внедрение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tabLst>
                          <a:tab pos="657225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tabLst>
                          <a:tab pos="657225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tabLst>
                          <a:tab pos="657225" algn="l"/>
                        </a:tabLs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tabLst>
                          <a:tab pos="657225" algn="l"/>
                        </a:tabLs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tabLst>
                          <a:tab pos="657225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2935307"/>
                  </a:ext>
                </a:extLst>
              </a:tr>
              <a:tr h="561743"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tabLst>
                          <a:tab pos="657225" algn="l"/>
                        </a:tabLst>
                      </a:pPr>
                      <a:r>
                        <a:rPr lang="ru-RU" sz="10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Анализ первичной продажи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tabLst>
                          <a:tab pos="657225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tabLst>
                          <a:tab pos="657225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tabLst>
                          <a:tab pos="657225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tabLst>
                          <a:tab pos="657225" algn="l"/>
                        </a:tabLs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tabLst>
                          <a:tab pos="657225" algn="l"/>
                        </a:tabLs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97239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79312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FBAC821-4E06-47F5-9337-35C2157EE9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34293"/>
            <a:ext cx="10515600" cy="53688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pPr marL="514350" indent="-514350">
              <a:buAutoNum type="arabicParenR"/>
            </a:pPr>
            <a:r>
              <a:rPr lang="ru-RU" sz="3500" dirty="0"/>
              <a:t>Определены конкурентные преимущества инновационного продукта на рынке</a:t>
            </a:r>
          </a:p>
          <a:p>
            <a:pPr marL="514350" indent="-514350">
              <a:buAutoNum type="arabicParenR"/>
            </a:pPr>
            <a:r>
              <a:rPr lang="ru-RU" sz="3500" dirty="0"/>
              <a:t>Проведено технико-экономическое обоснование внедрения на</a:t>
            </a:r>
          </a:p>
          <a:p>
            <a:pPr marL="514350" indent="-514350">
              <a:buAutoNum type="arabicParenR"/>
            </a:pPr>
            <a:r>
              <a:rPr lang="ru-RU" sz="3500" dirty="0"/>
              <a:t>Обоснован план правовой охраны результатов интеллектуальной деятельности</a:t>
            </a:r>
          </a:p>
          <a:p>
            <a:pPr marL="514350" indent="-514350">
              <a:buAutoNum type="arabicParenR"/>
            </a:pPr>
            <a:r>
              <a:rPr lang="ru-RU" sz="3500" dirty="0"/>
              <a:t>Разработана система проектного управления на основе плана управления рисками, календарного и стоимостного планирования.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D2A8DF98-6401-4EA3-BCF5-05B2934E05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8696"/>
            <a:ext cx="12192000" cy="829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0062AB0-7D4C-40D5-B7D8-C4C55DDB280B}"/>
              </a:ext>
            </a:extLst>
          </p:cNvPr>
          <p:cNvSpPr txBox="1"/>
          <p:nvPr/>
        </p:nvSpPr>
        <p:spPr>
          <a:xfrm>
            <a:off x="2069841" y="4560"/>
            <a:ext cx="9909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Заключение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67369BE5-E091-48F2-A9F2-31C129FE5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BC5-F33B-42EB-8AD8-7E33D819E66A}" type="slidenum">
              <a:rPr lang="ru-RU" smtClean="0"/>
              <a:t>25</a:t>
            </a:fld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ED5AD7-8803-489A-A3BC-EF56EB9BAE12}"/>
              </a:ext>
            </a:extLst>
          </p:cNvPr>
          <p:cNvSpPr txBox="1"/>
          <p:nvPr/>
        </p:nvSpPr>
        <p:spPr>
          <a:xfrm>
            <a:off x="7599928" y="-148696"/>
            <a:ext cx="45920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Коммерциализация узла подачи охлаждения(смазки) на пуансон в процессе производства концов труб в рамках импортозамещения</a:t>
            </a:r>
          </a:p>
        </p:txBody>
      </p:sp>
    </p:spTree>
    <p:extLst>
      <p:ext uri="{BB962C8B-B14F-4D97-AF65-F5344CB8AC3E}">
        <p14:creationId xmlns:p14="http://schemas.microsoft.com/office/powerpoint/2010/main" val="41034695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66E980-D1CC-4A05-9E4D-B60B7ACFF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705" y="2325491"/>
            <a:ext cx="10515600" cy="39397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/>
              <a:t>Спасибо за внимание!</a:t>
            </a:r>
          </a:p>
          <a:p>
            <a:pPr marL="0" indent="0">
              <a:buNone/>
            </a:pPr>
            <a:endParaRPr lang="ru-RU" sz="3600" dirty="0"/>
          </a:p>
          <a:p>
            <a:pPr marL="0" indent="0">
              <a:buNone/>
            </a:pPr>
            <a:endParaRPr lang="ru-RU" sz="3600" dirty="0"/>
          </a:p>
          <a:p>
            <a:pPr marL="0" indent="0">
              <a:buNone/>
            </a:pPr>
            <a:endParaRPr lang="ru-RU" sz="3600" dirty="0"/>
          </a:p>
          <a:p>
            <a:pPr marL="0" indent="0">
              <a:buNone/>
            </a:pPr>
            <a:endParaRPr lang="ru-RU" sz="3600" dirty="0"/>
          </a:p>
          <a:p>
            <a:pPr marL="0" indent="0">
              <a:buNone/>
            </a:pPr>
            <a:r>
              <a:rPr lang="nn-NO" dirty="0"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+79506476253, artiom.kormiltsiev@mail.ru , tg: @aarrttemii</a:t>
            </a:r>
          </a:p>
          <a:p>
            <a:pPr marL="0" indent="0">
              <a:buNone/>
            </a:pPr>
            <a:endParaRPr lang="ru-RU" sz="36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FD7A3A4-6266-4CEE-A7B3-BD658FA8E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BC5-F33B-42EB-8AD8-7E33D819E66A}" type="slidenum">
              <a:rPr lang="ru-RU" smtClean="0"/>
              <a:t>26</a:t>
            </a:fld>
            <a:endParaRPr lang="ru-RU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5D8A15E6-4551-46C0-8973-4B69928FDC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8471"/>
            <a:ext cx="12192000" cy="829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D80427FC-ACF9-49C7-8EC6-5EF74A6DBF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85" t="22804"/>
          <a:stretch/>
        </p:blipFill>
        <p:spPr bwMode="auto">
          <a:xfrm>
            <a:off x="7954391" y="1117181"/>
            <a:ext cx="3190227" cy="3027285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0C921F7-0B55-49FB-AF5D-A1729306C686}"/>
              </a:ext>
            </a:extLst>
          </p:cNvPr>
          <p:cNvSpPr txBox="1"/>
          <p:nvPr/>
        </p:nvSpPr>
        <p:spPr>
          <a:xfrm>
            <a:off x="7528264" y="-132937"/>
            <a:ext cx="45920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Коммерциализация узла подачи охлаждения(смазки) на пуансон в процессе производства концов труб в рамках импортозамещения</a:t>
            </a:r>
          </a:p>
        </p:txBody>
      </p:sp>
    </p:spTree>
    <p:extLst>
      <p:ext uri="{BB962C8B-B14F-4D97-AF65-F5344CB8AC3E}">
        <p14:creationId xmlns:p14="http://schemas.microsoft.com/office/powerpoint/2010/main" val="20547344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4F817ED-120A-41D1-BCF1-7BB5EA733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BC5-F33B-42EB-8AD8-7E33D819E66A}" type="slidenum">
              <a:rPr lang="ru-RU" smtClean="0"/>
              <a:t>27</a:t>
            </a:fld>
            <a:endParaRPr lang="ru-RU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C7BB3DFB-FDA8-45AD-80B0-7EBF748F05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3161"/>
            <a:ext cx="12192000" cy="829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3A243D3A-F0BF-42EC-890B-EC2ABD1C49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3902800"/>
              </p:ext>
            </p:extLst>
          </p:nvPr>
        </p:nvGraphicFramePr>
        <p:xfrm>
          <a:off x="1284947" y="726572"/>
          <a:ext cx="9118685" cy="558424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85360">
                  <a:extLst>
                    <a:ext uri="{9D8B030D-6E8A-4147-A177-3AD203B41FA5}">
                      <a16:colId xmlns:a16="http://schemas.microsoft.com/office/drawing/2014/main" val="858572487"/>
                    </a:ext>
                  </a:extLst>
                </a:gridCol>
                <a:gridCol w="1963103">
                  <a:extLst>
                    <a:ext uri="{9D8B030D-6E8A-4147-A177-3AD203B41FA5}">
                      <a16:colId xmlns:a16="http://schemas.microsoft.com/office/drawing/2014/main" val="1322893750"/>
                    </a:ext>
                  </a:extLst>
                </a:gridCol>
                <a:gridCol w="3069498">
                  <a:extLst>
                    <a:ext uri="{9D8B030D-6E8A-4147-A177-3AD203B41FA5}">
                      <a16:colId xmlns:a16="http://schemas.microsoft.com/office/drawing/2014/main" val="3679558622"/>
                    </a:ext>
                  </a:extLst>
                </a:gridCol>
                <a:gridCol w="1179645">
                  <a:extLst>
                    <a:ext uri="{9D8B030D-6E8A-4147-A177-3AD203B41FA5}">
                      <a16:colId xmlns:a16="http://schemas.microsoft.com/office/drawing/2014/main" val="3310680857"/>
                    </a:ext>
                  </a:extLst>
                </a:gridCol>
                <a:gridCol w="897474">
                  <a:extLst>
                    <a:ext uri="{9D8B030D-6E8A-4147-A177-3AD203B41FA5}">
                      <a16:colId xmlns:a16="http://schemas.microsoft.com/office/drawing/2014/main" val="400454663"/>
                    </a:ext>
                  </a:extLst>
                </a:gridCol>
                <a:gridCol w="1623605">
                  <a:extLst>
                    <a:ext uri="{9D8B030D-6E8A-4147-A177-3AD203B41FA5}">
                      <a16:colId xmlns:a16="http://schemas.microsoft.com/office/drawing/2014/main" val="1669259953"/>
                    </a:ext>
                  </a:extLst>
                </a:gridCol>
              </a:tblGrid>
              <a:tr h="948522">
                <a:tc>
                  <a:txBody>
                    <a:bodyPr/>
                    <a:lstStyle/>
                    <a:p>
                      <a:pPr marL="113665">
                        <a:lnSpc>
                          <a:spcPts val="1365"/>
                        </a:lnSpc>
                      </a:pPr>
                      <a:r>
                        <a:rPr lang="en-US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marR="1160145"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 патента,</a:t>
                      </a:r>
                      <a:r>
                        <a:rPr lang="en-US" sz="1100" b="1" spc="-28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название,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540"/>
                      <a:r>
                        <a:rPr lang="en-US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дата</a:t>
                      </a:r>
                      <a:r>
                        <a:rPr lang="en-US" sz="1100" b="1" spc="-3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приоритета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0">
                        <a:lnSpc>
                          <a:spcPts val="1365"/>
                        </a:lnSpc>
                      </a:pPr>
                      <a:r>
                        <a:rPr lang="en-US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Технический</a:t>
                      </a:r>
                      <a:r>
                        <a:rPr lang="en-US" sz="1100" b="1" spc="-3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3505" marR="85725" indent="225425">
                        <a:lnSpc>
                          <a:spcPct val="102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Страна</a:t>
                      </a:r>
                      <a:r>
                        <a:rPr lang="en-US" sz="1100" b="1" spc="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патентования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2255" marR="179705" indent="-67310"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Индекс</a:t>
                      </a:r>
                      <a:r>
                        <a:rPr lang="en-US" sz="1100" b="1" spc="-28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МПК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3350"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Патентообладатель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8508377"/>
                  </a:ext>
                </a:extLst>
              </a:tr>
              <a:tr h="1034751">
                <a:tc>
                  <a:txBody>
                    <a:bodyPr/>
                    <a:lstStyle/>
                    <a:p>
                      <a:pPr marL="153670">
                        <a:lnSpc>
                          <a:spcPts val="1240"/>
                        </a:lnSpc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15">
                        <a:lnSpc>
                          <a:spcPts val="1240"/>
                        </a:lnSpc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RU174424U1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8">
                  <a:txBody>
                    <a:bodyPr/>
                    <a:lstStyle/>
                    <a:p>
                      <a:pPr marL="3810" algn="just">
                        <a:lnSpc>
                          <a:spcPct val="108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tabLst>
                          <a:tab pos="1333500" algn="l"/>
                          <a:tab pos="2679700" algn="l"/>
                        </a:tabLs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Полезная модель относится к области обработки металлических изделий давлением, в частности, к высадочным прессам, выполняющим высадку концов предварительно нагретых металлических труб для нефтяной и газовой промышленности.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">
                        <a:lnSpc>
                          <a:spcPts val="1240"/>
                        </a:lnSpc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175">
                        <a:lnSpc>
                          <a:spcPts val="1240"/>
                        </a:lnSpc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B21J 9/06 (2006.01)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175">
                        <a:lnSpc>
                          <a:spcPts val="1240"/>
                        </a:lnSpc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B21J 5/08 (2006.01)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175">
                        <a:lnSpc>
                          <a:spcPts val="1240"/>
                        </a:lnSpc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B21J 13/08 (2006.01)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810">
                        <a:lnSpc>
                          <a:spcPts val="1240"/>
                        </a:lnSpc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 с ограниченной ответственностью "КТИАМ" (RU)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3933034"/>
                  </a:ext>
                </a:extLst>
              </a:tr>
              <a:tr h="172459">
                <a:tc>
                  <a:txBody>
                    <a:bodyPr/>
                    <a:lstStyle/>
                    <a:p>
                      <a:r>
                        <a:rPr lang="ru-RU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15">
                        <a:lnSpc>
                          <a:spcPts val="1230"/>
                        </a:lnSpc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.201</a:t>
                      </a: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175">
                        <a:lnSpc>
                          <a:spcPts val="1230"/>
                        </a:lnSpc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810">
                        <a:lnSpc>
                          <a:spcPts val="1230"/>
                        </a:lnSpc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884461"/>
                  </a:ext>
                </a:extLst>
              </a:tr>
              <a:tr h="172887"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175">
                        <a:lnSpc>
                          <a:spcPts val="1230"/>
                        </a:lnSpc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3588479"/>
                  </a:ext>
                </a:extLst>
              </a:tr>
              <a:tr h="344917"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15">
                        <a:lnSpc>
                          <a:spcPts val="1230"/>
                        </a:lnSpc>
                        <a:spcAft>
                          <a:spcPts val="0"/>
                        </a:spcAft>
                        <a:tabLst>
                          <a:tab pos="798830" algn="l"/>
                          <a:tab pos="1737360" algn="l"/>
                        </a:tabLs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Пресс для высадки конца металлической трубы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175">
                        <a:lnSpc>
                          <a:spcPts val="1230"/>
                        </a:lnSpc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4845741"/>
                  </a:ext>
                </a:extLst>
              </a:tr>
              <a:tr h="172887">
                <a:tc>
                  <a:txBody>
                    <a:bodyPr/>
                    <a:lstStyle/>
                    <a:p>
                      <a:r>
                        <a:rPr lang="ru-RU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15">
                        <a:lnSpc>
                          <a:spcPts val="1230"/>
                        </a:lnSpc>
                        <a:spcAft>
                          <a:spcPts val="0"/>
                        </a:spcAft>
                        <a:tabLst>
                          <a:tab pos="880110" algn="l"/>
                          <a:tab pos="1738630" algn="l"/>
                        </a:tabLs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175">
                        <a:lnSpc>
                          <a:spcPts val="1230"/>
                        </a:lnSpc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3342354"/>
                  </a:ext>
                </a:extLst>
              </a:tr>
              <a:tr h="172887">
                <a:tc>
                  <a:txBody>
                    <a:bodyPr/>
                    <a:lstStyle/>
                    <a:p>
                      <a:r>
                        <a:rPr lang="ru-RU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15">
                        <a:lnSpc>
                          <a:spcPts val="123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175">
                        <a:lnSpc>
                          <a:spcPts val="1230"/>
                        </a:lnSpc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094221"/>
                  </a:ext>
                </a:extLst>
              </a:tr>
              <a:tr h="172459">
                <a:tc>
                  <a:txBody>
                    <a:bodyPr/>
                    <a:lstStyle/>
                    <a:p>
                      <a:r>
                        <a:rPr lang="ru-RU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15">
                        <a:lnSpc>
                          <a:spcPts val="1230"/>
                        </a:lnSpc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175">
                        <a:lnSpc>
                          <a:spcPts val="1230"/>
                        </a:lnSpc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2053638"/>
                  </a:ext>
                </a:extLst>
              </a:tr>
              <a:tr h="874838">
                <a:tc>
                  <a:txBody>
                    <a:bodyPr/>
                    <a:lstStyle/>
                    <a:p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">
                        <a:lnSpc>
                          <a:spcPts val="1330"/>
                        </a:lnSpc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1701512"/>
                  </a:ext>
                </a:extLst>
              </a:tr>
              <a:tr h="1327931">
                <a:tc>
                  <a:txBody>
                    <a:bodyPr/>
                    <a:lstStyle/>
                    <a:p>
                      <a:pPr marL="153670">
                        <a:lnSpc>
                          <a:spcPts val="1340"/>
                        </a:lnSpc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540"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RU</a:t>
                      </a: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160917</a:t>
                      </a: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540"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10.04.2026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540"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Пресс для высадки конца металлической трубы 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810">
                        <a:spcBef>
                          <a:spcPts val="130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Полезная модель относится к области обработки металлических изделий давлением, в частности, к высадочным прессам, выполняющим высадку концов предварительно нагретых металлических труб для нефтяной и газовой промышленности.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445">
                        <a:lnSpc>
                          <a:spcPts val="1340"/>
                        </a:lnSpc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175" marR="52705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B21J 9/06 (2006.01)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175" marR="52705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B21J 5/08 (2006.01)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175" marR="52705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B21J 13/08 (2006.01)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810" marR="296545">
                        <a:lnSpc>
                          <a:spcPts val="162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 с ограниченной ответственностью "Бур-Сервис"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296545">
                        <a:lnSpc>
                          <a:spcPts val="1620"/>
                        </a:lnSpc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0736855"/>
                  </a:ext>
                </a:extLst>
              </a:tr>
              <a:tr h="189704">
                <a:tc>
                  <a:txBody>
                    <a:bodyPr/>
                    <a:lstStyle/>
                    <a:p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715">
                        <a:spcBef>
                          <a:spcPts val="8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7715882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89CA8E70-25CA-41DF-B72A-23B5BE9363DD}"/>
              </a:ext>
            </a:extLst>
          </p:cNvPr>
          <p:cNvSpPr txBox="1"/>
          <p:nvPr/>
        </p:nvSpPr>
        <p:spPr>
          <a:xfrm>
            <a:off x="2071396" y="35337"/>
            <a:ext cx="51038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Результаты патентного исследования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4C9F21-1EF7-416E-9256-75D94E36CA7E}"/>
              </a:ext>
            </a:extLst>
          </p:cNvPr>
          <p:cNvSpPr txBox="1"/>
          <p:nvPr/>
        </p:nvSpPr>
        <p:spPr>
          <a:xfrm>
            <a:off x="7599928" y="-54266"/>
            <a:ext cx="45920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Коммерциализация узла подачи охлаждения(смазки) на пуансон в процессе производства концов труб в рамках импортозамещения</a:t>
            </a:r>
          </a:p>
        </p:txBody>
      </p:sp>
    </p:spTree>
    <p:extLst>
      <p:ext uri="{BB962C8B-B14F-4D97-AF65-F5344CB8AC3E}">
        <p14:creationId xmlns:p14="http://schemas.microsoft.com/office/powerpoint/2010/main" val="30907763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3F37943-C08D-4721-A45C-57011059F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BC5-F33B-42EB-8AD8-7E33D819E66A}" type="slidenum">
              <a:rPr lang="ru-RU" smtClean="0"/>
              <a:t>28</a:t>
            </a:fld>
            <a:endParaRPr lang="ru-RU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0865E388-8048-436E-A324-D7008ABB1E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8696"/>
            <a:ext cx="12192000" cy="829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F6B39A9A-0938-447C-826F-B9F597D1FC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9317531"/>
              </p:ext>
            </p:extLst>
          </p:nvPr>
        </p:nvGraphicFramePr>
        <p:xfrm>
          <a:off x="699797" y="1269454"/>
          <a:ext cx="10174799" cy="4319091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429991">
                  <a:extLst>
                    <a:ext uri="{9D8B030D-6E8A-4147-A177-3AD203B41FA5}">
                      <a16:colId xmlns:a16="http://schemas.microsoft.com/office/drawing/2014/main" val="1419703817"/>
                    </a:ext>
                  </a:extLst>
                </a:gridCol>
                <a:gridCol w="2190467">
                  <a:extLst>
                    <a:ext uri="{9D8B030D-6E8A-4147-A177-3AD203B41FA5}">
                      <a16:colId xmlns:a16="http://schemas.microsoft.com/office/drawing/2014/main" val="805419155"/>
                    </a:ext>
                  </a:extLst>
                </a:gridCol>
                <a:gridCol w="3425004">
                  <a:extLst>
                    <a:ext uri="{9D8B030D-6E8A-4147-A177-3AD203B41FA5}">
                      <a16:colId xmlns:a16="http://schemas.microsoft.com/office/drawing/2014/main" val="1630736087"/>
                    </a:ext>
                  </a:extLst>
                </a:gridCol>
                <a:gridCol w="1309874">
                  <a:extLst>
                    <a:ext uri="{9D8B030D-6E8A-4147-A177-3AD203B41FA5}">
                      <a16:colId xmlns:a16="http://schemas.microsoft.com/office/drawing/2014/main" val="2290947816"/>
                    </a:ext>
                  </a:extLst>
                </a:gridCol>
                <a:gridCol w="1007814">
                  <a:extLst>
                    <a:ext uri="{9D8B030D-6E8A-4147-A177-3AD203B41FA5}">
                      <a16:colId xmlns:a16="http://schemas.microsoft.com/office/drawing/2014/main" val="1589299367"/>
                    </a:ext>
                  </a:extLst>
                </a:gridCol>
                <a:gridCol w="1811649">
                  <a:extLst>
                    <a:ext uri="{9D8B030D-6E8A-4147-A177-3AD203B41FA5}">
                      <a16:colId xmlns:a16="http://schemas.microsoft.com/office/drawing/2014/main" val="3183667895"/>
                    </a:ext>
                  </a:extLst>
                </a:gridCol>
              </a:tblGrid>
              <a:tr h="697866">
                <a:tc>
                  <a:txBody>
                    <a:bodyPr/>
                    <a:lstStyle/>
                    <a:p>
                      <a:pPr marL="113665">
                        <a:lnSpc>
                          <a:spcPts val="1365"/>
                        </a:lnSpc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marR="1160145"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 патента,</a:t>
                      </a:r>
                      <a:r>
                        <a:rPr lang="en-US" sz="1200" b="1" spc="-28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название,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540">
                        <a:lnSpc>
                          <a:spcPts val="1295"/>
                        </a:lnSpc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дата</a:t>
                      </a:r>
                      <a:r>
                        <a:rPr lang="en-US" sz="1200" b="1" spc="-3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приоритета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0">
                        <a:lnSpc>
                          <a:spcPts val="1365"/>
                        </a:lnSpc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Технический</a:t>
                      </a:r>
                      <a:r>
                        <a:rPr lang="en-US" sz="1200" b="1" spc="-3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3505" marR="85725" indent="225425">
                        <a:lnSpc>
                          <a:spcPct val="102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Страна</a:t>
                      </a:r>
                      <a:r>
                        <a:rPr lang="en-US" sz="1200" b="1" spc="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патентования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2255" marR="179705" indent="-67310"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Индекс</a:t>
                      </a:r>
                      <a:r>
                        <a:rPr lang="en-US" sz="1200" b="1" spc="-28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МПК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3350"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Патентообладатель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0152399"/>
                  </a:ext>
                </a:extLst>
              </a:tr>
              <a:tr h="1884907">
                <a:tc>
                  <a:txBody>
                    <a:bodyPr/>
                    <a:lstStyle/>
                    <a:p>
                      <a:pPr marL="151765">
                        <a:lnSpc>
                          <a:spcPts val="1340"/>
                        </a:lnSpc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just">
                        <a:lnSpc>
                          <a:spcPct val="116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  <a:tabLst>
                          <a:tab pos="1212215" algn="l"/>
                          <a:tab pos="1336675" algn="l"/>
                        </a:tabLs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RU193995U1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540" algn="just">
                        <a:lnSpc>
                          <a:spcPct val="116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  <a:tabLst>
                          <a:tab pos="1212215" algn="l"/>
                          <a:tab pos="1336675" algn="l"/>
                        </a:tabLs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22.11.2019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540" algn="just">
                        <a:lnSpc>
                          <a:spcPct val="116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  <a:tabLst>
                          <a:tab pos="1212215" algn="l"/>
                          <a:tab pos="1336675" algn="l"/>
                        </a:tabLs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Установка для высадки конца металлической трубы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10" algn="just">
                        <a:lnSpc>
                          <a:spcPct val="116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Полезная модель относится к оборудованию для высадки конца металлической трубы. Пресс содержит две сменные матрицы, состоящие из полуматриц, размещенных в гнездах на двух параллельных матричных плитах.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">
                        <a:lnSpc>
                          <a:spcPts val="1340"/>
                        </a:lnSpc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Россия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" marR="52705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B21J 9/06 (2006.01)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175" marR="52705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B21J 5/08 (2006.01)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 с ограниченной ответственностью "КТИАМ"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9158281"/>
                  </a:ext>
                </a:extLst>
              </a:tr>
              <a:tr h="1736318">
                <a:tc>
                  <a:txBody>
                    <a:bodyPr/>
                    <a:lstStyle/>
                    <a:p>
                      <a:pPr marL="153670">
                        <a:lnSpc>
                          <a:spcPts val="1340"/>
                        </a:lnSpc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715" marR="916305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RU2549031C1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715" marR="916305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715" marR="916305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20.04.2015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59690">
                        <a:lnSpc>
                          <a:spcPts val="137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Пресс для высадки конца металлической трубы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10" algn="just">
                        <a:lnSpc>
                          <a:spcPts val="132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Изобретение относится к высадочному прессу, обеспечивающему высадку конца металлической трубы, например, нефтепроводной трубы. Пресс содержит станину, которая определяет рабочее пространство, и первое блокирующее устройство для блокировки трубы, подвергаемой высадке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" marR="207645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Всемирная</a:t>
                      </a:r>
                      <a:r>
                        <a:rPr lang="ru-RU" sz="1200" spc="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</a:t>
                      </a:r>
                      <a:r>
                        <a:rPr lang="ru-RU" sz="1200" spc="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spc="-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интеллектуаль</a:t>
                      </a:r>
                      <a:r>
                        <a:rPr lang="ru-RU" sz="1200" spc="-28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ной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4445">
                        <a:lnSpc>
                          <a:spcPts val="132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собственности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" marR="43815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B21J 9/06 (2006.01)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175" marR="43815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B21J 13/08 (2006.01)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10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ДАНИЕЛИ И Ко ОФФИЧИНЕ МЕККАНИКЕ С.П.А. (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IT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9125675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2E99BA2-0E3C-42EE-8E1A-BDAE943B2C6F}"/>
              </a:ext>
            </a:extLst>
          </p:cNvPr>
          <p:cNvSpPr txBox="1"/>
          <p:nvPr/>
        </p:nvSpPr>
        <p:spPr>
          <a:xfrm>
            <a:off x="2071396" y="35337"/>
            <a:ext cx="51038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Результаты патентного исследования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9A51AF-7CD5-49C0-B8CA-3D9D7E442AC4}"/>
              </a:ext>
            </a:extLst>
          </p:cNvPr>
          <p:cNvSpPr txBox="1"/>
          <p:nvPr/>
        </p:nvSpPr>
        <p:spPr>
          <a:xfrm>
            <a:off x="7501630" y="-103163"/>
            <a:ext cx="45920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Коммерциализация узла подачи охлаждения(смазки) на пуансон в процессе производства концов труб в рамках импортозамещения</a:t>
            </a:r>
          </a:p>
        </p:txBody>
      </p:sp>
    </p:spTree>
    <p:extLst>
      <p:ext uri="{BB962C8B-B14F-4D97-AF65-F5344CB8AC3E}">
        <p14:creationId xmlns:p14="http://schemas.microsoft.com/office/powerpoint/2010/main" val="42930977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3F37943-C08D-4721-A45C-57011059F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BC5-F33B-42EB-8AD8-7E33D819E66A}" type="slidenum">
              <a:rPr lang="ru-RU" smtClean="0"/>
              <a:t>29</a:t>
            </a:fld>
            <a:endParaRPr lang="ru-RU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0865E388-8048-436E-A324-D7008ABB1E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8696"/>
            <a:ext cx="12192000" cy="829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2E99BA2-0E3C-42EE-8E1A-BDAE943B2C6F}"/>
              </a:ext>
            </a:extLst>
          </p:cNvPr>
          <p:cNvSpPr txBox="1"/>
          <p:nvPr/>
        </p:nvSpPr>
        <p:spPr>
          <a:xfrm>
            <a:off x="2071396" y="35337"/>
            <a:ext cx="51038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Патентный аудит проекта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9A51AF-7CD5-49C0-B8CA-3D9D7E442AC4}"/>
              </a:ext>
            </a:extLst>
          </p:cNvPr>
          <p:cNvSpPr txBox="1"/>
          <p:nvPr/>
        </p:nvSpPr>
        <p:spPr>
          <a:xfrm>
            <a:off x="7501630" y="-103163"/>
            <a:ext cx="45920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Коммерциализация узла подачи охлаждения(смазки) на пуансон в процессе производства концов труб в рамках импортозамещения</a:t>
            </a:r>
          </a:p>
        </p:txBody>
      </p:sp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61370664-F803-3E45-B8F1-23E91BAB10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5817256"/>
              </p:ext>
            </p:extLst>
          </p:nvPr>
        </p:nvGraphicFramePr>
        <p:xfrm>
          <a:off x="-977900" y="801290"/>
          <a:ext cx="9118600" cy="19994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833C992F-D981-494C-AFAD-CEB83ABE59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8863774"/>
              </p:ext>
            </p:extLst>
          </p:nvPr>
        </p:nvGraphicFramePr>
        <p:xfrm>
          <a:off x="296862" y="3486357"/>
          <a:ext cx="5934075" cy="2570353"/>
        </p:xfrm>
        <a:graphic>
          <a:graphicData uri="http://schemas.openxmlformats.org/drawingml/2006/table">
            <a:tbl>
              <a:tblPr firstRow="1" firstCol="1" bandRow="1"/>
              <a:tblGrid>
                <a:gridCol w="353695">
                  <a:extLst>
                    <a:ext uri="{9D8B030D-6E8A-4147-A177-3AD203B41FA5}">
                      <a16:colId xmlns:a16="http://schemas.microsoft.com/office/drawing/2014/main" val="1349863288"/>
                    </a:ext>
                  </a:extLst>
                </a:gridCol>
                <a:gridCol w="2340610">
                  <a:extLst>
                    <a:ext uri="{9D8B030D-6E8A-4147-A177-3AD203B41FA5}">
                      <a16:colId xmlns:a16="http://schemas.microsoft.com/office/drawing/2014/main" val="3442261167"/>
                    </a:ext>
                  </a:extLst>
                </a:gridCol>
                <a:gridCol w="2339975">
                  <a:extLst>
                    <a:ext uri="{9D8B030D-6E8A-4147-A177-3AD203B41FA5}">
                      <a16:colId xmlns:a16="http://schemas.microsoft.com/office/drawing/2014/main" val="2939075529"/>
                    </a:ext>
                  </a:extLst>
                </a:gridCol>
                <a:gridCol w="899795">
                  <a:extLst>
                    <a:ext uri="{9D8B030D-6E8A-4147-A177-3AD203B41FA5}">
                      <a16:colId xmlns:a16="http://schemas.microsoft.com/office/drawing/2014/main" val="1865992297"/>
                    </a:ext>
                  </a:extLst>
                </a:gridCol>
              </a:tblGrid>
              <a:tr h="557530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07000"/>
                        </a:lnSpc>
                      </a:pPr>
                      <a:r>
                        <a:rPr lang="ru-RU" sz="1200" kern="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</a:txBody>
                  <a:tcPr marL="19050" marR="1905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07000"/>
                        </a:lnSpc>
                      </a:pPr>
                      <a:r>
                        <a:rPr lang="ru-RU" sz="1200" kern="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Признаки нового решения</a:t>
                      </a:r>
                    </a:p>
                  </a:txBody>
                  <a:tcPr marL="19050" marR="1905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07000"/>
                        </a:lnSpc>
                      </a:pPr>
                      <a:r>
                        <a:rPr lang="ru-RU" sz="1200" kern="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Признаки формулы полезной модели по патенту RU193995U1</a:t>
                      </a:r>
                    </a:p>
                  </a:txBody>
                  <a:tcPr marL="19050" marR="1905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07000"/>
                        </a:lnSpc>
                      </a:pPr>
                      <a:r>
                        <a:rPr lang="ru-RU" sz="1200" kern="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Заключение о новизне</a:t>
                      </a:r>
                    </a:p>
                  </a:txBody>
                  <a:tcPr marL="19050" marR="1905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5866820"/>
                  </a:ext>
                </a:extLst>
              </a:tr>
              <a:tr h="59690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07000"/>
                        </a:lnSpc>
                      </a:pPr>
                      <a:r>
                        <a:rPr lang="ru-RU" sz="1200" kern="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9050" marR="1905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07000"/>
                        </a:lnSpc>
                      </a:pPr>
                      <a:r>
                        <a:rPr lang="ru-RU" sz="1200" kern="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Устройство для подачи охлаждающей и смазывающей смеси с группой форсунок,</a:t>
                      </a:r>
                    </a:p>
                  </a:txBody>
                  <a:tcPr marL="19050" marR="1905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07000"/>
                        </a:lnSpc>
                      </a:pPr>
                      <a:r>
                        <a:rPr lang="ru-RU" sz="1200" kern="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Устройство для подачи охлаждающей и смазывающей смеси с группой форсунок</a:t>
                      </a:r>
                    </a:p>
                  </a:txBody>
                  <a:tcPr marL="19050" marR="1905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07000"/>
                        </a:lnSpc>
                      </a:pPr>
                      <a:r>
                        <a:rPr lang="ru-RU" sz="1200" kern="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Известный</a:t>
                      </a:r>
                    </a:p>
                  </a:txBody>
                  <a:tcPr marL="19050" marR="1905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9674158"/>
                  </a:ext>
                </a:extLst>
              </a:tr>
              <a:tr h="422910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07000"/>
                        </a:lnSpc>
                      </a:pPr>
                      <a:r>
                        <a:rPr lang="ru-RU" sz="1200" kern="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9050" marR="1905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07000"/>
                        </a:lnSpc>
                      </a:pPr>
                      <a:r>
                        <a:rPr lang="ru-RU" sz="1200" kern="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состоящий из двух обручей, согнутых из нержавеющей трубы,</a:t>
                      </a:r>
                    </a:p>
                  </a:txBody>
                  <a:tcPr marL="19050" marR="1905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07000"/>
                        </a:lnSpc>
                      </a:pPr>
                      <a:r>
                        <a:rPr lang="ru-RU" sz="1200" kern="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Признак отсутствует</a:t>
                      </a:r>
                    </a:p>
                  </a:txBody>
                  <a:tcPr marL="19050" marR="1905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07000"/>
                        </a:lnSpc>
                      </a:pPr>
                      <a:r>
                        <a:rPr lang="ru-RU" sz="1200" kern="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Новый</a:t>
                      </a:r>
                    </a:p>
                  </a:txBody>
                  <a:tcPr marL="19050" marR="1905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8209425"/>
                  </a:ext>
                </a:extLst>
              </a:tr>
              <a:tr h="59690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07000"/>
                        </a:lnSpc>
                      </a:pPr>
                      <a:r>
                        <a:rPr lang="ru-RU" sz="1200" kern="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19050" marR="1905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07000"/>
                        </a:lnSpc>
                      </a:pPr>
                      <a:r>
                        <a:rPr lang="ru-RU" sz="1200" kern="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разделенных внутри перегородкой,</a:t>
                      </a:r>
                    </a:p>
                  </a:txBody>
                  <a:tcPr marL="19050" marR="1905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07000"/>
                        </a:lnSpc>
                      </a:pPr>
                      <a:r>
                        <a:rPr lang="ru-RU" sz="1200" kern="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Признак отсутствует</a:t>
                      </a:r>
                    </a:p>
                  </a:txBody>
                  <a:tcPr marL="19050" marR="1905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07000"/>
                        </a:lnSpc>
                      </a:pPr>
                      <a:r>
                        <a:rPr lang="ru-RU" sz="1200" kern="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Новый</a:t>
                      </a:r>
                    </a:p>
                  </a:txBody>
                  <a:tcPr marL="19050" marR="1905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6048732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07000"/>
                        </a:lnSpc>
                      </a:pPr>
                      <a:r>
                        <a:rPr lang="ru-RU" sz="1200" kern="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19050" marR="1905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07000"/>
                        </a:lnSpc>
                      </a:pPr>
                      <a:r>
                        <a:rPr lang="ru-RU" sz="1200" kern="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прикрепленные к ним сливные краны,  </a:t>
                      </a:r>
                    </a:p>
                  </a:txBody>
                  <a:tcPr marL="19050" marR="1905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07000"/>
                        </a:lnSpc>
                      </a:pPr>
                      <a:r>
                        <a:rPr lang="ru-RU" sz="1200" kern="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Признак отсутствует</a:t>
                      </a:r>
                    </a:p>
                  </a:txBody>
                  <a:tcPr marL="19050" marR="1905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07000"/>
                        </a:lnSpc>
                      </a:pPr>
                      <a:r>
                        <a:rPr lang="ru-RU" sz="1200" kern="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Новый </a:t>
                      </a:r>
                    </a:p>
                  </a:txBody>
                  <a:tcPr marL="19050" marR="1905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2795792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07000"/>
                        </a:lnSpc>
                      </a:pPr>
                      <a:r>
                        <a:rPr lang="ru-RU" sz="1200" kern="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19050" marR="1905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07000"/>
                        </a:lnSpc>
                      </a:pPr>
                      <a:r>
                        <a:rPr lang="ru-RU" sz="1200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ерши и </a:t>
                      </a:r>
                      <a:r>
                        <a:rPr lang="ru-RU" sz="1200" kern="15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дюритовые</a:t>
                      </a:r>
                      <a:r>
                        <a:rPr lang="ru-RU" sz="1200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рукава, через которые подаётся жидкость</a:t>
                      </a:r>
                    </a:p>
                  </a:txBody>
                  <a:tcPr marL="19050" marR="1905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07000"/>
                        </a:lnSpc>
                      </a:pPr>
                      <a:r>
                        <a:rPr lang="ru-RU" sz="1200" kern="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Признак отсутствует</a:t>
                      </a:r>
                    </a:p>
                  </a:txBody>
                  <a:tcPr marL="19050" marR="1905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07000"/>
                        </a:lnSpc>
                      </a:pPr>
                      <a:r>
                        <a:rPr lang="ru-RU" sz="1200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Новый</a:t>
                      </a:r>
                    </a:p>
                  </a:txBody>
                  <a:tcPr marL="19050" marR="1905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0635075"/>
                  </a:ext>
                </a:extLst>
              </a:tr>
            </a:tbl>
          </a:graphicData>
        </a:graphic>
      </p:graphicFrame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286A24D1-082C-4035-ABE1-F6A82061BF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6177579"/>
              </p:ext>
            </p:extLst>
          </p:nvPr>
        </p:nvGraphicFramePr>
        <p:xfrm>
          <a:off x="6708902" y="1154393"/>
          <a:ext cx="5359400" cy="4902317"/>
        </p:xfrm>
        <a:graphic>
          <a:graphicData uri="http://schemas.openxmlformats.org/drawingml/2006/table">
            <a:tbl>
              <a:tblPr firstRow="1" bandRow="1"/>
              <a:tblGrid>
                <a:gridCol w="403531">
                  <a:extLst>
                    <a:ext uri="{9D8B030D-6E8A-4147-A177-3AD203B41FA5}">
                      <a16:colId xmlns:a16="http://schemas.microsoft.com/office/drawing/2014/main" val="2212672964"/>
                    </a:ext>
                  </a:extLst>
                </a:gridCol>
                <a:gridCol w="2112807">
                  <a:extLst>
                    <a:ext uri="{9D8B030D-6E8A-4147-A177-3AD203B41FA5}">
                      <a16:colId xmlns:a16="http://schemas.microsoft.com/office/drawing/2014/main" val="2401839096"/>
                    </a:ext>
                  </a:extLst>
                </a:gridCol>
                <a:gridCol w="1705837">
                  <a:extLst>
                    <a:ext uri="{9D8B030D-6E8A-4147-A177-3AD203B41FA5}">
                      <a16:colId xmlns:a16="http://schemas.microsoft.com/office/drawing/2014/main" val="3070090880"/>
                    </a:ext>
                  </a:extLst>
                </a:gridCol>
                <a:gridCol w="1137225">
                  <a:extLst>
                    <a:ext uri="{9D8B030D-6E8A-4147-A177-3AD203B41FA5}">
                      <a16:colId xmlns:a16="http://schemas.microsoft.com/office/drawing/2014/main" val="3658898371"/>
                    </a:ext>
                  </a:extLst>
                </a:gridCol>
              </a:tblGrid>
              <a:tr h="552269">
                <a:tc>
                  <a:txBody>
                    <a:bodyPr/>
                    <a:lstStyle/>
                    <a:p>
                      <a:pPr algn="just" hangingPunct="0"/>
                      <a:r>
                        <a:rPr lang="ru-RU" sz="1200" kern="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/>
                      <a:r>
                        <a:rPr lang="ru-RU" sz="1200" kern="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Признаки формулы полезной модели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/>
                      <a:r>
                        <a:rPr lang="ru-RU" sz="1200" kern="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Признаки объекта техники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/>
                      <a:r>
                        <a:rPr lang="ru-RU" sz="1200" kern="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Заключение об использовании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0296332"/>
                  </a:ext>
                </a:extLst>
              </a:tr>
              <a:tr h="1074684"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200" kern="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/>
                      <a:r>
                        <a:rPr lang="ru-RU" sz="1200" kern="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Устройство для подачи охлаждающей и смазывающей смеси с группой форсунок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/>
                      <a:r>
                        <a:rPr lang="ru-RU" sz="1200" kern="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Устройство для подачи охлаждающей и смазывающей смеси с группой форсунок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/>
                      <a:r>
                        <a:rPr lang="ru-RU" sz="1200" kern="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Использован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2928303"/>
                  </a:ext>
                </a:extLst>
              </a:tr>
              <a:tr h="806013"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200" kern="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/>
                      <a:r>
                        <a:rPr lang="ru-RU" sz="1200" kern="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отличающаяся использованием, двух обручей, согнутых из нержавеющей трубы,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/>
                      <a:r>
                        <a:rPr lang="ru-RU" sz="1200" kern="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Признак отсутствует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/>
                      <a:r>
                        <a:rPr lang="ru-RU" sz="1200" kern="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 использован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5499300"/>
                  </a:ext>
                </a:extLst>
              </a:tr>
              <a:tr h="625967"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200" kern="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/>
                      <a:r>
                        <a:rPr lang="ru-RU" sz="1200" kern="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разделенных внутри перегородкой,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/>
                      <a:r>
                        <a:rPr lang="ru-RU" sz="1200" kern="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Признак отсутствует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/>
                      <a:r>
                        <a:rPr lang="ru-RU" sz="1200" kern="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 использован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232213"/>
                  </a:ext>
                </a:extLst>
              </a:tr>
              <a:tr h="921692"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200" kern="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/>
                      <a:r>
                        <a:rPr lang="ru-RU" sz="1200" kern="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прикрепленные к ним сливные краны,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/>
                      <a:r>
                        <a:rPr lang="ru-RU" sz="1200" kern="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Признак отсутствует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/>
                      <a:r>
                        <a:rPr lang="ru-RU" sz="1200" kern="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 использован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2259258"/>
                  </a:ext>
                </a:extLst>
              </a:tr>
              <a:tr h="921692"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200" kern="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/>
                      <a:r>
                        <a:rPr lang="ru-RU" sz="1200" kern="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ерши и дюритовые рукава, через которые подаётся жидкость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/>
                      <a:r>
                        <a:rPr lang="ru-RU" sz="1200" kern="1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Признак отсутствует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/>
                      <a:r>
                        <a:rPr lang="ru-RU" sz="1200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 использован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6033398"/>
                  </a:ext>
                </a:extLst>
              </a:tr>
            </a:tbl>
          </a:graphicData>
        </a:graphic>
      </p:graphicFrame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C4FB664-C4BF-4B89-A66B-8AA9B472C39C}"/>
              </a:ext>
            </a:extLst>
          </p:cNvPr>
          <p:cNvSpPr/>
          <p:nvPr/>
        </p:nvSpPr>
        <p:spPr>
          <a:xfrm>
            <a:off x="296862" y="3009900"/>
            <a:ext cx="5934075" cy="36174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Сопоставительный анализ для оценки новизны решения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2D07D2B-134C-4863-8040-F54978A2FFAA}"/>
              </a:ext>
            </a:extLst>
          </p:cNvPr>
          <p:cNvSpPr/>
          <p:nvPr/>
        </p:nvSpPr>
        <p:spPr>
          <a:xfrm>
            <a:off x="6708902" y="726570"/>
            <a:ext cx="5384800" cy="3075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Сопоставительный анализ для оценки </a:t>
            </a:r>
            <a:r>
              <a:rPr lang="ru-RU" sz="1400" dirty="0" err="1">
                <a:solidFill>
                  <a:schemeClr val="tx1"/>
                </a:solidFill>
              </a:rPr>
              <a:t>патетной</a:t>
            </a:r>
            <a:r>
              <a:rPr lang="ru-RU" sz="1400" dirty="0">
                <a:solidFill>
                  <a:schemeClr val="tx1"/>
                </a:solidFill>
              </a:rPr>
              <a:t> чистоты продукта</a:t>
            </a:r>
          </a:p>
        </p:txBody>
      </p:sp>
    </p:spTree>
    <p:extLst>
      <p:ext uri="{BB962C8B-B14F-4D97-AF65-F5344CB8AC3E}">
        <p14:creationId xmlns:p14="http://schemas.microsoft.com/office/powerpoint/2010/main" val="28752525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3F37943-C08D-4721-A45C-57011059F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BC5-F33B-42EB-8AD8-7E33D819E66A}" type="slidenum">
              <a:rPr lang="ru-RU" smtClean="0"/>
              <a:t>30</a:t>
            </a:fld>
            <a:endParaRPr lang="ru-RU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0865E388-8048-436E-A324-D7008ABB1E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8696"/>
            <a:ext cx="12192000" cy="829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2E99BA2-0E3C-42EE-8E1A-BDAE943B2C6F}"/>
              </a:ext>
            </a:extLst>
          </p:cNvPr>
          <p:cNvSpPr txBox="1"/>
          <p:nvPr/>
        </p:nvSpPr>
        <p:spPr>
          <a:xfrm>
            <a:off x="1898406" y="81503"/>
            <a:ext cx="5583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Оценка бюджета мероприятий по правовой охране РИД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9A51AF-7CD5-49C0-B8CA-3D9D7E442AC4}"/>
              </a:ext>
            </a:extLst>
          </p:cNvPr>
          <p:cNvSpPr txBox="1"/>
          <p:nvPr/>
        </p:nvSpPr>
        <p:spPr>
          <a:xfrm>
            <a:off x="7806430" y="-103163"/>
            <a:ext cx="45920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Коммерциализация узла подачи охлаждения(смазки) на пуансон в процессе производства концов труб в рамках импортозамещения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0803ED5-78CA-4400-9A6E-60F23F8B5DDF}"/>
              </a:ext>
            </a:extLst>
          </p:cNvPr>
          <p:cNvSpPr txBox="1"/>
          <p:nvPr/>
        </p:nvSpPr>
        <p:spPr>
          <a:xfrm>
            <a:off x="546100" y="1270000"/>
            <a:ext cx="9639300" cy="38573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Этап 1: Исследование патентного ландшафта – 80000 рублей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Этап 2: Выбор стратегии правовой охраны – 0 рублей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Этап 3: Подача заявки на патент на промышленный  - 73800 рублей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Этап 4: Рассмотрение заявки на патент – 0 рублей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Этап 5: Поддержание патента в силе – 26400 рублей на пошлины и 138500 рублей на оплату услуг на 10 лет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Итого: 318700 рублей бюджет на мероприятия по правовой охране полезной модели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Оценка бюджета мероприятий по правовой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охране товарного знака 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24990 рублей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Итого бюджет на мероприятия по правовой охране РИД составляют: 343690 рублей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89533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3F37943-C08D-4721-A45C-57011059F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BC5-F33B-42EB-8AD8-7E33D819E66A}" type="slidenum">
              <a:rPr lang="ru-RU" smtClean="0"/>
              <a:t>31</a:t>
            </a:fld>
            <a:endParaRPr lang="ru-RU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0865E388-8048-436E-A324-D7008ABB1E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8696"/>
            <a:ext cx="12192000" cy="829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2E99BA2-0E3C-42EE-8E1A-BDAE943B2C6F}"/>
              </a:ext>
            </a:extLst>
          </p:cNvPr>
          <p:cNvSpPr txBox="1"/>
          <p:nvPr/>
        </p:nvSpPr>
        <p:spPr>
          <a:xfrm>
            <a:off x="1898406" y="81503"/>
            <a:ext cx="5583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Оценка бюджета мероприятий по правовой охране РИД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9A51AF-7CD5-49C0-B8CA-3D9D7E442AC4}"/>
              </a:ext>
            </a:extLst>
          </p:cNvPr>
          <p:cNvSpPr txBox="1"/>
          <p:nvPr/>
        </p:nvSpPr>
        <p:spPr>
          <a:xfrm>
            <a:off x="7806430" y="-103163"/>
            <a:ext cx="45920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Коммерциализация узла подачи охлаждения(смазки) на пуансон в процессе производства концов труб в рамках импортозамещения</a:t>
            </a:r>
          </a:p>
        </p:txBody>
      </p:sp>
    </p:spTree>
    <p:extLst>
      <p:ext uri="{BB962C8B-B14F-4D97-AF65-F5344CB8AC3E}">
        <p14:creationId xmlns:p14="http://schemas.microsoft.com/office/powerpoint/2010/main" val="152584913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Calibri Light"/>
        <a:ea typeface=""/>
        <a:cs typeface=""/>
      </a:majorFont>
      <a:minorFont>
        <a:latin typeface="Univers Condense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2470</TotalTime>
  <Words>3576</Words>
  <Application>Microsoft Office PowerPoint</Application>
  <PresentationFormat>Широкоэкранный</PresentationFormat>
  <Paragraphs>793</Paragraphs>
  <Slides>31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9" baseType="lpstr">
      <vt:lpstr>Arial</vt:lpstr>
      <vt:lpstr>Calibri</vt:lpstr>
      <vt:lpstr>Calibri Light</vt:lpstr>
      <vt:lpstr>Cambria Math</vt:lpstr>
      <vt:lpstr>Microsoft Sans Serif</vt:lpstr>
      <vt:lpstr>Times New Roman</vt:lpstr>
      <vt:lpstr>Univers Condensed</vt:lpstr>
      <vt:lpstr>Тема Office</vt:lpstr>
      <vt:lpstr>Коммерциализация узла подачи охлаждения(смазки) на пуансон в процессе производства концов труб в рамках импортозамещения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Коммерциализация узла подачи охлаждения(смазки) на пуансон в процессе производства концов труб</dc:title>
  <dc:creator>Кормильцев Артемий Сергеевич</dc:creator>
  <cp:lastModifiedBy>Кормильцев Артемий Сергеевич</cp:lastModifiedBy>
  <cp:revision>56</cp:revision>
  <dcterms:created xsi:type="dcterms:W3CDTF">2024-04-09T08:11:29Z</dcterms:created>
  <dcterms:modified xsi:type="dcterms:W3CDTF">2024-06-12T08:12:30Z</dcterms:modified>
</cp:coreProperties>
</file>