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3" r:id="rId5"/>
    <p:sldMasterId id="2147483664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y="5143500" cx="9144000"/>
  <p:notesSz cx="6858000" cy="9144000"/>
  <p:embeddedFontLst>
    <p:embeddedFont>
      <p:font typeface="Raleway"/>
      <p:regular r:id="rId22"/>
      <p:bold r:id="rId23"/>
      <p:italic r:id="rId24"/>
      <p:boldItalic r:id="rId25"/>
    </p:embeddedFont>
    <p:embeddedFont>
      <p:font typeface="Raleway SemiBold"/>
      <p:regular r:id="rId26"/>
      <p:bold r:id="rId27"/>
      <p:italic r:id="rId28"/>
      <p:boldItalic r:id="rId29"/>
    </p:embeddedFont>
    <p:embeddedFont>
      <p:font typeface="Century Gothic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9A7CABB-8C73-4B8D-9489-74117170D959}">
  <a:tblStyle styleId="{D9A7CABB-8C73-4B8D-9489-74117170D95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EC6CD705-5B99-44ED-B75E-69BBCFA3AAA1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regular.fntdata"/><Relationship Id="rId21" Type="http://schemas.openxmlformats.org/officeDocument/2006/relationships/slide" Target="slides/slide14.xml"/><Relationship Id="rId24" Type="http://schemas.openxmlformats.org/officeDocument/2006/relationships/font" Target="fonts/Raleway-italic.fntdata"/><Relationship Id="rId23" Type="http://schemas.openxmlformats.org/officeDocument/2006/relationships/font" Target="fonts/Raleway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regular.fntdata"/><Relationship Id="rId25" Type="http://schemas.openxmlformats.org/officeDocument/2006/relationships/font" Target="fonts/Raleway-boldItalic.fntdata"/><Relationship Id="rId28" Type="http://schemas.openxmlformats.org/officeDocument/2006/relationships/font" Target="fonts/RalewaySemiBold-italic.fntdata"/><Relationship Id="rId27" Type="http://schemas.openxmlformats.org/officeDocument/2006/relationships/font" Target="fonts/RalewaySemiBold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SemiBold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CenturyGothic-bold.fntdata"/><Relationship Id="rId30" Type="http://schemas.openxmlformats.org/officeDocument/2006/relationships/font" Target="fonts/CenturyGothic-regular.fntdata"/><Relationship Id="rId11" Type="http://schemas.openxmlformats.org/officeDocument/2006/relationships/slide" Target="slides/slide4.xml"/><Relationship Id="rId33" Type="http://schemas.openxmlformats.org/officeDocument/2006/relationships/font" Target="fonts/CenturyGothic-boldItalic.fntdata"/><Relationship Id="rId10" Type="http://schemas.openxmlformats.org/officeDocument/2006/relationships/slide" Target="slides/slide3.xml"/><Relationship Id="rId32" Type="http://schemas.openxmlformats.org/officeDocument/2006/relationships/font" Target="fonts/CenturyGothic-italic.fntdata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85cc1eb79c_2_34:notes"/>
          <p:cNvSpPr txBox="1"/>
          <p:nvPr>
            <p:ph idx="1" type="body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g285cc1eb79c_2_34:notes"/>
          <p:cNvSpPr/>
          <p:nvPr>
            <p:ph idx="2" type="sldImg"/>
          </p:nvPr>
        </p:nvSpPr>
        <p:spPr>
          <a:xfrm>
            <a:off x="1143225" y="685778"/>
            <a:ext cx="4572225" cy="342897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5cc1eb79c_2_53:notes"/>
          <p:cNvSpPr txBox="1"/>
          <p:nvPr>
            <p:ph idx="1" type="body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g285cc1eb79c_2_53:notes"/>
          <p:cNvSpPr/>
          <p:nvPr>
            <p:ph idx="2" type="sldImg"/>
          </p:nvPr>
        </p:nvSpPr>
        <p:spPr>
          <a:xfrm>
            <a:off x="1143225" y="685778"/>
            <a:ext cx="4572225" cy="342897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85cc1eb79c_2_72:notes"/>
          <p:cNvSpPr txBox="1"/>
          <p:nvPr>
            <p:ph idx="1" type="body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g285cc1eb79c_2_72:notes"/>
          <p:cNvSpPr/>
          <p:nvPr>
            <p:ph idx="2" type="sldImg"/>
          </p:nvPr>
        </p:nvSpPr>
        <p:spPr>
          <a:xfrm>
            <a:off x="1143225" y="685778"/>
            <a:ext cx="4572225" cy="342897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85cc1eb79c_2_87:notes"/>
          <p:cNvSpPr txBox="1"/>
          <p:nvPr>
            <p:ph idx="1" type="body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g285cc1eb79c_2_87:notes"/>
          <p:cNvSpPr/>
          <p:nvPr>
            <p:ph idx="2" type="sldImg"/>
          </p:nvPr>
        </p:nvSpPr>
        <p:spPr>
          <a:xfrm>
            <a:off x="1143225" y="685778"/>
            <a:ext cx="4572225" cy="342897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85cc1eb79c_2_102:notes"/>
          <p:cNvSpPr txBox="1"/>
          <p:nvPr>
            <p:ph idx="1" type="body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85cc1eb79c_2_102:notes"/>
          <p:cNvSpPr/>
          <p:nvPr>
            <p:ph idx="2" type="sldImg"/>
          </p:nvPr>
        </p:nvSpPr>
        <p:spPr>
          <a:xfrm>
            <a:off x="1143225" y="685778"/>
            <a:ext cx="4572225" cy="342897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a15d4b7bb5_0_16:notes"/>
          <p:cNvSpPr txBox="1"/>
          <p:nvPr>
            <p:ph idx="1" type="body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g2a15d4b7bb5_0_16:notes"/>
          <p:cNvSpPr/>
          <p:nvPr>
            <p:ph idx="2" type="sldImg"/>
          </p:nvPr>
        </p:nvSpPr>
        <p:spPr>
          <a:xfrm>
            <a:off x="1143225" y="685778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85cc1eb79c_2_136:notes"/>
          <p:cNvSpPr txBox="1"/>
          <p:nvPr>
            <p:ph idx="1" type="body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g285cc1eb79c_2_136:notes"/>
          <p:cNvSpPr/>
          <p:nvPr>
            <p:ph idx="2" type="sldImg"/>
          </p:nvPr>
        </p:nvSpPr>
        <p:spPr>
          <a:xfrm>
            <a:off x="1143225" y="685778"/>
            <a:ext cx="4572225" cy="342897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85cc1eb79c_2_117:notes"/>
          <p:cNvSpPr txBox="1"/>
          <p:nvPr>
            <p:ph idx="1" type="body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g285cc1eb79c_2_117:notes"/>
          <p:cNvSpPr/>
          <p:nvPr>
            <p:ph idx="2" type="sldImg"/>
          </p:nvPr>
        </p:nvSpPr>
        <p:spPr>
          <a:xfrm>
            <a:off x="1143225" y="685778"/>
            <a:ext cx="4572225" cy="342897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85cc1eb79c_2_124:notes"/>
          <p:cNvSpPr txBox="1"/>
          <p:nvPr>
            <p:ph idx="1" type="body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g285cc1eb79c_2_124:notes"/>
          <p:cNvSpPr/>
          <p:nvPr>
            <p:ph idx="2" type="sldImg"/>
          </p:nvPr>
        </p:nvSpPr>
        <p:spPr>
          <a:xfrm>
            <a:off x="1143225" y="685778"/>
            <a:ext cx="4572225" cy="342897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85cc1eb79c_2_148:notes"/>
          <p:cNvSpPr txBox="1"/>
          <p:nvPr>
            <p:ph idx="1" type="body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g285cc1eb79c_2_148:notes"/>
          <p:cNvSpPr/>
          <p:nvPr>
            <p:ph idx="2" type="sldImg"/>
          </p:nvPr>
        </p:nvSpPr>
        <p:spPr>
          <a:xfrm>
            <a:off x="1143225" y="685778"/>
            <a:ext cx="4572225" cy="342897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85cc1eb79c_2_160:notes"/>
          <p:cNvSpPr txBox="1"/>
          <p:nvPr>
            <p:ph idx="1" type="body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g285cc1eb79c_2_160:notes"/>
          <p:cNvSpPr/>
          <p:nvPr>
            <p:ph idx="2" type="sldImg"/>
          </p:nvPr>
        </p:nvSpPr>
        <p:spPr>
          <a:xfrm>
            <a:off x="1143225" y="685778"/>
            <a:ext cx="4572225" cy="342897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85cc1eb79c_2_184:notes"/>
          <p:cNvSpPr txBox="1"/>
          <p:nvPr>
            <p:ph idx="1" type="body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g285cc1eb79c_2_184:notes"/>
          <p:cNvSpPr/>
          <p:nvPr>
            <p:ph idx="2" type="sldImg"/>
          </p:nvPr>
        </p:nvSpPr>
        <p:spPr>
          <a:xfrm>
            <a:off x="1143225" y="685778"/>
            <a:ext cx="4572225" cy="342897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85cc1eb79c_2_170:notes"/>
          <p:cNvSpPr txBox="1"/>
          <p:nvPr>
            <p:ph idx="1" type="body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g285cc1eb79c_2_170:notes"/>
          <p:cNvSpPr/>
          <p:nvPr>
            <p:ph idx="2" type="sldImg"/>
          </p:nvPr>
        </p:nvSpPr>
        <p:spPr>
          <a:xfrm>
            <a:off x="1143225" y="685778"/>
            <a:ext cx="4572225" cy="342897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285cc1eb79c_2_200:notes"/>
          <p:cNvSpPr txBox="1"/>
          <p:nvPr>
            <p:ph idx="1" type="body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g285cc1eb79c_2_200:notes"/>
          <p:cNvSpPr/>
          <p:nvPr>
            <p:ph idx="2" type="sldImg"/>
          </p:nvPr>
        </p:nvSpPr>
        <p:spPr>
          <a:xfrm>
            <a:off x="1143225" y="685778"/>
            <a:ext cx="4572225" cy="342897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obj">
  <p:cSld name="OBJEC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501267" y="1322828"/>
            <a:ext cx="4081145" cy="7326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>
                <a:solidFill>
                  <a:srgbClr val="8F00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3"/>
          <p:cNvSpPr txBox="1"/>
          <p:nvPr>
            <p:ph idx="11" type="ft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3"/>
          <p:cNvSpPr txBox="1"/>
          <p:nvPr>
            <p:ph idx="10" type="dt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 txBox="1"/>
          <p:nvPr>
            <p:ph idx="12" type="sldNum"/>
          </p:nvPr>
        </p:nvSpPr>
        <p:spPr>
          <a:xfrm>
            <a:off x="89615" y="4882075"/>
            <a:ext cx="2305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73025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456817" y="1270143"/>
            <a:ext cx="4317364" cy="7852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>
                <a:solidFill>
                  <a:srgbClr val="8F00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452047" y="912100"/>
            <a:ext cx="7541895" cy="2943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4"/>
          <p:cNvSpPr txBox="1"/>
          <p:nvPr>
            <p:ph idx="11" type="ft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4"/>
          <p:cNvSpPr txBox="1"/>
          <p:nvPr>
            <p:ph idx="10" type="dt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4"/>
          <p:cNvSpPr txBox="1"/>
          <p:nvPr>
            <p:ph idx="12" type="sldNum"/>
          </p:nvPr>
        </p:nvSpPr>
        <p:spPr>
          <a:xfrm>
            <a:off x="89615" y="4882075"/>
            <a:ext cx="2305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73025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title"/>
          </p:nvPr>
        </p:nvSpPr>
        <p:spPr>
          <a:xfrm>
            <a:off x="456817" y="1270143"/>
            <a:ext cx="4317364" cy="7852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>
                <a:solidFill>
                  <a:srgbClr val="8F00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5"/>
          <p:cNvSpPr txBox="1"/>
          <p:nvPr>
            <p:ph idx="2" type="body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5"/>
          <p:cNvSpPr txBox="1"/>
          <p:nvPr>
            <p:ph idx="11" type="ft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5"/>
          <p:cNvSpPr txBox="1"/>
          <p:nvPr>
            <p:ph idx="10" type="dt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2" type="sldNum"/>
          </p:nvPr>
        </p:nvSpPr>
        <p:spPr>
          <a:xfrm>
            <a:off x="89615" y="4882075"/>
            <a:ext cx="2305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73025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456817" y="1270143"/>
            <a:ext cx="4317364" cy="7852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>
                <a:solidFill>
                  <a:srgbClr val="8F00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6"/>
          <p:cNvSpPr txBox="1"/>
          <p:nvPr>
            <p:ph idx="11" type="ft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6"/>
          <p:cNvSpPr txBox="1"/>
          <p:nvPr>
            <p:ph idx="10" type="dt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2" type="sldNum"/>
          </p:nvPr>
        </p:nvSpPr>
        <p:spPr>
          <a:xfrm>
            <a:off x="89615" y="4882075"/>
            <a:ext cx="2305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73025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idx="11" type="ft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7"/>
          <p:cNvSpPr txBox="1"/>
          <p:nvPr>
            <p:ph idx="10" type="dt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7"/>
          <p:cNvSpPr txBox="1"/>
          <p:nvPr>
            <p:ph idx="12" type="sldNum"/>
          </p:nvPr>
        </p:nvSpPr>
        <p:spPr>
          <a:xfrm>
            <a:off x="89615" y="4882075"/>
            <a:ext cx="2305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73025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456817" y="1270143"/>
            <a:ext cx="4317364" cy="7852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8F00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452047" y="912100"/>
            <a:ext cx="7541895" cy="2943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1" type="ft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6" name="Google Shape;56;p12"/>
          <p:cNvSpPr txBox="1"/>
          <p:nvPr>
            <p:ph idx="10" type="dt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9615" y="4882075"/>
            <a:ext cx="2305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73025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Relationship Id="rId4" Type="http://schemas.openxmlformats.org/officeDocument/2006/relationships/image" Target="../media/image4.png"/><Relationship Id="rId5" Type="http://schemas.openxmlformats.org/officeDocument/2006/relationships/image" Target="../media/image15.jpg"/><Relationship Id="rId6" Type="http://schemas.openxmlformats.org/officeDocument/2006/relationships/image" Target="../media/image11.png"/><Relationship Id="rId7" Type="http://schemas.openxmlformats.org/officeDocument/2006/relationships/image" Target="../media/image5.png"/><Relationship Id="rId8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10.png"/><Relationship Id="rId6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20.png"/><Relationship Id="rId5" Type="http://schemas.openxmlformats.org/officeDocument/2006/relationships/image" Target="../media/image2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Relationship Id="rId4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9.png"/><Relationship Id="rId4" Type="http://schemas.openxmlformats.org/officeDocument/2006/relationships/image" Target="../media/image21.png"/><Relationship Id="rId5" Type="http://schemas.openxmlformats.org/officeDocument/2006/relationships/image" Target="../media/image28.png"/><Relationship Id="rId6" Type="http://schemas.openxmlformats.org/officeDocument/2006/relationships/image" Target="../media/image25.png"/><Relationship Id="rId7" Type="http://schemas.openxmlformats.org/officeDocument/2006/relationships/image" Target="../media/image2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2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6"/>
            <a:ext cx="512348" cy="379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1" cy="37139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8"/>
          <p:cNvSpPr txBox="1"/>
          <p:nvPr>
            <p:ph type="ctrTitle"/>
          </p:nvPr>
        </p:nvSpPr>
        <p:spPr>
          <a:xfrm>
            <a:off x="501242" y="1943978"/>
            <a:ext cx="4081200" cy="7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4500">
                <a:solidFill>
                  <a:srgbClr val="FC493D"/>
                </a:solidFill>
              </a:rPr>
              <a:t>MedLink</a:t>
            </a:r>
            <a:endParaRPr sz="4500"/>
          </a:p>
        </p:txBody>
      </p:sp>
      <p:grpSp>
        <p:nvGrpSpPr>
          <p:cNvPr id="93" name="Google Shape;93;p18"/>
          <p:cNvGrpSpPr/>
          <p:nvPr/>
        </p:nvGrpSpPr>
        <p:grpSpPr>
          <a:xfrm>
            <a:off x="5224605" y="0"/>
            <a:ext cx="3920014" cy="5143659"/>
            <a:chOff x="5224605" y="0"/>
            <a:chExt cx="3920014" cy="5143659"/>
          </a:xfrm>
        </p:grpSpPr>
        <p:pic>
          <p:nvPicPr>
            <p:cNvPr id="94" name="Google Shape;94;p1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224605" y="669600"/>
              <a:ext cx="2832753" cy="44738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" name="Google Shape;95;p18"/>
            <p:cNvSpPr/>
            <p:nvPr/>
          </p:nvSpPr>
          <p:spPr>
            <a:xfrm>
              <a:off x="5224661" y="0"/>
              <a:ext cx="2832735" cy="1099185"/>
            </a:xfrm>
            <a:custGeom>
              <a:rect b="b" l="l" r="r" t="t"/>
              <a:pathLst>
                <a:path extrusionOk="0" h="1099185" w="2832734">
                  <a:moveTo>
                    <a:pt x="2832599" y="1098599"/>
                  </a:moveTo>
                  <a:lnTo>
                    <a:pt x="0" y="1098599"/>
                  </a:lnTo>
                  <a:lnTo>
                    <a:pt x="0" y="0"/>
                  </a:lnTo>
                  <a:lnTo>
                    <a:pt x="2832599" y="0"/>
                  </a:lnTo>
                  <a:lnTo>
                    <a:pt x="2832599" y="10985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6" name="Google Shape;96;p18"/>
            <p:cNvSpPr/>
            <p:nvPr/>
          </p:nvSpPr>
          <p:spPr>
            <a:xfrm>
              <a:off x="8057357" y="1098450"/>
              <a:ext cx="1087120" cy="2379345"/>
            </a:xfrm>
            <a:custGeom>
              <a:rect b="b" l="l" r="r" t="t"/>
              <a:pathLst>
                <a:path extrusionOk="0" h="2379345" w="1087120">
                  <a:moveTo>
                    <a:pt x="1086599" y="2378999"/>
                  </a:moveTo>
                  <a:lnTo>
                    <a:pt x="0" y="2378999"/>
                  </a:lnTo>
                  <a:lnTo>
                    <a:pt x="0" y="0"/>
                  </a:lnTo>
                  <a:lnTo>
                    <a:pt x="1086599" y="0"/>
                  </a:lnTo>
                  <a:lnTo>
                    <a:pt x="1086599" y="2378999"/>
                  </a:lnTo>
                  <a:close/>
                </a:path>
              </a:pathLst>
            </a:custGeom>
            <a:solidFill>
              <a:srgbClr val="FC493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7" name="Google Shape;97;p18"/>
            <p:cNvSpPr/>
            <p:nvPr/>
          </p:nvSpPr>
          <p:spPr>
            <a:xfrm>
              <a:off x="8057357" y="3469799"/>
              <a:ext cx="1087120" cy="1673860"/>
            </a:xfrm>
            <a:custGeom>
              <a:rect b="b" l="l" r="r" t="t"/>
              <a:pathLst>
                <a:path extrusionOk="0" h="1673860" w="1087120">
                  <a:moveTo>
                    <a:pt x="1086599" y="1673699"/>
                  </a:moveTo>
                  <a:lnTo>
                    <a:pt x="0" y="1673699"/>
                  </a:lnTo>
                  <a:lnTo>
                    <a:pt x="0" y="0"/>
                  </a:lnTo>
                  <a:lnTo>
                    <a:pt x="1086599" y="0"/>
                  </a:lnTo>
                  <a:lnTo>
                    <a:pt x="1086599" y="16736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8" name="Google Shape;98;p18"/>
            <p:cNvSpPr/>
            <p:nvPr/>
          </p:nvSpPr>
          <p:spPr>
            <a:xfrm>
              <a:off x="8057499" y="0"/>
              <a:ext cx="1087120" cy="1099185"/>
            </a:xfrm>
            <a:custGeom>
              <a:rect b="b" l="l" r="r" t="t"/>
              <a:pathLst>
                <a:path extrusionOk="0" h="1099185" w="1087120">
                  <a:moveTo>
                    <a:pt x="1086599" y="1098599"/>
                  </a:moveTo>
                  <a:lnTo>
                    <a:pt x="0" y="1098599"/>
                  </a:lnTo>
                  <a:lnTo>
                    <a:pt x="0" y="0"/>
                  </a:lnTo>
                  <a:lnTo>
                    <a:pt x="1086599" y="0"/>
                  </a:lnTo>
                  <a:lnTo>
                    <a:pt x="1086599" y="1098599"/>
                  </a:lnTo>
                  <a:close/>
                </a:path>
              </a:pathLst>
            </a:custGeom>
            <a:solidFill>
              <a:srgbClr val="FAB3C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99" name="Google Shape;99;p1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222402" y="252469"/>
              <a:ext cx="756787" cy="5936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Google Shape;100;p18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5683575" y="252487"/>
              <a:ext cx="1749888" cy="5936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1" name="Google Shape;101;p18"/>
          <p:cNvSpPr/>
          <p:nvPr/>
        </p:nvSpPr>
        <p:spPr>
          <a:xfrm>
            <a:off x="0" y="4774003"/>
            <a:ext cx="401955" cy="369570"/>
          </a:xfrm>
          <a:custGeom>
            <a:rect b="b" l="l" r="r" t="t"/>
            <a:pathLst>
              <a:path extrusionOk="0" h="369570" w="401955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FCAE17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102" name="Google Shape;102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1700" y="123150"/>
            <a:ext cx="895674" cy="895674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8"/>
          <p:cNvSpPr txBox="1"/>
          <p:nvPr/>
        </p:nvSpPr>
        <p:spPr>
          <a:xfrm>
            <a:off x="150317" y="4882075"/>
            <a:ext cx="96520" cy="167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8"/>
          <p:cNvSpPr txBox="1"/>
          <p:nvPr/>
        </p:nvSpPr>
        <p:spPr>
          <a:xfrm>
            <a:off x="1386688" y="3758375"/>
            <a:ext cx="2310300" cy="3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8"/>
          <p:cNvSpPr txBox="1"/>
          <p:nvPr/>
        </p:nvSpPr>
        <p:spPr>
          <a:xfrm>
            <a:off x="375550" y="2788575"/>
            <a:ext cx="44841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Технологическое решение для онлайн-консультирования</a:t>
            </a: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4" cy="869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4" cy="869413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9"/>
          <p:cNvSpPr txBox="1"/>
          <p:nvPr>
            <p:ph type="title"/>
          </p:nvPr>
        </p:nvSpPr>
        <p:spPr>
          <a:xfrm>
            <a:off x="98275" y="370209"/>
            <a:ext cx="4934100" cy="4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АКТУАЛЬНОСТЬ ПРОЕКТА</a:t>
            </a:r>
            <a:endParaRPr/>
          </a:p>
        </p:txBody>
      </p:sp>
      <p:pic>
        <p:nvPicPr>
          <p:cNvPr id="113" name="Google Shape;113;p19"/>
          <p:cNvPicPr preferRelativeResize="0"/>
          <p:nvPr/>
        </p:nvPicPr>
        <p:blipFill rotWithShape="1">
          <a:blip r:embed="rId5">
            <a:alphaModFix/>
          </a:blip>
          <a:srcRect b="0" l="53022" r="0" t="2362"/>
          <a:stretch/>
        </p:blipFill>
        <p:spPr>
          <a:xfrm>
            <a:off x="188501" y="1062025"/>
            <a:ext cx="2546400" cy="40469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4" name="Google Shape;114;p19"/>
          <p:cNvGrpSpPr/>
          <p:nvPr/>
        </p:nvGrpSpPr>
        <p:grpSpPr>
          <a:xfrm>
            <a:off x="0" y="964224"/>
            <a:ext cx="4728875" cy="97790"/>
            <a:chOff x="0" y="681924"/>
            <a:chExt cx="4728875" cy="97790"/>
          </a:xfrm>
        </p:grpSpPr>
        <p:sp>
          <p:nvSpPr>
            <p:cNvPr id="115" name="Google Shape;115;p19"/>
            <p:cNvSpPr/>
            <p:nvPr/>
          </p:nvSpPr>
          <p:spPr>
            <a:xfrm>
              <a:off x="0" y="681924"/>
              <a:ext cx="606425" cy="97790"/>
            </a:xfrm>
            <a:custGeom>
              <a:rect b="b" l="l" r="r" t="t"/>
              <a:pathLst>
                <a:path extrusionOk="0" h="97790" w="606425">
                  <a:moveTo>
                    <a:pt x="0" y="97199"/>
                  </a:moveTo>
                  <a:lnTo>
                    <a:pt x="606286" y="97199"/>
                  </a:lnTo>
                  <a:lnTo>
                    <a:pt x="606286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solidFill>
              <a:srgbClr val="FAB3C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6" name="Google Shape;116;p19"/>
            <p:cNvSpPr/>
            <p:nvPr/>
          </p:nvSpPr>
          <p:spPr>
            <a:xfrm>
              <a:off x="606286" y="681924"/>
              <a:ext cx="606425" cy="97790"/>
            </a:xfrm>
            <a:custGeom>
              <a:rect b="b" l="l" r="r" t="t"/>
              <a:pathLst>
                <a:path extrusionOk="0" h="97790" w="606425">
                  <a:moveTo>
                    <a:pt x="0" y="97199"/>
                  </a:moveTo>
                  <a:lnTo>
                    <a:pt x="606286" y="97199"/>
                  </a:lnTo>
                  <a:lnTo>
                    <a:pt x="606286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solidFill>
              <a:srgbClr val="9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7" name="Google Shape;117;p19"/>
            <p:cNvSpPr/>
            <p:nvPr/>
          </p:nvSpPr>
          <p:spPr>
            <a:xfrm>
              <a:off x="1212573" y="681924"/>
              <a:ext cx="577850" cy="97790"/>
            </a:xfrm>
            <a:custGeom>
              <a:rect b="b" l="l" r="r" t="t"/>
              <a:pathLst>
                <a:path extrusionOk="0" h="97790" w="577850">
                  <a:moveTo>
                    <a:pt x="0" y="97199"/>
                  </a:moveTo>
                  <a:lnTo>
                    <a:pt x="577660" y="97199"/>
                  </a:lnTo>
                  <a:lnTo>
                    <a:pt x="577660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solidFill>
              <a:srgbClr val="FC493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8" name="Google Shape;118;p19"/>
            <p:cNvSpPr/>
            <p:nvPr/>
          </p:nvSpPr>
          <p:spPr>
            <a:xfrm>
              <a:off x="1790234" y="681924"/>
              <a:ext cx="606425" cy="97790"/>
            </a:xfrm>
            <a:custGeom>
              <a:rect b="b" l="l" r="r" t="t"/>
              <a:pathLst>
                <a:path extrusionOk="0" h="97790" w="606425">
                  <a:moveTo>
                    <a:pt x="0" y="97199"/>
                  </a:moveTo>
                  <a:lnTo>
                    <a:pt x="606286" y="97199"/>
                  </a:lnTo>
                  <a:lnTo>
                    <a:pt x="606286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9" name="Google Shape;119;p19"/>
            <p:cNvSpPr/>
            <p:nvPr/>
          </p:nvSpPr>
          <p:spPr>
            <a:xfrm>
              <a:off x="2396521" y="681924"/>
              <a:ext cx="2332354" cy="97790"/>
            </a:xfrm>
            <a:custGeom>
              <a:rect b="b" l="l" r="r" t="t"/>
              <a:pathLst>
                <a:path extrusionOk="0" h="97790" w="2332354">
                  <a:moveTo>
                    <a:pt x="2331782" y="97199"/>
                  </a:moveTo>
                  <a:lnTo>
                    <a:pt x="0" y="97199"/>
                  </a:lnTo>
                  <a:lnTo>
                    <a:pt x="0" y="0"/>
                  </a:lnTo>
                  <a:lnTo>
                    <a:pt x="2331782" y="0"/>
                  </a:lnTo>
                  <a:lnTo>
                    <a:pt x="2331782" y="97199"/>
                  </a:lnTo>
                  <a:close/>
                </a:path>
              </a:pathLst>
            </a:custGeom>
            <a:solidFill>
              <a:srgbClr val="B5D8E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pic>
        <p:nvPicPr>
          <p:cNvPr id="120" name="Google Shape;120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33763" y="1193088"/>
            <a:ext cx="6219825" cy="2971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1" name="Google Shape;121;p19"/>
          <p:cNvGrpSpPr/>
          <p:nvPr/>
        </p:nvGrpSpPr>
        <p:grpSpPr>
          <a:xfrm>
            <a:off x="8788179" y="0"/>
            <a:ext cx="355021" cy="5143647"/>
            <a:chOff x="8788179" y="0"/>
            <a:chExt cx="355021" cy="5143647"/>
          </a:xfrm>
        </p:grpSpPr>
        <p:sp>
          <p:nvSpPr>
            <p:cNvPr id="122" name="Google Shape;122;p19"/>
            <p:cNvSpPr/>
            <p:nvPr/>
          </p:nvSpPr>
          <p:spPr>
            <a:xfrm>
              <a:off x="8788235" y="0"/>
              <a:ext cx="354965" cy="2089150"/>
            </a:xfrm>
            <a:custGeom>
              <a:rect b="b" l="l" r="r" t="t"/>
              <a:pathLst>
                <a:path extrusionOk="0" h="2089150" w="354965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3" name="Google Shape;123;p19"/>
            <p:cNvSpPr/>
            <p:nvPr/>
          </p:nvSpPr>
          <p:spPr>
            <a:xfrm>
              <a:off x="8788179" y="2088578"/>
              <a:ext cx="354965" cy="1159510"/>
            </a:xfrm>
            <a:custGeom>
              <a:rect b="b" l="l" r="r" t="t"/>
              <a:pathLst>
                <a:path extrusionOk="0" h="1159510" w="354965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4" name="Google Shape;124;p19"/>
            <p:cNvSpPr/>
            <p:nvPr/>
          </p:nvSpPr>
          <p:spPr>
            <a:xfrm>
              <a:off x="8788179" y="4333387"/>
              <a:ext cx="354965" cy="810260"/>
            </a:xfrm>
            <a:custGeom>
              <a:rect b="b" l="l" r="r" t="t"/>
              <a:pathLst>
                <a:path extrusionOk="0" h="810260" w="354965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5" name="Google Shape;125;p19"/>
            <p:cNvSpPr/>
            <p:nvPr/>
          </p:nvSpPr>
          <p:spPr>
            <a:xfrm>
              <a:off x="8788179" y="3248117"/>
              <a:ext cx="354965" cy="1085214"/>
            </a:xfrm>
            <a:custGeom>
              <a:rect b="b" l="l" r="r" t="t"/>
              <a:pathLst>
                <a:path extrusionOk="0" h="1085214" w="354965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26" name="Google Shape;126;p19"/>
          <p:cNvSpPr txBox="1"/>
          <p:nvPr/>
        </p:nvSpPr>
        <p:spPr>
          <a:xfrm>
            <a:off x="2604400" y="4513200"/>
            <a:ext cx="55749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По данным аналитики агентства маркетинговых исследований «ГидМаркет»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0"/>
          <p:cNvSpPr txBox="1"/>
          <p:nvPr>
            <p:ph type="title"/>
          </p:nvPr>
        </p:nvSpPr>
        <p:spPr>
          <a:xfrm>
            <a:off x="456817" y="1270143"/>
            <a:ext cx="4317300" cy="7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15375">
            <a:spAutoFit/>
          </a:bodyPr>
          <a:lstStyle/>
          <a:p>
            <a:pPr indent="0" lvl="0" marL="5651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ЦЕЛЕВАЯ АУДИТОРИЯ</a:t>
            </a:r>
            <a:endParaRPr/>
          </a:p>
        </p:txBody>
      </p:sp>
      <p:sp>
        <p:nvSpPr>
          <p:cNvPr id="132" name="Google Shape;132;p20"/>
          <p:cNvSpPr txBox="1"/>
          <p:nvPr/>
        </p:nvSpPr>
        <p:spPr>
          <a:xfrm>
            <a:off x="622536" y="2628571"/>
            <a:ext cx="7725900" cy="5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335915" lvl="0" marL="347980" marR="508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Arial"/>
              <a:buChar char="●"/>
            </a:pPr>
            <a:r>
              <a:rPr lang="ru" sz="15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Основной целевой аудиторией являются частные клиники, предоставляющие, или готовые предоставлять услуги онлайн консультирования</a:t>
            </a:r>
            <a:endParaRPr sz="15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3" name="Google Shape;133;p20"/>
          <p:cNvSpPr/>
          <p:nvPr/>
        </p:nvSpPr>
        <p:spPr>
          <a:xfrm>
            <a:off x="0" y="4774003"/>
            <a:ext cx="401955" cy="369570"/>
          </a:xfrm>
          <a:custGeom>
            <a:rect b="b" l="l" r="r" t="t"/>
            <a:pathLst>
              <a:path extrusionOk="0" h="369570" w="401955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FC493D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grpSp>
        <p:nvGrpSpPr>
          <p:cNvPr id="134" name="Google Shape;134;p20"/>
          <p:cNvGrpSpPr/>
          <p:nvPr/>
        </p:nvGrpSpPr>
        <p:grpSpPr>
          <a:xfrm>
            <a:off x="456817" y="582319"/>
            <a:ext cx="688340" cy="688340"/>
            <a:chOff x="456817" y="582319"/>
            <a:chExt cx="688340" cy="688340"/>
          </a:xfrm>
        </p:grpSpPr>
        <p:sp>
          <p:nvSpPr>
            <p:cNvPr id="135" name="Google Shape;135;p20"/>
            <p:cNvSpPr/>
            <p:nvPr/>
          </p:nvSpPr>
          <p:spPr>
            <a:xfrm>
              <a:off x="456817" y="582319"/>
              <a:ext cx="688340" cy="688340"/>
            </a:xfrm>
            <a:custGeom>
              <a:rect b="b" l="l" r="r" t="t"/>
              <a:pathLst>
                <a:path extrusionOk="0" h="688340" w="688340">
                  <a:moveTo>
                    <a:pt x="687899" y="687899"/>
                  </a:moveTo>
                  <a:lnTo>
                    <a:pt x="0" y="687899"/>
                  </a:lnTo>
                  <a:lnTo>
                    <a:pt x="0" y="0"/>
                  </a:lnTo>
                  <a:lnTo>
                    <a:pt x="687899" y="0"/>
                  </a:lnTo>
                  <a:lnTo>
                    <a:pt x="687899" y="6878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136" name="Google Shape;136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30730" y="656240"/>
              <a:ext cx="539946" cy="5399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7" name="Google Shape;137;p20"/>
          <p:cNvGrpSpPr/>
          <p:nvPr/>
        </p:nvGrpSpPr>
        <p:grpSpPr>
          <a:xfrm>
            <a:off x="8788179" y="0"/>
            <a:ext cx="355021" cy="5143647"/>
            <a:chOff x="8788179" y="0"/>
            <a:chExt cx="355021" cy="5143647"/>
          </a:xfrm>
        </p:grpSpPr>
        <p:sp>
          <p:nvSpPr>
            <p:cNvPr id="138" name="Google Shape;138;p20"/>
            <p:cNvSpPr/>
            <p:nvPr/>
          </p:nvSpPr>
          <p:spPr>
            <a:xfrm>
              <a:off x="8788235" y="0"/>
              <a:ext cx="354965" cy="2089150"/>
            </a:xfrm>
            <a:custGeom>
              <a:rect b="b" l="l" r="r" t="t"/>
              <a:pathLst>
                <a:path extrusionOk="0" h="2089150" w="354965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9" name="Google Shape;139;p20"/>
            <p:cNvSpPr/>
            <p:nvPr/>
          </p:nvSpPr>
          <p:spPr>
            <a:xfrm>
              <a:off x="8788179" y="2088578"/>
              <a:ext cx="354965" cy="1159510"/>
            </a:xfrm>
            <a:custGeom>
              <a:rect b="b" l="l" r="r" t="t"/>
              <a:pathLst>
                <a:path extrusionOk="0" h="1159510" w="354965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0" name="Google Shape;140;p20"/>
            <p:cNvSpPr/>
            <p:nvPr/>
          </p:nvSpPr>
          <p:spPr>
            <a:xfrm>
              <a:off x="8788179" y="4333387"/>
              <a:ext cx="354965" cy="810260"/>
            </a:xfrm>
            <a:custGeom>
              <a:rect b="b" l="l" r="r" t="t"/>
              <a:pathLst>
                <a:path extrusionOk="0" h="810260" w="354965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1" name="Google Shape;141;p20"/>
            <p:cNvSpPr/>
            <p:nvPr/>
          </p:nvSpPr>
          <p:spPr>
            <a:xfrm>
              <a:off x="8788179" y="3248117"/>
              <a:ext cx="354965" cy="1085215"/>
            </a:xfrm>
            <a:custGeom>
              <a:rect b="b" l="l" r="r" t="t"/>
              <a:pathLst>
                <a:path extrusionOk="0" h="1085214" w="354965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42" name="Google Shape;142;p20"/>
          <p:cNvSpPr txBox="1"/>
          <p:nvPr>
            <p:ph idx="12" type="sldNum"/>
          </p:nvPr>
        </p:nvSpPr>
        <p:spPr>
          <a:xfrm>
            <a:off x="89615" y="4882075"/>
            <a:ext cx="2305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730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1"/>
          <p:cNvSpPr txBox="1"/>
          <p:nvPr>
            <p:ph type="title"/>
          </p:nvPr>
        </p:nvSpPr>
        <p:spPr>
          <a:xfrm>
            <a:off x="456817" y="1270143"/>
            <a:ext cx="4317364" cy="7852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58225">
            <a:spAutoFit/>
          </a:bodyPr>
          <a:lstStyle/>
          <a:p>
            <a:pPr indent="0" lvl="0" marL="5651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ПРОБЛЕМА</a:t>
            </a:r>
            <a:endParaRPr/>
          </a:p>
        </p:txBody>
      </p:sp>
      <p:sp>
        <p:nvSpPr>
          <p:cNvPr id="148" name="Google Shape;148;p21"/>
          <p:cNvSpPr txBox="1"/>
          <p:nvPr/>
        </p:nvSpPr>
        <p:spPr>
          <a:xfrm>
            <a:off x="609843" y="2574209"/>
            <a:ext cx="7042200" cy="18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304165" lvl="0" marL="309880" marR="508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500"/>
              <a:buFont typeface="Arial"/>
              <a:buChar char="●"/>
            </a:pPr>
            <a:r>
              <a:rPr lang="ru" sz="15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Основная проблема заключается в том, что </a:t>
            </a:r>
            <a:r>
              <a:rPr lang="ru" sz="15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частные клиники используют сторонние сервисы для предоставления телемедицинских услуг.</a:t>
            </a:r>
            <a:endParaRPr sz="1500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457200" marR="508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457200" marR="508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Из этого вытекает:</a:t>
            </a:r>
            <a:endParaRPr sz="1500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23850" lvl="0" marL="457200" marR="508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Font typeface="Trebuchet MS"/>
              <a:buAutoNum type="arabicPeriod"/>
            </a:pPr>
            <a:r>
              <a:rPr lang="ru" sz="15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Проблема конфиденциальности</a:t>
            </a:r>
            <a:endParaRPr sz="1500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23850" lvl="0" marL="457200" marR="508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Font typeface="Trebuchet MS"/>
              <a:buAutoNum type="arabicPeriod"/>
            </a:pPr>
            <a:r>
              <a:rPr lang="ru" sz="15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Утечка клиентов с сайта клиники</a:t>
            </a:r>
            <a:endParaRPr sz="1500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23850" lvl="0" marL="457200" marR="508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Font typeface="Trebuchet MS"/>
              <a:buAutoNum type="arabicPeriod"/>
            </a:pPr>
            <a:r>
              <a:rPr lang="ru" sz="15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Поиск законных решений</a:t>
            </a:r>
            <a:endParaRPr sz="1500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9" name="Google Shape;149;p21"/>
          <p:cNvSpPr/>
          <p:nvPr/>
        </p:nvSpPr>
        <p:spPr>
          <a:xfrm>
            <a:off x="0" y="4774003"/>
            <a:ext cx="401955" cy="369570"/>
          </a:xfrm>
          <a:custGeom>
            <a:rect b="b" l="l" r="r" t="t"/>
            <a:pathLst>
              <a:path extrusionOk="0" h="369570" w="401955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DBE6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grpSp>
        <p:nvGrpSpPr>
          <p:cNvPr id="150" name="Google Shape;150;p21"/>
          <p:cNvGrpSpPr/>
          <p:nvPr/>
        </p:nvGrpSpPr>
        <p:grpSpPr>
          <a:xfrm>
            <a:off x="456817" y="582319"/>
            <a:ext cx="688340" cy="688340"/>
            <a:chOff x="456817" y="582319"/>
            <a:chExt cx="688340" cy="688340"/>
          </a:xfrm>
        </p:grpSpPr>
        <p:sp>
          <p:nvSpPr>
            <p:cNvPr id="151" name="Google Shape;151;p21"/>
            <p:cNvSpPr/>
            <p:nvPr/>
          </p:nvSpPr>
          <p:spPr>
            <a:xfrm>
              <a:off x="456817" y="582319"/>
              <a:ext cx="688340" cy="688340"/>
            </a:xfrm>
            <a:custGeom>
              <a:rect b="b" l="l" r="r" t="t"/>
              <a:pathLst>
                <a:path extrusionOk="0" h="688340" w="688340">
                  <a:moveTo>
                    <a:pt x="687899" y="687899"/>
                  </a:moveTo>
                  <a:lnTo>
                    <a:pt x="0" y="687899"/>
                  </a:lnTo>
                  <a:lnTo>
                    <a:pt x="0" y="0"/>
                  </a:lnTo>
                  <a:lnTo>
                    <a:pt x="687899" y="0"/>
                  </a:lnTo>
                  <a:lnTo>
                    <a:pt x="687899" y="6878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152" name="Google Shape;152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30725" y="656236"/>
              <a:ext cx="539946" cy="5399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3" name="Google Shape;153;p21"/>
          <p:cNvGrpSpPr/>
          <p:nvPr/>
        </p:nvGrpSpPr>
        <p:grpSpPr>
          <a:xfrm>
            <a:off x="8788179" y="0"/>
            <a:ext cx="355021" cy="5143647"/>
            <a:chOff x="8788179" y="0"/>
            <a:chExt cx="355021" cy="5143647"/>
          </a:xfrm>
        </p:grpSpPr>
        <p:sp>
          <p:nvSpPr>
            <p:cNvPr id="154" name="Google Shape;154;p21"/>
            <p:cNvSpPr/>
            <p:nvPr/>
          </p:nvSpPr>
          <p:spPr>
            <a:xfrm>
              <a:off x="8788235" y="0"/>
              <a:ext cx="354965" cy="2089150"/>
            </a:xfrm>
            <a:custGeom>
              <a:rect b="b" l="l" r="r" t="t"/>
              <a:pathLst>
                <a:path extrusionOk="0" h="2089150" w="354965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5" name="Google Shape;155;p21"/>
            <p:cNvSpPr/>
            <p:nvPr/>
          </p:nvSpPr>
          <p:spPr>
            <a:xfrm>
              <a:off x="8788179" y="2088578"/>
              <a:ext cx="354965" cy="1159510"/>
            </a:xfrm>
            <a:custGeom>
              <a:rect b="b" l="l" r="r" t="t"/>
              <a:pathLst>
                <a:path extrusionOk="0" h="1159510" w="354965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6" name="Google Shape;156;p21"/>
            <p:cNvSpPr/>
            <p:nvPr/>
          </p:nvSpPr>
          <p:spPr>
            <a:xfrm>
              <a:off x="8788179" y="4333387"/>
              <a:ext cx="354965" cy="810260"/>
            </a:xfrm>
            <a:custGeom>
              <a:rect b="b" l="l" r="r" t="t"/>
              <a:pathLst>
                <a:path extrusionOk="0" h="810260" w="354965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7" name="Google Shape;157;p21"/>
            <p:cNvSpPr/>
            <p:nvPr/>
          </p:nvSpPr>
          <p:spPr>
            <a:xfrm>
              <a:off x="8788179" y="3248117"/>
              <a:ext cx="354965" cy="1085215"/>
            </a:xfrm>
            <a:custGeom>
              <a:rect b="b" l="l" r="r" t="t"/>
              <a:pathLst>
                <a:path extrusionOk="0" h="1085214" w="354965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58" name="Google Shape;158;p21"/>
          <p:cNvSpPr txBox="1"/>
          <p:nvPr>
            <p:ph idx="12" type="sldNum"/>
          </p:nvPr>
        </p:nvSpPr>
        <p:spPr>
          <a:xfrm>
            <a:off x="89615" y="4882075"/>
            <a:ext cx="2305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730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2"/>
          <p:cNvSpPr txBox="1"/>
          <p:nvPr>
            <p:ph type="title"/>
          </p:nvPr>
        </p:nvSpPr>
        <p:spPr>
          <a:xfrm>
            <a:off x="1210817" y="208156"/>
            <a:ext cx="4317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РЕШЕНИЕ</a:t>
            </a:r>
            <a:endParaRPr/>
          </a:p>
        </p:txBody>
      </p:sp>
      <p:sp>
        <p:nvSpPr>
          <p:cNvPr id="164" name="Google Shape;164;p22"/>
          <p:cNvSpPr/>
          <p:nvPr/>
        </p:nvSpPr>
        <p:spPr>
          <a:xfrm>
            <a:off x="0" y="4774003"/>
            <a:ext cx="401955" cy="369570"/>
          </a:xfrm>
          <a:custGeom>
            <a:rect b="b" l="l" r="r" t="t"/>
            <a:pathLst>
              <a:path extrusionOk="0" h="369570" w="401955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FC493D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grpSp>
        <p:nvGrpSpPr>
          <p:cNvPr id="165" name="Google Shape;165;p22"/>
          <p:cNvGrpSpPr/>
          <p:nvPr/>
        </p:nvGrpSpPr>
        <p:grpSpPr>
          <a:xfrm>
            <a:off x="401942" y="208144"/>
            <a:ext cx="688340" cy="688340"/>
            <a:chOff x="456817" y="582319"/>
            <a:chExt cx="688340" cy="688340"/>
          </a:xfrm>
        </p:grpSpPr>
        <p:sp>
          <p:nvSpPr>
            <p:cNvPr id="166" name="Google Shape;166;p22"/>
            <p:cNvSpPr/>
            <p:nvPr/>
          </p:nvSpPr>
          <p:spPr>
            <a:xfrm>
              <a:off x="456817" y="582319"/>
              <a:ext cx="688340" cy="688340"/>
            </a:xfrm>
            <a:custGeom>
              <a:rect b="b" l="l" r="r" t="t"/>
              <a:pathLst>
                <a:path extrusionOk="0" h="688340" w="688340">
                  <a:moveTo>
                    <a:pt x="687899" y="687899"/>
                  </a:moveTo>
                  <a:lnTo>
                    <a:pt x="0" y="687899"/>
                  </a:lnTo>
                  <a:lnTo>
                    <a:pt x="0" y="0"/>
                  </a:lnTo>
                  <a:lnTo>
                    <a:pt x="687899" y="0"/>
                  </a:lnTo>
                  <a:lnTo>
                    <a:pt x="687899" y="6878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167" name="Google Shape;167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30721" y="656236"/>
              <a:ext cx="539946" cy="5399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8" name="Google Shape;168;p22"/>
          <p:cNvGrpSpPr/>
          <p:nvPr/>
        </p:nvGrpSpPr>
        <p:grpSpPr>
          <a:xfrm>
            <a:off x="8788179" y="0"/>
            <a:ext cx="355021" cy="5143647"/>
            <a:chOff x="8788179" y="0"/>
            <a:chExt cx="355021" cy="5143647"/>
          </a:xfrm>
        </p:grpSpPr>
        <p:sp>
          <p:nvSpPr>
            <p:cNvPr id="169" name="Google Shape;169;p22"/>
            <p:cNvSpPr/>
            <p:nvPr/>
          </p:nvSpPr>
          <p:spPr>
            <a:xfrm>
              <a:off x="8788235" y="0"/>
              <a:ext cx="354965" cy="2089150"/>
            </a:xfrm>
            <a:custGeom>
              <a:rect b="b" l="l" r="r" t="t"/>
              <a:pathLst>
                <a:path extrusionOk="0" h="2089150" w="354965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0" name="Google Shape;170;p22"/>
            <p:cNvSpPr/>
            <p:nvPr/>
          </p:nvSpPr>
          <p:spPr>
            <a:xfrm>
              <a:off x="8788179" y="2088578"/>
              <a:ext cx="354965" cy="1159510"/>
            </a:xfrm>
            <a:custGeom>
              <a:rect b="b" l="l" r="r" t="t"/>
              <a:pathLst>
                <a:path extrusionOk="0" h="1159510" w="354965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1" name="Google Shape;171;p22"/>
            <p:cNvSpPr/>
            <p:nvPr/>
          </p:nvSpPr>
          <p:spPr>
            <a:xfrm>
              <a:off x="8788179" y="4333387"/>
              <a:ext cx="354965" cy="810260"/>
            </a:xfrm>
            <a:custGeom>
              <a:rect b="b" l="l" r="r" t="t"/>
              <a:pathLst>
                <a:path extrusionOk="0" h="810260" w="354965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2" name="Google Shape;172;p22"/>
            <p:cNvSpPr/>
            <p:nvPr/>
          </p:nvSpPr>
          <p:spPr>
            <a:xfrm>
              <a:off x="8788179" y="3248117"/>
              <a:ext cx="354965" cy="1085215"/>
            </a:xfrm>
            <a:custGeom>
              <a:rect b="b" l="l" r="r" t="t"/>
              <a:pathLst>
                <a:path extrusionOk="0" h="1085214" w="354965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73" name="Google Shape;173;p22"/>
          <p:cNvSpPr txBox="1"/>
          <p:nvPr>
            <p:ph idx="12" type="sldNum"/>
          </p:nvPr>
        </p:nvSpPr>
        <p:spPr>
          <a:xfrm>
            <a:off x="89615" y="4882075"/>
            <a:ext cx="2305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730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174" name="Google Shape;17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7949" y="996925"/>
            <a:ext cx="7681776" cy="219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2797" y="3760497"/>
            <a:ext cx="3116925" cy="1171509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2"/>
          <p:cNvSpPr txBox="1"/>
          <p:nvPr/>
        </p:nvSpPr>
        <p:spPr>
          <a:xfrm>
            <a:off x="890425" y="4187800"/>
            <a:ext cx="3285600" cy="5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9F00FF"/>
                </a:solidFill>
                <a:latin typeface="Trebuchet MS"/>
                <a:ea typeface="Trebuchet MS"/>
                <a:cs typeface="Trebuchet MS"/>
                <a:sym typeface="Trebuchet MS"/>
              </a:rPr>
              <a:t>Вход в личный кабинет</a:t>
            </a:r>
            <a:endParaRPr b="1" sz="1800">
              <a:solidFill>
                <a:srgbClr val="9F00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3"/>
          <p:cNvSpPr txBox="1"/>
          <p:nvPr>
            <p:ph type="title"/>
          </p:nvPr>
        </p:nvSpPr>
        <p:spPr>
          <a:xfrm>
            <a:off x="1181750" y="282683"/>
            <a:ext cx="4317300" cy="5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РЕШЕНИЕ</a:t>
            </a:r>
            <a:endParaRPr/>
          </a:p>
        </p:txBody>
      </p:sp>
      <p:sp>
        <p:nvSpPr>
          <p:cNvPr id="182" name="Google Shape;182;p23"/>
          <p:cNvSpPr/>
          <p:nvPr/>
        </p:nvSpPr>
        <p:spPr>
          <a:xfrm>
            <a:off x="0" y="4774003"/>
            <a:ext cx="401955" cy="369570"/>
          </a:xfrm>
          <a:custGeom>
            <a:rect b="b" l="l" r="r" t="t"/>
            <a:pathLst>
              <a:path extrusionOk="0" h="369570" w="401955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FC493D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grpSp>
        <p:nvGrpSpPr>
          <p:cNvPr id="183" name="Google Shape;183;p23"/>
          <p:cNvGrpSpPr/>
          <p:nvPr/>
        </p:nvGrpSpPr>
        <p:grpSpPr>
          <a:xfrm>
            <a:off x="401942" y="282669"/>
            <a:ext cx="688340" cy="688340"/>
            <a:chOff x="456817" y="582319"/>
            <a:chExt cx="688340" cy="688340"/>
          </a:xfrm>
        </p:grpSpPr>
        <p:sp>
          <p:nvSpPr>
            <p:cNvPr id="184" name="Google Shape;184;p23"/>
            <p:cNvSpPr/>
            <p:nvPr/>
          </p:nvSpPr>
          <p:spPr>
            <a:xfrm>
              <a:off x="456817" y="582319"/>
              <a:ext cx="688340" cy="688340"/>
            </a:xfrm>
            <a:custGeom>
              <a:rect b="b" l="l" r="r" t="t"/>
              <a:pathLst>
                <a:path extrusionOk="0" h="688340" w="688340">
                  <a:moveTo>
                    <a:pt x="687899" y="687899"/>
                  </a:moveTo>
                  <a:lnTo>
                    <a:pt x="0" y="687899"/>
                  </a:lnTo>
                  <a:lnTo>
                    <a:pt x="0" y="0"/>
                  </a:lnTo>
                  <a:lnTo>
                    <a:pt x="687899" y="0"/>
                  </a:lnTo>
                  <a:lnTo>
                    <a:pt x="687899" y="6878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185" name="Google Shape;185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30721" y="656236"/>
              <a:ext cx="539946" cy="5399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6" name="Google Shape;186;p23"/>
          <p:cNvGrpSpPr/>
          <p:nvPr/>
        </p:nvGrpSpPr>
        <p:grpSpPr>
          <a:xfrm>
            <a:off x="8788179" y="0"/>
            <a:ext cx="355021" cy="5143647"/>
            <a:chOff x="8788179" y="0"/>
            <a:chExt cx="355021" cy="5143647"/>
          </a:xfrm>
        </p:grpSpPr>
        <p:sp>
          <p:nvSpPr>
            <p:cNvPr id="187" name="Google Shape;187;p23"/>
            <p:cNvSpPr/>
            <p:nvPr/>
          </p:nvSpPr>
          <p:spPr>
            <a:xfrm>
              <a:off x="8788235" y="0"/>
              <a:ext cx="354965" cy="2089150"/>
            </a:xfrm>
            <a:custGeom>
              <a:rect b="b" l="l" r="r" t="t"/>
              <a:pathLst>
                <a:path extrusionOk="0" h="2089150" w="354965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8" name="Google Shape;188;p23"/>
            <p:cNvSpPr/>
            <p:nvPr/>
          </p:nvSpPr>
          <p:spPr>
            <a:xfrm>
              <a:off x="8788179" y="2088578"/>
              <a:ext cx="354965" cy="1159510"/>
            </a:xfrm>
            <a:custGeom>
              <a:rect b="b" l="l" r="r" t="t"/>
              <a:pathLst>
                <a:path extrusionOk="0" h="1159510" w="354965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9" name="Google Shape;189;p23"/>
            <p:cNvSpPr/>
            <p:nvPr/>
          </p:nvSpPr>
          <p:spPr>
            <a:xfrm>
              <a:off x="8788179" y="4333387"/>
              <a:ext cx="354965" cy="810260"/>
            </a:xfrm>
            <a:custGeom>
              <a:rect b="b" l="l" r="r" t="t"/>
              <a:pathLst>
                <a:path extrusionOk="0" h="810260" w="354965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90" name="Google Shape;190;p23"/>
            <p:cNvSpPr/>
            <p:nvPr/>
          </p:nvSpPr>
          <p:spPr>
            <a:xfrm>
              <a:off x="8788179" y="3248117"/>
              <a:ext cx="354965" cy="1085214"/>
            </a:xfrm>
            <a:custGeom>
              <a:rect b="b" l="l" r="r" t="t"/>
              <a:pathLst>
                <a:path extrusionOk="0" h="1085214" w="354965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91" name="Google Shape;191;p23"/>
          <p:cNvSpPr txBox="1"/>
          <p:nvPr>
            <p:ph idx="12" type="sldNum"/>
          </p:nvPr>
        </p:nvSpPr>
        <p:spPr>
          <a:xfrm>
            <a:off x="89615" y="4882075"/>
            <a:ext cx="230400" cy="1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730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192" name="Google Shape;192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80700" y="426750"/>
            <a:ext cx="5442024" cy="4622927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3"/>
          <p:cNvSpPr txBox="1"/>
          <p:nvPr/>
        </p:nvSpPr>
        <p:spPr>
          <a:xfrm>
            <a:off x="600950" y="2394100"/>
            <a:ext cx="1976700" cy="6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9F00FF"/>
                </a:solidFill>
                <a:latin typeface="Trebuchet MS"/>
                <a:ea typeface="Trebuchet MS"/>
                <a:cs typeface="Trebuchet MS"/>
                <a:sym typeface="Trebuchet MS"/>
              </a:rPr>
              <a:t>Мессенджер</a:t>
            </a:r>
            <a:endParaRPr b="1" sz="1800">
              <a:solidFill>
                <a:srgbClr val="9F00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4"/>
          <p:cNvSpPr/>
          <p:nvPr/>
        </p:nvSpPr>
        <p:spPr>
          <a:xfrm>
            <a:off x="0" y="4774003"/>
            <a:ext cx="401955" cy="369570"/>
          </a:xfrm>
          <a:custGeom>
            <a:rect b="b" l="l" r="r" t="t"/>
            <a:pathLst>
              <a:path extrusionOk="0" h="369570" w="401955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DBE6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99" name="Google Shape;199;p24"/>
          <p:cNvSpPr txBox="1"/>
          <p:nvPr/>
        </p:nvSpPr>
        <p:spPr>
          <a:xfrm>
            <a:off x="666775" y="2061975"/>
            <a:ext cx="74508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0000">
            <a:spAutoFit/>
          </a:bodyPr>
          <a:lstStyle/>
          <a:p>
            <a:pPr indent="0" lvl="0" marL="457200" rtl="0" algn="l">
              <a:spcBef>
                <a:spcPts val="215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065" rtl="0" algn="l">
              <a:spcBef>
                <a:spcPts val="215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0" name="Google Shape;200;p24"/>
          <p:cNvSpPr txBox="1"/>
          <p:nvPr>
            <p:ph type="title"/>
          </p:nvPr>
        </p:nvSpPr>
        <p:spPr>
          <a:xfrm>
            <a:off x="401950" y="938299"/>
            <a:ext cx="2846700" cy="468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t" bIns="0" lIns="0" spcFirstLastPara="1" rIns="0" wrap="square" tIns="6975">
            <a:spAutoFit/>
          </a:bodyPr>
          <a:lstStyle/>
          <a:p>
            <a:pPr indent="0" lvl="0" marL="5651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</a:rPr>
              <a:t>КОНКУРЕНТЫ</a:t>
            </a:r>
            <a:endParaRPr/>
          </a:p>
        </p:txBody>
      </p:sp>
      <p:grpSp>
        <p:nvGrpSpPr>
          <p:cNvPr id="201" name="Google Shape;201;p24"/>
          <p:cNvGrpSpPr/>
          <p:nvPr/>
        </p:nvGrpSpPr>
        <p:grpSpPr>
          <a:xfrm>
            <a:off x="8788179" y="0"/>
            <a:ext cx="355021" cy="5143647"/>
            <a:chOff x="8788179" y="0"/>
            <a:chExt cx="355021" cy="5143647"/>
          </a:xfrm>
        </p:grpSpPr>
        <p:sp>
          <p:nvSpPr>
            <p:cNvPr id="202" name="Google Shape;202;p24"/>
            <p:cNvSpPr/>
            <p:nvPr/>
          </p:nvSpPr>
          <p:spPr>
            <a:xfrm>
              <a:off x="8788235" y="0"/>
              <a:ext cx="354965" cy="2089150"/>
            </a:xfrm>
            <a:custGeom>
              <a:rect b="b" l="l" r="r" t="t"/>
              <a:pathLst>
                <a:path extrusionOk="0" h="2089150" w="354965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03" name="Google Shape;203;p24"/>
            <p:cNvSpPr/>
            <p:nvPr/>
          </p:nvSpPr>
          <p:spPr>
            <a:xfrm>
              <a:off x="8788179" y="2088578"/>
              <a:ext cx="354965" cy="1159510"/>
            </a:xfrm>
            <a:custGeom>
              <a:rect b="b" l="l" r="r" t="t"/>
              <a:pathLst>
                <a:path extrusionOk="0" h="1159510" w="354965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04" name="Google Shape;204;p24"/>
            <p:cNvSpPr/>
            <p:nvPr/>
          </p:nvSpPr>
          <p:spPr>
            <a:xfrm>
              <a:off x="8788179" y="4333387"/>
              <a:ext cx="354965" cy="810260"/>
            </a:xfrm>
            <a:custGeom>
              <a:rect b="b" l="l" r="r" t="t"/>
              <a:pathLst>
                <a:path extrusionOk="0" h="810260" w="354965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05" name="Google Shape;205;p24"/>
            <p:cNvSpPr/>
            <p:nvPr/>
          </p:nvSpPr>
          <p:spPr>
            <a:xfrm>
              <a:off x="8788179" y="3248117"/>
              <a:ext cx="354965" cy="1085215"/>
            </a:xfrm>
            <a:custGeom>
              <a:rect b="b" l="l" r="r" t="t"/>
              <a:pathLst>
                <a:path extrusionOk="0" h="1085214" w="354965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206" name="Google Shape;206;p24"/>
          <p:cNvSpPr txBox="1"/>
          <p:nvPr>
            <p:ph idx="12" type="sldNum"/>
          </p:nvPr>
        </p:nvSpPr>
        <p:spPr>
          <a:xfrm>
            <a:off x="89615" y="4882075"/>
            <a:ext cx="2305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730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graphicFrame>
        <p:nvGraphicFramePr>
          <p:cNvPr id="207" name="Google Shape;207;p24"/>
          <p:cNvGraphicFramePr/>
          <p:nvPr/>
        </p:nvGraphicFramePr>
        <p:xfrm>
          <a:off x="772675" y="168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{D9A7CABB-8C73-4B8D-9489-74117170D959}</a:tableStyleId>
              </a:tblPr>
              <a:tblGrid>
                <a:gridCol w="2413000"/>
                <a:gridCol w="2413000"/>
                <a:gridCol w="2413000"/>
              </a:tblGrid>
              <a:tr h="511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ТИП КОНКУРЕНТОВ</a:t>
                      </a:r>
                      <a:endParaRPr b="1" sz="13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E6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ПРИМЕРЫ</a:t>
                      </a:r>
                      <a:endParaRPr b="1" sz="13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E6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НАШЕ ПРЕИМУЩЕСТВО</a:t>
                      </a:r>
                      <a:endParaRPr b="1" sz="13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E6FC"/>
                    </a:solidFill>
                  </a:tcPr>
                </a:tc>
              </a:tr>
              <a:tr h="1104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Приложения телемедицины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Qapsula, Telemed, SmartMed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Клиенту не нужно скачивать лишнее приложение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04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Телемедицинские сервисы, объединяющие частные клиники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Яндекс.Здоровье, Сбер.Здоровье, iBolit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Нет распределения клиентов между врачами нескольких клиник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5"/>
          <p:cNvSpPr txBox="1"/>
          <p:nvPr>
            <p:ph type="title"/>
          </p:nvPr>
        </p:nvSpPr>
        <p:spPr>
          <a:xfrm>
            <a:off x="493357" y="225366"/>
            <a:ext cx="4964400" cy="9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ЦЕННОСТЬ, ЦЕННОСТНОЕ ПРЕДЛОЖЕНИЕ</a:t>
            </a:r>
            <a:endParaRPr/>
          </a:p>
        </p:txBody>
      </p:sp>
      <p:sp>
        <p:nvSpPr>
          <p:cNvPr id="213" name="Google Shape;213;p25"/>
          <p:cNvSpPr txBox="1"/>
          <p:nvPr/>
        </p:nvSpPr>
        <p:spPr>
          <a:xfrm>
            <a:off x="653050" y="1455450"/>
            <a:ext cx="8047200" cy="29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rgbClr val="FC493D"/>
                </a:solidFill>
                <a:latin typeface="Trebuchet MS"/>
                <a:ea typeface="Trebuchet MS"/>
                <a:cs typeface="Trebuchet MS"/>
                <a:sym typeface="Trebuchet MS"/>
              </a:rPr>
              <a:t>Мы, стартап </a:t>
            </a:r>
            <a:r>
              <a:rPr lang="ru" sz="19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«MedLink»</a:t>
            </a:r>
            <a:r>
              <a:rPr lang="ru" sz="1900">
                <a:latin typeface="Trebuchet MS"/>
                <a:ea typeface="Trebuchet MS"/>
                <a:cs typeface="Trebuchet MS"/>
                <a:sym typeface="Trebuchet MS"/>
              </a:rPr>
              <a:t>,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7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rgbClr val="FC493D"/>
                </a:solidFill>
                <a:latin typeface="Trebuchet MS"/>
                <a:ea typeface="Trebuchet MS"/>
                <a:cs typeface="Trebuchet MS"/>
                <a:sym typeface="Trebuchet MS"/>
              </a:rPr>
              <a:t>помогаем </a:t>
            </a:r>
            <a:r>
              <a:rPr lang="ru" sz="19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частным клиникам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7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rgbClr val="FC493D"/>
                </a:solidFill>
                <a:latin typeface="Trebuchet MS"/>
                <a:ea typeface="Trebuchet MS"/>
                <a:cs typeface="Trebuchet MS"/>
                <a:sym typeface="Trebuchet MS"/>
              </a:rPr>
              <a:t>в ситуации </a:t>
            </a:r>
            <a:r>
              <a:rPr lang="ru" sz="19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предоставления дистанционных услуг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7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rgbClr val="FC493D"/>
                </a:solidFill>
                <a:latin typeface="Trebuchet MS"/>
                <a:ea typeface="Trebuchet MS"/>
                <a:cs typeface="Trebuchet MS"/>
                <a:sym typeface="Trebuchet MS"/>
              </a:rPr>
              <a:t>решать проблему </a:t>
            </a:r>
            <a:r>
              <a:rPr lang="ru" sz="19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необходимости использования сторонних сервисов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7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rgbClr val="FC493D"/>
                </a:solidFill>
                <a:latin typeface="Trebuchet MS"/>
                <a:ea typeface="Trebuchet MS"/>
                <a:cs typeface="Trebuchet MS"/>
                <a:sym typeface="Trebuchet MS"/>
              </a:rPr>
              <a:t>с помощью </a:t>
            </a:r>
            <a:r>
              <a:rPr lang="ru" sz="19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внедряемой в сайт клиники технологии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7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rgbClr val="FC493D"/>
                </a:solidFill>
                <a:latin typeface="Trebuchet MS"/>
                <a:ea typeface="Trebuchet MS"/>
                <a:cs typeface="Trebuchet MS"/>
                <a:sym typeface="Trebuchet MS"/>
              </a:rPr>
              <a:t>и получать </a:t>
            </a:r>
            <a:r>
              <a:rPr lang="ru" sz="19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ценность безопасного предоставления всех услуг в одном сервисе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4" name="Google Shape;214;p25"/>
          <p:cNvSpPr/>
          <p:nvPr/>
        </p:nvSpPr>
        <p:spPr>
          <a:xfrm>
            <a:off x="0" y="4774003"/>
            <a:ext cx="401955" cy="369570"/>
          </a:xfrm>
          <a:custGeom>
            <a:rect b="b" l="l" r="r" t="t"/>
            <a:pathLst>
              <a:path extrusionOk="0" h="369570" w="401955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DBE6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15" name="Google Shape;215;p25"/>
          <p:cNvSpPr txBox="1"/>
          <p:nvPr>
            <p:ph idx="12" type="sldNum"/>
          </p:nvPr>
        </p:nvSpPr>
        <p:spPr>
          <a:xfrm>
            <a:off x="89615" y="4882075"/>
            <a:ext cx="2305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730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6"/>
          <p:cNvSpPr/>
          <p:nvPr/>
        </p:nvSpPr>
        <p:spPr>
          <a:xfrm>
            <a:off x="0" y="4774003"/>
            <a:ext cx="401955" cy="369570"/>
          </a:xfrm>
          <a:custGeom>
            <a:rect b="b" l="l" r="r" t="t"/>
            <a:pathLst>
              <a:path extrusionOk="0" h="369570" w="401955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DBE6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21" name="Google Shape;221;p26"/>
          <p:cNvSpPr txBox="1"/>
          <p:nvPr/>
        </p:nvSpPr>
        <p:spPr>
          <a:xfrm>
            <a:off x="320125" y="1762200"/>
            <a:ext cx="3303000" cy="15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Trebuchet MS"/>
              <a:buChar char="●"/>
            </a:pPr>
            <a:r>
              <a:rPr lang="ru" sz="1700">
                <a:latin typeface="Trebuchet MS"/>
                <a:ea typeface="Trebuchet MS"/>
                <a:cs typeface="Trebuchet MS"/>
                <a:sym typeface="Trebuchet MS"/>
              </a:rPr>
              <a:t>TAM – 19 тысяч организаций</a:t>
            </a:r>
            <a:endParaRPr sz="17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Trebuchet MS"/>
              <a:buChar char="●"/>
            </a:pPr>
            <a:r>
              <a:rPr lang="ru" sz="1700">
                <a:latin typeface="Trebuchet MS"/>
                <a:ea typeface="Trebuchet MS"/>
                <a:cs typeface="Trebuchet MS"/>
                <a:sym typeface="Trebuchet MS"/>
              </a:rPr>
              <a:t>SAM – 10 тысяч организаций</a:t>
            </a:r>
            <a:endParaRPr sz="17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Trebuchet MS"/>
              <a:buChar char="●"/>
            </a:pPr>
            <a:r>
              <a:rPr lang="ru" sz="1700">
                <a:latin typeface="Trebuchet MS"/>
                <a:ea typeface="Trebuchet MS"/>
                <a:cs typeface="Trebuchet MS"/>
                <a:sym typeface="Trebuchet MS"/>
              </a:rPr>
              <a:t>SOM – 2-4 в первый год, 10-20 в последующие</a:t>
            </a:r>
            <a:endParaRPr sz="17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2" name="Google Shape;222;p26"/>
          <p:cNvSpPr txBox="1"/>
          <p:nvPr>
            <p:ph type="title"/>
          </p:nvPr>
        </p:nvSpPr>
        <p:spPr>
          <a:xfrm>
            <a:off x="401942" y="553343"/>
            <a:ext cx="1568400" cy="4914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t" bIns="0" lIns="0" spcFirstLastPara="1" rIns="0" wrap="square" tIns="29200">
            <a:spAutoFit/>
          </a:bodyPr>
          <a:lstStyle/>
          <a:p>
            <a:pPr indent="0" lvl="0" marL="5651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</a:rPr>
              <a:t>РЫНОК</a:t>
            </a:r>
            <a:endParaRPr/>
          </a:p>
        </p:txBody>
      </p:sp>
      <p:grpSp>
        <p:nvGrpSpPr>
          <p:cNvPr id="223" name="Google Shape;223;p26"/>
          <p:cNvGrpSpPr/>
          <p:nvPr/>
        </p:nvGrpSpPr>
        <p:grpSpPr>
          <a:xfrm>
            <a:off x="8788179" y="0"/>
            <a:ext cx="355021" cy="5143647"/>
            <a:chOff x="8788179" y="0"/>
            <a:chExt cx="355021" cy="5143647"/>
          </a:xfrm>
        </p:grpSpPr>
        <p:sp>
          <p:nvSpPr>
            <p:cNvPr id="224" name="Google Shape;224;p26"/>
            <p:cNvSpPr/>
            <p:nvPr/>
          </p:nvSpPr>
          <p:spPr>
            <a:xfrm>
              <a:off x="8788235" y="0"/>
              <a:ext cx="354965" cy="2089150"/>
            </a:xfrm>
            <a:custGeom>
              <a:rect b="b" l="l" r="r" t="t"/>
              <a:pathLst>
                <a:path extrusionOk="0" h="2089150" w="354965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25" name="Google Shape;225;p26"/>
            <p:cNvSpPr/>
            <p:nvPr/>
          </p:nvSpPr>
          <p:spPr>
            <a:xfrm>
              <a:off x="8788179" y="2088578"/>
              <a:ext cx="354965" cy="1159510"/>
            </a:xfrm>
            <a:custGeom>
              <a:rect b="b" l="l" r="r" t="t"/>
              <a:pathLst>
                <a:path extrusionOk="0" h="1159510" w="354965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26" name="Google Shape;226;p26"/>
            <p:cNvSpPr/>
            <p:nvPr/>
          </p:nvSpPr>
          <p:spPr>
            <a:xfrm>
              <a:off x="8788179" y="4333387"/>
              <a:ext cx="354965" cy="810260"/>
            </a:xfrm>
            <a:custGeom>
              <a:rect b="b" l="l" r="r" t="t"/>
              <a:pathLst>
                <a:path extrusionOk="0" h="810260" w="354965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27" name="Google Shape;227;p26"/>
            <p:cNvSpPr/>
            <p:nvPr/>
          </p:nvSpPr>
          <p:spPr>
            <a:xfrm>
              <a:off x="8788179" y="3248117"/>
              <a:ext cx="354965" cy="1085215"/>
            </a:xfrm>
            <a:custGeom>
              <a:rect b="b" l="l" r="r" t="t"/>
              <a:pathLst>
                <a:path extrusionOk="0" h="1085214" w="354965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228" name="Google Shape;228;p26"/>
          <p:cNvSpPr txBox="1"/>
          <p:nvPr>
            <p:ph idx="12" type="sldNum"/>
          </p:nvPr>
        </p:nvSpPr>
        <p:spPr>
          <a:xfrm>
            <a:off x="89615" y="4882075"/>
            <a:ext cx="2305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730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229" name="Google Shape;229;p26"/>
          <p:cNvSpPr txBox="1"/>
          <p:nvPr/>
        </p:nvSpPr>
        <p:spPr>
          <a:xfrm>
            <a:off x="527713" y="4410125"/>
            <a:ext cx="4081200" cy="6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ООО «Эрнст энд Янг — оценка и консультационные услуги» «Исследование рынка коммерческой медицины в России»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30" name="Google Shape;23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4672" y="279548"/>
            <a:ext cx="3386276" cy="458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7"/>
          <p:cNvSpPr txBox="1"/>
          <p:nvPr/>
        </p:nvSpPr>
        <p:spPr>
          <a:xfrm>
            <a:off x="561980" y="2138150"/>
            <a:ext cx="7789800" cy="18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95910" lvl="0" marL="32321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●"/>
            </a:pPr>
            <a:r>
              <a:rPr lang="ru" sz="1600">
                <a:latin typeface="Trebuchet MS"/>
                <a:ea typeface="Trebuchet MS"/>
                <a:cs typeface="Trebuchet MS"/>
                <a:sym typeface="Trebuchet MS"/>
              </a:rPr>
              <a:t>Мы будем делать функционал для веб-сайтов MedLink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95910" lvl="0" marL="323215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●"/>
            </a:pPr>
            <a:r>
              <a:rPr lang="ru" sz="1600">
                <a:latin typeface="Trebuchet MS"/>
                <a:ea typeface="Trebuchet MS"/>
                <a:cs typeface="Trebuchet MS"/>
                <a:sym typeface="Trebuchet MS"/>
              </a:rPr>
              <a:t>Это будет стоить </a:t>
            </a:r>
            <a:r>
              <a:rPr lang="ru" sz="1600"/>
              <a:t>200 000 </a:t>
            </a:r>
            <a:r>
              <a:rPr lang="ru" sz="1600">
                <a:latin typeface="Trebuchet MS"/>
                <a:ea typeface="Trebuchet MS"/>
                <a:cs typeface="Trebuchet MS"/>
                <a:sym typeface="Trebuchet MS"/>
              </a:rPr>
              <a:t>рублей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95910" lvl="0" marL="323215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●"/>
            </a:pPr>
            <a:r>
              <a:rPr lang="ru" sz="1600">
                <a:latin typeface="Trebuchet MS"/>
                <a:ea typeface="Trebuchet MS"/>
                <a:cs typeface="Trebuchet MS"/>
                <a:sym typeface="Trebuchet MS"/>
              </a:rPr>
              <a:t>У нас будут заказывать обновление веб-сайта 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95910" lvl="0" marL="323215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●"/>
            </a:pPr>
            <a:r>
              <a:rPr lang="ru" sz="1600">
                <a:latin typeface="Trebuchet MS"/>
                <a:ea typeface="Trebuchet MS"/>
                <a:cs typeface="Trebuchet MS"/>
                <a:sym typeface="Trebuchet MS"/>
              </a:rPr>
              <a:t>Прямые продажи</a:t>
            </a:r>
            <a:endParaRPr sz="1800"/>
          </a:p>
          <a:p>
            <a:pPr indent="-295910" lvl="0" marL="323215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●"/>
            </a:pPr>
            <a:r>
              <a:rPr lang="ru" sz="1600">
                <a:latin typeface="Trebuchet MS"/>
                <a:ea typeface="Trebuchet MS"/>
                <a:cs typeface="Trebuchet MS"/>
                <a:sym typeface="Trebuchet MS"/>
              </a:rPr>
              <a:t>Дополнительно мы можем зарабатывать на техподдержке, внедрении дополнительного функционала, изменении дизайна сайта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6" name="Google Shape;236;p27"/>
          <p:cNvSpPr/>
          <p:nvPr/>
        </p:nvSpPr>
        <p:spPr>
          <a:xfrm>
            <a:off x="0" y="4774003"/>
            <a:ext cx="401955" cy="369570"/>
          </a:xfrm>
          <a:custGeom>
            <a:rect b="b" l="l" r="r" t="t"/>
            <a:pathLst>
              <a:path extrusionOk="0" h="369570" w="401955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37" name="Google Shape;237;p27"/>
          <p:cNvSpPr txBox="1"/>
          <p:nvPr>
            <p:ph type="title"/>
          </p:nvPr>
        </p:nvSpPr>
        <p:spPr>
          <a:xfrm>
            <a:off x="456817" y="1270143"/>
            <a:ext cx="3524885" cy="594995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t" bIns="0" lIns="0" spcFirstLastPara="1" rIns="0" wrap="square" tIns="66675">
            <a:spAutoFit/>
          </a:bodyPr>
          <a:lstStyle/>
          <a:p>
            <a:pPr indent="0" lvl="0" marL="8509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</a:rPr>
              <a:t>БИЗНЕС-МОДЕЛЬ</a:t>
            </a:r>
            <a:endParaRPr/>
          </a:p>
        </p:txBody>
      </p:sp>
      <p:grpSp>
        <p:nvGrpSpPr>
          <p:cNvPr id="238" name="Google Shape;238;p27"/>
          <p:cNvGrpSpPr/>
          <p:nvPr/>
        </p:nvGrpSpPr>
        <p:grpSpPr>
          <a:xfrm>
            <a:off x="8788179" y="0"/>
            <a:ext cx="355021" cy="5143647"/>
            <a:chOff x="8788179" y="0"/>
            <a:chExt cx="355021" cy="5143647"/>
          </a:xfrm>
        </p:grpSpPr>
        <p:sp>
          <p:nvSpPr>
            <p:cNvPr id="239" name="Google Shape;239;p27"/>
            <p:cNvSpPr/>
            <p:nvPr/>
          </p:nvSpPr>
          <p:spPr>
            <a:xfrm>
              <a:off x="8788235" y="0"/>
              <a:ext cx="354965" cy="2089150"/>
            </a:xfrm>
            <a:custGeom>
              <a:rect b="b" l="l" r="r" t="t"/>
              <a:pathLst>
                <a:path extrusionOk="0" h="2089150" w="354965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40" name="Google Shape;240;p27"/>
            <p:cNvSpPr/>
            <p:nvPr/>
          </p:nvSpPr>
          <p:spPr>
            <a:xfrm>
              <a:off x="8788179" y="2088578"/>
              <a:ext cx="354965" cy="1159510"/>
            </a:xfrm>
            <a:custGeom>
              <a:rect b="b" l="l" r="r" t="t"/>
              <a:pathLst>
                <a:path extrusionOk="0" h="1159510" w="354965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41" name="Google Shape;241;p27"/>
            <p:cNvSpPr/>
            <p:nvPr/>
          </p:nvSpPr>
          <p:spPr>
            <a:xfrm>
              <a:off x="8788179" y="4333387"/>
              <a:ext cx="354965" cy="810260"/>
            </a:xfrm>
            <a:custGeom>
              <a:rect b="b" l="l" r="r" t="t"/>
              <a:pathLst>
                <a:path extrusionOk="0" h="810260" w="354965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42" name="Google Shape;242;p27"/>
            <p:cNvSpPr/>
            <p:nvPr/>
          </p:nvSpPr>
          <p:spPr>
            <a:xfrm>
              <a:off x="8788179" y="3248117"/>
              <a:ext cx="354965" cy="1085215"/>
            </a:xfrm>
            <a:custGeom>
              <a:rect b="b" l="l" r="r" t="t"/>
              <a:pathLst>
                <a:path extrusionOk="0" h="1085214" w="354965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243" name="Google Shape;243;p27"/>
          <p:cNvSpPr txBox="1"/>
          <p:nvPr>
            <p:ph idx="12" type="sldNum"/>
          </p:nvPr>
        </p:nvSpPr>
        <p:spPr>
          <a:xfrm>
            <a:off x="89615" y="4882075"/>
            <a:ext cx="2305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730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8"/>
          <p:cNvSpPr txBox="1"/>
          <p:nvPr>
            <p:ph type="ctrTitle"/>
          </p:nvPr>
        </p:nvSpPr>
        <p:spPr>
          <a:xfrm>
            <a:off x="501267" y="1322828"/>
            <a:ext cx="4081145" cy="7326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4127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700"/>
              <a:t>ТЕКУЩИЕ РЕЗУЛЬТАТЫ</a:t>
            </a:r>
            <a:endParaRPr sz="2700"/>
          </a:p>
        </p:txBody>
      </p:sp>
      <p:sp>
        <p:nvSpPr>
          <p:cNvPr id="249" name="Google Shape;249;p28"/>
          <p:cNvSpPr txBox="1"/>
          <p:nvPr/>
        </p:nvSpPr>
        <p:spPr>
          <a:xfrm>
            <a:off x="636475" y="2180675"/>
            <a:ext cx="7545600" cy="16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12827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Trebuchet MS"/>
                <a:ea typeface="Trebuchet MS"/>
                <a:cs typeface="Trebuchet MS"/>
                <a:sym typeface="Trebuchet MS"/>
              </a:rPr>
              <a:t>М</a:t>
            </a:r>
            <a:r>
              <a:rPr lang="ru" sz="1600">
                <a:latin typeface="Trebuchet MS"/>
                <a:ea typeface="Trebuchet MS"/>
                <a:cs typeface="Trebuchet MS"/>
                <a:sym typeface="Trebuchet MS"/>
              </a:rPr>
              <a:t>ы провели анализ конкурентов, выявили их сильные и слабые стороны, оценили объем рынка и его динамику, выдвинули и подтвердили </a:t>
            </a:r>
            <a:r>
              <a:rPr lang="ru" sz="1600">
                <a:latin typeface="Trebuchet MS"/>
                <a:ea typeface="Trebuchet MS"/>
                <a:cs typeface="Trebuchet MS"/>
                <a:sym typeface="Trebuchet MS"/>
              </a:rPr>
              <a:t>стратегические</a:t>
            </a:r>
            <a:r>
              <a:rPr lang="ru" sz="1600">
                <a:latin typeface="Trebuchet MS"/>
                <a:ea typeface="Trebuchet MS"/>
                <a:cs typeface="Trebuchet MS"/>
                <a:sym typeface="Trebuchet MS"/>
              </a:rPr>
              <a:t> и тактические гипотезы, провели несколько проблемных интервью и интервью о решении, провели анализ законодательства в сфере телемедицины, </a:t>
            </a:r>
            <a:r>
              <a:rPr lang="ru" sz="1600">
                <a:latin typeface="Trebuchet MS"/>
                <a:ea typeface="Trebuchet MS"/>
                <a:cs typeface="Trebuchet MS"/>
                <a:sym typeface="Trebuchet MS"/>
              </a:rPr>
              <a:t>посчитали</a:t>
            </a:r>
            <a:r>
              <a:rPr lang="ru" sz="1600">
                <a:latin typeface="Trebuchet MS"/>
                <a:ea typeface="Trebuchet MS"/>
                <a:cs typeface="Trebuchet MS"/>
                <a:sym typeface="Trebuchet MS"/>
              </a:rPr>
              <a:t> расходы и доходы, построили бизнес-модель, разработали макет будущей технологии</a:t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50" name="Google Shape;250;p28"/>
          <p:cNvGrpSpPr/>
          <p:nvPr/>
        </p:nvGrpSpPr>
        <p:grpSpPr>
          <a:xfrm>
            <a:off x="8788179" y="0"/>
            <a:ext cx="355021" cy="5143647"/>
            <a:chOff x="8788179" y="0"/>
            <a:chExt cx="355021" cy="5143647"/>
          </a:xfrm>
        </p:grpSpPr>
        <p:sp>
          <p:nvSpPr>
            <p:cNvPr id="251" name="Google Shape;251;p28"/>
            <p:cNvSpPr/>
            <p:nvPr/>
          </p:nvSpPr>
          <p:spPr>
            <a:xfrm>
              <a:off x="8788235" y="0"/>
              <a:ext cx="354965" cy="2089150"/>
            </a:xfrm>
            <a:custGeom>
              <a:rect b="b" l="l" r="r" t="t"/>
              <a:pathLst>
                <a:path extrusionOk="0" h="2089150" w="354965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52" name="Google Shape;252;p28"/>
            <p:cNvSpPr/>
            <p:nvPr/>
          </p:nvSpPr>
          <p:spPr>
            <a:xfrm>
              <a:off x="8788179" y="2088578"/>
              <a:ext cx="354965" cy="1159510"/>
            </a:xfrm>
            <a:custGeom>
              <a:rect b="b" l="l" r="r" t="t"/>
              <a:pathLst>
                <a:path extrusionOk="0" h="1159510" w="354965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53" name="Google Shape;253;p28"/>
            <p:cNvSpPr/>
            <p:nvPr/>
          </p:nvSpPr>
          <p:spPr>
            <a:xfrm>
              <a:off x="8788179" y="4333387"/>
              <a:ext cx="354965" cy="810260"/>
            </a:xfrm>
            <a:custGeom>
              <a:rect b="b" l="l" r="r" t="t"/>
              <a:pathLst>
                <a:path extrusionOk="0" h="810260" w="354965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54" name="Google Shape;254;p28"/>
            <p:cNvSpPr/>
            <p:nvPr/>
          </p:nvSpPr>
          <p:spPr>
            <a:xfrm>
              <a:off x="8788179" y="3248117"/>
              <a:ext cx="354965" cy="1085215"/>
            </a:xfrm>
            <a:custGeom>
              <a:rect b="b" l="l" r="r" t="t"/>
              <a:pathLst>
                <a:path extrusionOk="0" h="1085214" w="354965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9"/>
          <p:cNvSpPr txBox="1"/>
          <p:nvPr>
            <p:ph type="title"/>
          </p:nvPr>
        </p:nvSpPr>
        <p:spPr>
          <a:xfrm>
            <a:off x="1228192" y="564056"/>
            <a:ext cx="33438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/>
              <a:t>ПЛАНЫ РАЗВИТИЯ</a:t>
            </a:r>
            <a:endParaRPr sz="2800"/>
          </a:p>
        </p:txBody>
      </p:sp>
      <p:sp>
        <p:nvSpPr>
          <p:cNvPr id="260" name="Google Shape;260;p29"/>
          <p:cNvSpPr txBox="1"/>
          <p:nvPr/>
        </p:nvSpPr>
        <p:spPr>
          <a:xfrm>
            <a:off x="505349" y="1207679"/>
            <a:ext cx="7910100" cy="30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9675">
            <a:spAutoFit/>
          </a:bodyPr>
          <a:lstStyle/>
          <a:p>
            <a:pPr indent="-351790" lvl="0" marL="36258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●"/>
            </a:pPr>
            <a:r>
              <a:rPr lang="ru" sz="16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Планы развития, основные укрупненные задачи</a:t>
            </a:r>
            <a:endParaRPr sz="13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1" name="Google Shape;261;p29"/>
          <p:cNvSpPr/>
          <p:nvPr/>
        </p:nvSpPr>
        <p:spPr>
          <a:xfrm>
            <a:off x="0" y="4774003"/>
            <a:ext cx="401955" cy="369570"/>
          </a:xfrm>
          <a:custGeom>
            <a:rect b="b" l="l" r="r" t="t"/>
            <a:pathLst>
              <a:path extrusionOk="0" h="369570" w="401955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grpSp>
        <p:nvGrpSpPr>
          <p:cNvPr id="262" name="Google Shape;262;p29"/>
          <p:cNvGrpSpPr/>
          <p:nvPr/>
        </p:nvGrpSpPr>
        <p:grpSpPr>
          <a:xfrm>
            <a:off x="401942" y="319419"/>
            <a:ext cx="688340" cy="688340"/>
            <a:chOff x="456817" y="582319"/>
            <a:chExt cx="688340" cy="688340"/>
          </a:xfrm>
        </p:grpSpPr>
        <p:sp>
          <p:nvSpPr>
            <p:cNvPr id="263" name="Google Shape;263;p29"/>
            <p:cNvSpPr/>
            <p:nvPr/>
          </p:nvSpPr>
          <p:spPr>
            <a:xfrm>
              <a:off x="456817" y="582319"/>
              <a:ext cx="688340" cy="688340"/>
            </a:xfrm>
            <a:custGeom>
              <a:rect b="b" l="l" r="r" t="t"/>
              <a:pathLst>
                <a:path extrusionOk="0" h="688340" w="688340">
                  <a:moveTo>
                    <a:pt x="687899" y="687899"/>
                  </a:moveTo>
                  <a:lnTo>
                    <a:pt x="0" y="687899"/>
                  </a:lnTo>
                  <a:lnTo>
                    <a:pt x="0" y="0"/>
                  </a:lnTo>
                  <a:lnTo>
                    <a:pt x="687899" y="0"/>
                  </a:lnTo>
                  <a:lnTo>
                    <a:pt x="687899" y="6878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264" name="Google Shape;264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30715" y="656236"/>
              <a:ext cx="539946" cy="5399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65" name="Google Shape;265;p29"/>
          <p:cNvGrpSpPr/>
          <p:nvPr/>
        </p:nvGrpSpPr>
        <p:grpSpPr>
          <a:xfrm>
            <a:off x="8788179" y="0"/>
            <a:ext cx="355021" cy="5143647"/>
            <a:chOff x="8788179" y="0"/>
            <a:chExt cx="355021" cy="5143647"/>
          </a:xfrm>
        </p:grpSpPr>
        <p:sp>
          <p:nvSpPr>
            <p:cNvPr id="266" name="Google Shape;266;p29"/>
            <p:cNvSpPr/>
            <p:nvPr/>
          </p:nvSpPr>
          <p:spPr>
            <a:xfrm>
              <a:off x="8788235" y="0"/>
              <a:ext cx="354965" cy="2089150"/>
            </a:xfrm>
            <a:custGeom>
              <a:rect b="b" l="l" r="r" t="t"/>
              <a:pathLst>
                <a:path extrusionOk="0" h="2089150" w="354965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67" name="Google Shape;267;p29"/>
            <p:cNvSpPr/>
            <p:nvPr/>
          </p:nvSpPr>
          <p:spPr>
            <a:xfrm>
              <a:off x="8788179" y="2088578"/>
              <a:ext cx="354965" cy="1159510"/>
            </a:xfrm>
            <a:custGeom>
              <a:rect b="b" l="l" r="r" t="t"/>
              <a:pathLst>
                <a:path extrusionOk="0" h="1159510" w="354965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68" name="Google Shape;268;p29"/>
            <p:cNvSpPr/>
            <p:nvPr/>
          </p:nvSpPr>
          <p:spPr>
            <a:xfrm>
              <a:off x="8788179" y="4333387"/>
              <a:ext cx="354965" cy="810260"/>
            </a:xfrm>
            <a:custGeom>
              <a:rect b="b" l="l" r="r" t="t"/>
              <a:pathLst>
                <a:path extrusionOk="0" h="810260" w="354965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69" name="Google Shape;269;p29"/>
            <p:cNvSpPr/>
            <p:nvPr/>
          </p:nvSpPr>
          <p:spPr>
            <a:xfrm>
              <a:off x="8788179" y="3248117"/>
              <a:ext cx="354965" cy="1085215"/>
            </a:xfrm>
            <a:custGeom>
              <a:rect b="b" l="l" r="r" t="t"/>
              <a:pathLst>
                <a:path extrusionOk="0" h="1085214" w="354965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graphicFrame>
        <p:nvGraphicFramePr>
          <p:cNvPr id="270" name="Google Shape;270;p29"/>
          <p:cNvGraphicFramePr/>
          <p:nvPr/>
        </p:nvGraphicFramePr>
        <p:xfrm>
          <a:off x="505347" y="186011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{EC6CD705-5B99-44ED-B75E-69BBCFA3AAA1}</a:tableStyleId>
              </a:tblPr>
              <a:tblGrid>
                <a:gridCol w="3341375"/>
                <a:gridCol w="1680200"/>
                <a:gridCol w="2888525"/>
              </a:tblGrid>
              <a:tr h="389900">
                <a:tc>
                  <a:txBody>
                    <a:bodyPr/>
                    <a:lstStyle/>
                    <a:p>
                      <a:pPr indent="0" lvl="0" marL="8509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 u="none" cap="none" strike="noStrike">
                          <a:solidFill>
                            <a:srgbClr val="132C4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ЧТО ДЕЛАЕМ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05400" marB="0" marR="0" marL="0" anchor="ctr">
                    <a:lnL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E6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72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 u="none" cap="none" strike="noStrike">
                          <a:solidFill>
                            <a:srgbClr val="132C4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СРОК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05400" marB="0" marR="0" marL="0" anchor="ctr">
                    <a:lnL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E6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72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 u="none" cap="none" strike="noStrike">
                          <a:solidFill>
                            <a:srgbClr val="132C4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ОТВЕТСТВЕННЫЙ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05400" marB="0" marR="0" marL="0" anchor="ctr">
                    <a:lnL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E6FC"/>
                    </a:solidFill>
                  </a:tcPr>
                </a:tc>
              </a:tr>
              <a:tr h="434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Составление плана мероприятий (поиск конференций и проектов, где можно представить стартап-проект)</a:t>
                      </a:r>
                      <a:endParaRPr i="1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08.12-17.12</a:t>
                      </a:r>
                      <a:endParaRPr sz="15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15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Яркова Арина</a:t>
                      </a:r>
                      <a:endParaRPr i="1" sz="15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1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Подготовка материала к мероприятиям</a:t>
                      </a:r>
                      <a:endParaRPr i="1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18.12-24.12</a:t>
                      </a:r>
                      <a:endParaRPr sz="15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15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Чистяков Александр</a:t>
                      </a:r>
                      <a:r>
                        <a:rPr i="1" lang="ru" sz="15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Коровин Егор</a:t>
                      </a:r>
                      <a:endParaRPr i="1" sz="15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Участие в мероприятиях</a:t>
                      </a:r>
                      <a:endParaRPr i="1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endParaRPr sz="15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15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Саяхова Екатерина, Снисаренко Артём</a:t>
                      </a:r>
                      <a:endParaRPr i="1" sz="15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1" name="Google Shape;271;p29"/>
          <p:cNvSpPr txBox="1"/>
          <p:nvPr>
            <p:ph idx="12" type="sldNum"/>
          </p:nvPr>
        </p:nvSpPr>
        <p:spPr>
          <a:xfrm>
            <a:off x="89615" y="4882075"/>
            <a:ext cx="2305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0"/>
          <p:cNvSpPr txBox="1"/>
          <p:nvPr>
            <p:ph type="title"/>
          </p:nvPr>
        </p:nvSpPr>
        <p:spPr>
          <a:xfrm>
            <a:off x="549892" y="567166"/>
            <a:ext cx="4022100" cy="4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КОМАНДА СТАРТАПА</a:t>
            </a:r>
            <a:endParaRPr/>
          </a:p>
        </p:txBody>
      </p:sp>
      <p:sp>
        <p:nvSpPr>
          <p:cNvPr id="277" name="Google Shape;277;p30"/>
          <p:cNvSpPr/>
          <p:nvPr/>
        </p:nvSpPr>
        <p:spPr>
          <a:xfrm>
            <a:off x="0" y="4774003"/>
            <a:ext cx="401955" cy="369570"/>
          </a:xfrm>
          <a:custGeom>
            <a:rect b="b" l="l" r="r" t="t"/>
            <a:pathLst>
              <a:path extrusionOk="0" h="369570" w="401955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DBE6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grpSp>
        <p:nvGrpSpPr>
          <p:cNvPr id="278" name="Google Shape;278;p30"/>
          <p:cNvGrpSpPr/>
          <p:nvPr/>
        </p:nvGrpSpPr>
        <p:grpSpPr>
          <a:xfrm>
            <a:off x="8788179" y="0"/>
            <a:ext cx="355021" cy="5143647"/>
            <a:chOff x="8788179" y="0"/>
            <a:chExt cx="355021" cy="5143647"/>
          </a:xfrm>
        </p:grpSpPr>
        <p:sp>
          <p:nvSpPr>
            <p:cNvPr id="279" name="Google Shape;279;p30"/>
            <p:cNvSpPr/>
            <p:nvPr/>
          </p:nvSpPr>
          <p:spPr>
            <a:xfrm>
              <a:off x="8788235" y="0"/>
              <a:ext cx="354965" cy="2089150"/>
            </a:xfrm>
            <a:custGeom>
              <a:rect b="b" l="l" r="r" t="t"/>
              <a:pathLst>
                <a:path extrusionOk="0" h="2089150" w="354965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80" name="Google Shape;280;p30"/>
            <p:cNvSpPr/>
            <p:nvPr/>
          </p:nvSpPr>
          <p:spPr>
            <a:xfrm>
              <a:off x="8788179" y="2088578"/>
              <a:ext cx="354965" cy="1159510"/>
            </a:xfrm>
            <a:custGeom>
              <a:rect b="b" l="l" r="r" t="t"/>
              <a:pathLst>
                <a:path extrusionOk="0" h="1159510" w="354965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81" name="Google Shape;281;p30"/>
            <p:cNvSpPr/>
            <p:nvPr/>
          </p:nvSpPr>
          <p:spPr>
            <a:xfrm>
              <a:off x="8788179" y="4333387"/>
              <a:ext cx="354965" cy="810260"/>
            </a:xfrm>
            <a:custGeom>
              <a:rect b="b" l="l" r="r" t="t"/>
              <a:pathLst>
                <a:path extrusionOk="0" h="810260" w="354965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82" name="Google Shape;282;p30"/>
            <p:cNvSpPr/>
            <p:nvPr/>
          </p:nvSpPr>
          <p:spPr>
            <a:xfrm>
              <a:off x="8788179" y="3248117"/>
              <a:ext cx="354965" cy="1085215"/>
            </a:xfrm>
            <a:custGeom>
              <a:rect b="b" l="l" r="r" t="t"/>
              <a:pathLst>
                <a:path extrusionOk="0" h="1085214" w="354965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283" name="Google Shape;283;p30"/>
          <p:cNvSpPr txBox="1"/>
          <p:nvPr>
            <p:ph idx="12" type="sldNum"/>
          </p:nvPr>
        </p:nvSpPr>
        <p:spPr>
          <a:xfrm>
            <a:off x="89615" y="4882075"/>
            <a:ext cx="2305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284" name="Google Shape;28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98288" y="2957300"/>
            <a:ext cx="1248225" cy="1248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6425" y="2704275"/>
            <a:ext cx="1318750" cy="175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98063" y="1288049"/>
            <a:ext cx="1456024" cy="1941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0"/>
          <p:cNvPicPr preferRelativeResize="0"/>
          <p:nvPr/>
        </p:nvPicPr>
        <p:blipFill rotWithShape="1">
          <a:blip r:embed="rId6">
            <a:alphaModFix/>
          </a:blip>
          <a:srcRect b="27011" l="0" r="0" t="-6037"/>
          <a:stretch/>
        </p:blipFill>
        <p:spPr>
          <a:xfrm>
            <a:off x="5019599" y="1041763"/>
            <a:ext cx="1456024" cy="2045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30"/>
          <p:cNvPicPr preferRelativeResize="0"/>
          <p:nvPr/>
        </p:nvPicPr>
        <p:blipFill rotWithShape="1">
          <a:blip r:embed="rId7">
            <a:alphaModFix/>
          </a:blip>
          <a:srcRect b="22817" l="0" r="0" t="11801"/>
          <a:stretch/>
        </p:blipFill>
        <p:spPr>
          <a:xfrm>
            <a:off x="3775376" y="2732059"/>
            <a:ext cx="1456024" cy="1698739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30"/>
          <p:cNvSpPr txBox="1"/>
          <p:nvPr/>
        </p:nvSpPr>
        <p:spPr>
          <a:xfrm>
            <a:off x="113350" y="4226300"/>
            <a:ext cx="2604900" cy="7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Александр Чистяков, 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маркетолог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30"/>
          <p:cNvSpPr txBox="1"/>
          <p:nvPr/>
        </p:nvSpPr>
        <p:spPr>
          <a:xfrm>
            <a:off x="3200938" y="4226300"/>
            <a:ext cx="2604900" cy="7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Егор Коровин,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лидер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30"/>
          <p:cNvSpPr txBox="1"/>
          <p:nvPr/>
        </p:nvSpPr>
        <p:spPr>
          <a:xfrm>
            <a:off x="5994550" y="4226300"/>
            <a:ext cx="2604900" cy="7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Арина Яркова,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дизайнер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30"/>
          <p:cNvSpPr txBox="1"/>
          <p:nvPr/>
        </p:nvSpPr>
        <p:spPr>
          <a:xfrm>
            <a:off x="6019950" y="1888525"/>
            <a:ext cx="2604900" cy="7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Снисаренко Артём, финансист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30"/>
          <p:cNvSpPr txBox="1"/>
          <p:nvPr/>
        </p:nvSpPr>
        <p:spPr>
          <a:xfrm>
            <a:off x="234875" y="1888525"/>
            <a:ext cx="2604900" cy="7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Саяхова Екатерина,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спикер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1"/>
          <p:cNvSpPr txBox="1"/>
          <p:nvPr>
            <p:ph type="ctrTitle"/>
          </p:nvPr>
        </p:nvSpPr>
        <p:spPr>
          <a:xfrm>
            <a:off x="501267" y="1322828"/>
            <a:ext cx="4081145" cy="7326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КОНТАКТЫ ЛИДЕРА</a:t>
            </a:r>
            <a:endParaRPr/>
          </a:p>
        </p:txBody>
      </p:sp>
      <p:sp>
        <p:nvSpPr>
          <p:cNvPr id="299" name="Google Shape;299;p31"/>
          <p:cNvSpPr txBox="1"/>
          <p:nvPr/>
        </p:nvSpPr>
        <p:spPr>
          <a:xfrm>
            <a:off x="704477" y="2465500"/>
            <a:ext cx="2773800" cy="7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00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Егор Коровин</a:t>
            </a:r>
            <a:endParaRPr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+79505163898</a:t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https://vk.com/smelchack125</a:t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0" name="Google Shape;300;p31"/>
          <p:cNvSpPr/>
          <p:nvPr/>
        </p:nvSpPr>
        <p:spPr>
          <a:xfrm>
            <a:off x="0" y="4774003"/>
            <a:ext cx="401955" cy="369570"/>
          </a:xfrm>
          <a:custGeom>
            <a:rect b="b" l="l" r="r" t="t"/>
            <a:pathLst>
              <a:path extrusionOk="0" h="369570" w="401955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FAB3C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grpSp>
        <p:nvGrpSpPr>
          <p:cNvPr id="301" name="Google Shape;301;p31"/>
          <p:cNvGrpSpPr/>
          <p:nvPr/>
        </p:nvGrpSpPr>
        <p:grpSpPr>
          <a:xfrm>
            <a:off x="456817" y="582319"/>
            <a:ext cx="688340" cy="688340"/>
            <a:chOff x="456817" y="582319"/>
            <a:chExt cx="688340" cy="688340"/>
          </a:xfrm>
        </p:grpSpPr>
        <p:sp>
          <p:nvSpPr>
            <p:cNvPr id="302" name="Google Shape;302;p31"/>
            <p:cNvSpPr/>
            <p:nvPr/>
          </p:nvSpPr>
          <p:spPr>
            <a:xfrm>
              <a:off x="456817" y="582319"/>
              <a:ext cx="688340" cy="688340"/>
            </a:xfrm>
            <a:custGeom>
              <a:rect b="b" l="l" r="r" t="t"/>
              <a:pathLst>
                <a:path extrusionOk="0" h="688340" w="688340">
                  <a:moveTo>
                    <a:pt x="687899" y="687899"/>
                  </a:moveTo>
                  <a:lnTo>
                    <a:pt x="0" y="687899"/>
                  </a:lnTo>
                  <a:lnTo>
                    <a:pt x="0" y="0"/>
                  </a:lnTo>
                  <a:lnTo>
                    <a:pt x="687899" y="0"/>
                  </a:lnTo>
                  <a:lnTo>
                    <a:pt x="687899" y="687899"/>
                  </a:lnTo>
                  <a:close/>
                </a:path>
              </a:pathLst>
            </a:custGeom>
            <a:solidFill>
              <a:srgbClr val="FC493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303" name="Google Shape;303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30726" y="656231"/>
              <a:ext cx="539946" cy="5399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04" name="Google Shape;304;p31"/>
          <p:cNvGrpSpPr/>
          <p:nvPr/>
        </p:nvGrpSpPr>
        <p:grpSpPr>
          <a:xfrm>
            <a:off x="8788179" y="0"/>
            <a:ext cx="355021" cy="5143647"/>
            <a:chOff x="8788179" y="0"/>
            <a:chExt cx="355021" cy="5143647"/>
          </a:xfrm>
        </p:grpSpPr>
        <p:sp>
          <p:nvSpPr>
            <p:cNvPr id="305" name="Google Shape;305;p31"/>
            <p:cNvSpPr/>
            <p:nvPr/>
          </p:nvSpPr>
          <p:spPr>
            <a:xfrm>
              <a:off x="8788235" y="0"/>
              <a:ext cx="354965" cy="2089150"/>
            </a:xfrm>
            <a:custGeom>
              <a:rect b="b" l="l" r="r" t="t"/>
              <a:pathLst>
                <a:path extrusionOk="0" h="2089150" w="354965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06" name="Google Shape;306;p31"/>
            <p:cNvSpPr/>
            <p:nvPr/>
          </p:nvSpPr>
          <p:spPr>
            <a:xfrm>
              <a:off x="8788179" y="2088578"/>
              <a:ext cx="354965" cy="1159510"/>
            </a:xfrm>
            <a:custGeom>
              <a:rect b="b" l="l" r="r" t="t"/>
              <a:pathLst>
                <a:path extrusionOk="0" h="1159510" w="354965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07" name="Google Shape;307;p31"/>
            <p:cNvSpPr/>
            <p:nvPr/>
          </p:nvSpPr>
          <p:spPr>
            <a:xfrm>
              <a:off x="8788179" y="4333387"/>
              <a:ext cx="354965" cy="810260"/>
            </a:xfrm>
            <a:custGeom>
              <a:rect b="b" l="l" r="r" t="t"/>
              <a:pathLst>
                <a:path extrusionOk="0" h="810260" w="354965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08" name="Google Shape;308;p31"/>
            <p:cNvSpPr/>
            <p:nvPr/>
          </p:nvSpPr>
          <p:spPr>
            <a:xfrm>
              <a:off x="8788179" y="3248117"/>
              <a:ext cx="354965" cy="1085215"/>
            </a:xfrm>
            <a:custGeom>
              <a:rect b="b" l="l" r="r" t="t"/>
              <a:pathLst>
                <a:path extrusionOk="0" h="1085214" w="354965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309" name="Google Shape;309;p31"/>
          <p:cNvSpPr txBox="1"/>
          <p:nvPr>
            <p:ph idx="12" type="sldNum"/>
          </p:nvPr>
        </p:nvSpPr>
        <p:spPr>
          <a:xfrm>
            <a:off x="89615" y="4882075"/>
            <a:ext cx="2305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10" name="Google Shape;31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76149" y="2661375"/>
            <a:ext cx="1823601" cy="1823601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1"/>
          <p:cNvSpPr txBox="1"/>
          <p:nvPr/>
        </p:nvSpPr>
        <p:spPr>
          <a:xfrm>
            <a:off x="5947050" y="4402475"/>
            <a:ext cx="26094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Проект на Projects</a:t>
            </a:r>
            <a:endParaRPr sz="13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12" name="Google Shape;312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65768" y="2743875"/>
            <a:ext cx="1658599" cy="1658599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31"/>
          <p:cNvSpPr txBox="1"/>
          <p:nvPr/>
        </p:nvSpPr>
        <p:spPr>
          <a:xfrm>
            <a:off x="3157450" y="4440875"/>
            <a:ext cx="28752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Шаблон проекта в Figma</a:t>
            </a:r>
            <a:endParaRPr sz="17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