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notesMasterIdLst>
    <p:notesMasterId r:id="rId28"/>
  </p:notesMasterIdLst>
  <p:sldIdLst>
    <p:sldId id="256" r:id="rId2"/>
    <p:sldId id="298" r:id="rId3"/>
    <p:sldId id="284" r:id="rId4"/>
    <p:sldId id="305" r:id="rId5"/>
    <p:sldId id="258" r:id="rId6"/>
    <p:sldId id="297" r:id="rId7"/>
    <p:sldId id="257" r:id="rId8"/>
    <p:sldId id="266" r:id="rId9"/>
    <p:sldId id="302" r:id="rId10"/>
    <p:sldId id="265" r:id="rId11"/>
    <p:sldId id="311" r:id="rId12"/>
    <p:sldId id="317" r:id="rId13"/>
    <p:sldId id="318" r:id="rId14"/>
    <p:sldId id="316" r:id="rId15"/>
    <p:sldId id="309" r:id="rId16"/>
    <p:sldId id="315" r:id="rId17"/>
    <p:sldId id="303" r:id="rId18"/>
    <p:sldId id="304" r:id="rId19"/>
    <p:sldId id="314" r:id="rId20"/>
    <p:sldId id="313" r:id="rId21"/>
    <p:sldId id="283" r:id="rId22"/>
    <p:sldId id="286" r:id="rId23"/>
    <p:sldId id="310" r:id="rId24"/>
    <p:sldId id="290" r:id="rId25"/>
    <p:sldId id="319" r:id="rId26"/>
    <p:sldId id="306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66" autoAdjust="0"/>
    <p:restoredTop sz="77164" autoAdjust="0"/>
  </p:normalViewPr>
  <p:slideViewPr>
    <p:cSldViewPr>
      <p:cViewPr varScale="1">
        <p:scale>
          <a:sx n="114" d="100"/>
          <a:sy n="114" d="100"/>
        </p:scale>
        <p:origin x="24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255043801103359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Европейский рынок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CD6-45C8-B3AD-920629A64AE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0CD6-45C8-B3AD-920629A64AE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CD6-45C8-B3AD-920629A64AE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0CD6-45C8-B3AD-920629A64AED}"/>
              </c:ext>
            </c:extLst>
          </c:dPt>
          <c:dLbls>
            <c:delete val="1"/>
          </c:dLbls>
          <c:cat>
            <c:strRef>
              <c:f>Лист1!$A$2:$A$5</c:f>
              <c:strCache>
                <c:ptCount val="3"/>
                <c:pt idx="0">
                  <c:v>Прицепные</c:v>
                </c:pt>
                <c:pt idx="1">
                  <c:v>Самозагружающиеся</c:v>
                </c:pt>
                <c:pt idx="2">
                  <c:v>Самоходные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60</c:v>
                </c:pt>
                <c:pt idx="1">
                  <c:v>24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D6-45C8-B3AD-920629A64AE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Российский рынок</a:t>
            </a:r>
          </a:p>
        </c:rich>
      </c:tx>
      <c:layout>
        <c:manualLayout>
          <c:xMode val="edge"/>
          <c:yMode val="edge"/>
          <c:x val="0.2754916781747659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Европейский рынок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tint val="58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412-44EA-9FEE-1FC637A94276}"/>
              </c:ext>
            </c:extLst>
          </c:dPt>
          <c:dPt>
            <c:idx val="1"/>
            <c:bubble3D val="0"/>
            <c:spPr>
              <a:solidFill>
                <a:schemeClr val="accent4">
                  <a:tint val="86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412-44EA-9FEE-1FC637A94276}"/>
              </c:ext>
            </c:extLst>
          </c:dPt>
          <c:dPt>
            <c:idx val="2"/>
            <c:bubble3D val="0"/>
            <c:spPr>
              <a:solidFill>
                <a:schemeClr val="accent4">
                  <a:shade val="86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412-44EA-9FEE-1FC637A94276}"/>
              </c:ext>
            </c:extLst>
          </c:dPt>
          <c:dPt>
            <c:idx val="3"/>
            <c:bubble3D val="0"/>
            <c:spPr>
              <a:solidFill>
                <a:schemeClr val="accent4">
                  <a:shade val="58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7412-44EA-9FEE-1FC637A94276}"/>
              </c:ext>
            </c:extLst>
          </c:dPt>
          <c:dLbls>
            <c:delete val="1"/>
          </c:dLbls>
          <c:cat>
            <c:strRef>
              <c:f>Лист1!$A$2:$A$5</c:f>
              <c:strCache>
                <c:ptCount val="3"/>
                <c:pt idx="0">
                  <c:v>Прицепные</c:v>
                </c:pt>
                <c:pt idx="1">
                  <c:v>Самозагружающиеся</c:v>
                </c:pt>
                <c:pt idx="2">
                  <c:v>Самоходные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80</c:v>
                </c:pt>
                <c:pt idx="1">
                  <c:v>24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412-44EA-9FEE-1FC637A9427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423802493438323"/>
          <c:y val="3.125E-2"/>
          <c:w val="0.53985728346456729"/>
          <c:h val="0.8097859251968504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9384-44EE-981C-82D5EBD60661}"/>
              </c:ext>
            </c:extLst>
          </c:dPt>
          <c:dPt>
            <c:idx val="1"/>
            <c:bubble3D val="0"/>
            <c:spPr>
              <a:solidFill>
                <a:schemeClr val="accent2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384-44EE-981C-82D5EBD60661}"/>
              </c:ext>
            </c:extLst>
          </c:dPt>
          <c:dPt>
            <c:idx val="2"/>
            <c:bubble3D val="0"/>
            <c:spPr>
              <a:solidFill>
                <a:schemeClr val="accent2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384-44EE-981C-82D5EBD60661}"/>
              </c:ext>
            </c:extLst>
          </c:dPt>
          <c:dPt>
            <c:idx val="3"/>
            <c:bubble3D val="0"/>
            <c:spPr>
              <a:solidFill>
                <a:schemeClr val="accent2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279-4A16-B77A-7CE3516CC202}"/>
              </c:ext>
            </c:extLst>
          </c:dPt>
          <c:dLbls>
            <c:dLbl>
              <c:idx val="0"/>
              <c:layout>
                <c:manualLayout>
                  <c:x val="-0.19090862860892388"/>
                  <c:y val="9.0966535433070858E-2"/>
                </c:manualLayout>
              </c:layout>
              <c:tx>
                <c:rich>
                  <a:bodyPr/>
                  <a:lstStyle/>
                  <a:p>
                    <a:fld id="{1E6D2837-3628-4CC7-B288-3C3FDC2A45D0}" type="CATEGORYNAME">
                      <a:rPr lang="ru-RU" sz="1600"/>
                      <a:pPr/>
                      <a:t>[ИМЯ КАТЕГОРИИ]</a:t>
                    </a:fld>
                    <a:r>
                      <a:rPr lang="ru-RU" sz="1600" baseline="0" dirty="0"/>
                      <a:t>
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9384-44EE-981C-82D5EBD60661}"/>
                </c:ext>
              </c:extLst>
            </c:dLbl>
            <c:dLbl>
              <c:idx val="1"/>
              <c:layout>
                <c:manualLayout>
                  <c:x val="0.17424934383202129"/>
                  <c:y val="-0.20374335629921281"/>
                </c:manualLayout>
              </c:layout>
              <c:tx>
                <c:rich>
                  <a:bodyPr/>
                  <a:lstStyle/>
                  <a:p>
                    <a:fld id="{0D6D5E1D-0E52-46F4-8115-A843303FE16B}" type="CATEGORYNAME">
                      <a:rPr lang="ru-RU" sz="1600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384-44EE-981C-82D5EBD60661}"/>
                </c:ext>
              </c:extLst>
            </c:dLbl>
            <c:dLbl>
              <c:idx val="2"/>
              <c:layout>
                <c:manualLayout>
                  <c:x val="0.19608054461942256"/>
                  <c:y val="7.905007381889768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dirty="0"/>
                      <a:t>Поставка</a:t>
                    </a:r>
                    <a:r>
                      <a:rPr lang="ru-RU" baseline="0" dirty="0"/>
                      <a:t>
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185416666666666"/>
                      <c:h val="0.20890624999999996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9384-44EE-981C-82D5EBD60661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279-4A16-B77A-7CE3516CC2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3"/>
                <c:pt idx="0">
                  <c:v>Начало</c:v>
                </c:pt>
                <c:pt idx="1">
                  <c:v>Разработка</c:v>
                </c:pt>
                <c:pt idx="2">
                  <c:v>Производство и эксплуатация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3.75</c:v>
                </c:pt>
                <c:pt idx="1">
                  <c:v>5</c:v>
                </c:pt>
                <c:pt idx="2">
                  <c:v>1.25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84-44EE-981C-82D5EBD6066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0.34479</cdr:x>
      <cdr:y>0.06342</cdr:y>
    </cdr:from>
    <cdr:to>
      <cdr:x>0.70928</cdr:x>
      <cdr:y>0.1584</cdr:y>
    </cdr:to>
    <cdr:sp macro="" textlink="">
      <cdr:nvSpPr>
        <cdr:cNvPr id="2" name="TextBox 5">
          <a:extLst xmlns:a="http://schemas.openxmlformats.org/drawingml/2006/main">
            <a:ext uri="{FF2B5EF4-FFF2-40B4-BE49-F238E27FC236}">
              <a16:creationId xmlns:a16="http://schemas.microsoft.com/office/drawing/2014/main" id="{CBC24A71-E2C8-4A9F-8469-0FB084EACB5E}"/>
            </a:ext>
          </a:extLst>
        </cdr:cNvPr>
        <cdr:cNvSpPr txBox="1"/>
      </cdr:nvSpPr>
      <cdr:spPr>
        <a:xfrm xmlns:a="http://schemas.openxmlformats.org/drawingml/2006/main">
          <a:off x="2088232" y="246605"/>
          <a:ext cx="220756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/>
            <a:t>САМОХОДНЫЕ 1%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8B03DB-0DB2-4A30-8D6A-ABCCC39B04C8}" type="datetimeFigureOut">
              <a:rPr lang="ru-RU" smtClean="0"/>
              <a:pPr/>
              <a:t>08.09.2023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8A77C2-468F-40BB-A68C-C2E9B891A79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789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8A77C2-468F-40BB-A68C-C2E9B891A79C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864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88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40683" cy="6858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4879108" y="6148103"/>
            <a:ext cx="12007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sk-SK" sz="1400" dirty="0">
                <a:solidFill>
                  <a:srgbClr val="9D90A0">
                    <a:lumMod val="40000"/>
                    <a:lumOff val="60000"/>
                  </a:srgbClr>
                </a:solidFill>
                <a:latin typeface=""/>
                <a:cs typeface="FeSa Cond Pro Book"/>
              </a:rPr>
              <a:t>www.tyuiu.ru</a:t>
            </a:r>
            <a:endParaRPr lang="en-US" sz="1400" dirty="0">
              <a:solidFill>
                <a:srgbClr val="9D90A0">
                  <a:lumMod val="40000"/>
                  <a:lumOff val="60000"/>
                </a:srgbClr>
              </a:solidFill>
              <a:latin typeface=""/>
              <a:cs typeface="FeSa Cond Pro Book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75787" y="1231632"/>
            <a:ext cx="4128459" cy="16933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6110" y="3322371"/>
            <a:ext cx="6776457" cy="2623261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39020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390D4-FDB4-CC44-85FA-6AD83676FFD1}" type="slidenum">
              <a:rPr lang="en-US" smtClean="0">
                <a:solidFill>
                  <a:srgbClr val="4A66AC">
                    <a:lumMod val="75000"/>
                  </a:srgbClr>
                </a:solidFill>
              </a:rPr>
              <a:pPr/>
              <a:t>‹#›</a:t>
            </a:fld>
            <a:endParaRPr lang="en-US">
              <a:solidFill>
                <a:srgbClr val="4A66AC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56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97465" y="6510048"/>
            <a:ext cx="2756340" cy="265384"/>
          </a:xfrm>
          <a:prstGeom prst="rect">
            <a:avLst/>
          </a:prstGeom>
        </p:spPr>
        <p:txBody>
          <a:bodyPr/>
          <a:lstStyle/>
          <a:p>
            <a:fld id="{4E3914EA-46C1-784A-A817-F5D196E6F19C}" type="slidenum">
              <a:rPr lang="en-US" smtClean="0">
                <a:solidFill>
                  <a:srgbClr val="4A66AC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A66AC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531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 userDrawn="1"/>
        </p:nvSpPr>
        <p:spPr>
          <a:xfrm>
            <a:off x="6192011" y="1340768"/>
            <a:ext cx="5280587" cy="360040"/>
          </a:xfrm>
          <a:prstGeom prst="roundRect">
            <a:avLst>
              <a:gd name="adj" fmla="val 14912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Rounded Rectangle 9"/>
          <p:cNvSpPr/>
          <p:nvPr userDrawn="1"/>
        </p:nvSpPr>
        <p:spPr>
          <a:xfrm>
            <a:off x="815413" y="1340768"/>
            <a:ext cx="5280587" cy="360040"/>
          </a:xfrm>
          <a:prstGeom prst="roundRect">
            <a:avLst>
              <a:gd name="adj" fmla="val 14912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5414" y="1340768"/>
            <a:ext cx="5375837" cy="5040560"/>
          </a:xfrm>
        </p:spPr>
        <p:txBody>
          <a:bodyPr/>
          <a:lstStyle>
            <a:lvl1pPr>
              <a:defRPr sz="1600" b="1" i="0" strike="noStrike" cap="all" baseline="0">
                <a:solidFill>
                  <a:schemeClr val="bg1"/>
                </a:solidFill>
                <a:latin typeface=""/>
              </a:defRPr>
            </a:lvl1pPr>
            <a:lvl2pPr>
              <a:defRPr sz="1800"/>
            </a:lvl2pPr>
            <a:lvl3pPr>
              <a:defRPr sz="1200" b="1" i="0" cap="all"/>
            </a:lvl3pPr>
            <a:lvl4pPr>
              <a:defRPr sz="1200" b="1" i="0" cap="all">
                <a:solidFill>
                  <a:schemeClr val="accent6">
                    <a:lumMod val="75000"/>
                  </a:schemeClr>
                </a:solidFill>
                <a:latin typeface=""/>
              </a:defRPr>
            </a:lvl4pPr>
            <a:lvl5pPr>
              <a:defRPr sz="1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97465" y="6510048"/>
            <a:ext cx="2756340" cy="265384"/>
          </a:xfrm>
          <a:prstGeom prst="rect">
            <a:avLst/>
          </a:prstGeom>
        </p:spPr>
        <p:txBody>
          <a:bodyPr/>
          <a:lstStyle/>
          <a:p>
            <a:fld id="{4E3914EA-46C1-784A-A817-F5D196E6F19C}" type="slidenum">
              <a:rPr lang="en-US" smtClean="0">
                <a:solidFill>
                  <a:srgbClr val="4A66AC">
                    <a:lumMod val="75000"/>
                  </a:srgbClr>
                </a:solidFill>
              </a:rPr>
              <a:pPr/>
              <a:t>‹#›</a:t>
            </a:fld>
            <a:endParaRPr lang="en-US">
              <a:solidFill>
                <a:srgbClr val="4A66AC">
                  <a:lumMod val="75000"/>
                </a:srgbClr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6192011" y="1340768"/>
            <a:ext cx="5376597" cy="5040560"/>
          </a:xfrm>
        </p:spPr>
        <p:txBody>
          <a:bodyPr/>
          <a:lstStyle>
            <a:lvl1pPr>
              <a:defRPr sz="1600" b="1" i="0" strike="noStrike" cap="all" baseline="0">
                <a:solidFill>
                  <a:schemeClr val="bg1"/>
                </a:solidFill>
                <a:latin typeface=""/>
              </a:defRPr>
            </a:lvl1pPr>
            <a:lvl2pPr>
              <a:defRPr sz="1800"/>
            </a:lvl2pPr>
            <a:lvl3pPr>
              <a:defRPr sz="1200" b="1" i="0" cap="all"/>
            </a:lvl3pPr>
            <a:lvl4pPr>
              <a:defRPr sz="1200" b="1" i="0" cap="all">
                <a:solidFill>
                  <a:schemeClr val="accent6">
                    <a:lumMod val="75000"/>
                  </a:schemeClr>
                </a:solidFill>
                <a:latin typeface=""/>
              </a:defRPr>
            </a:lvl4pPr>
            <a:lvl5pPr>
              <a:defRPr sz="1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09115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ар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p_4000px_russia_with_crimea_and_sevastopol copy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42" t="-8053" r="-2031" b="-773"/>
          <a:stretch/>
        </p:blipFill>
        <p:spPr>
          <a:xfrm>
            <a:off x="1199457" y="188641"/>
            <a:ext cx="9455348" cy="41532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390D4-FDB4-CC44-85FA-6AD83676FFD1}" type="slidenum">
              <a:rPr lang="en-US" smtClean="0">
                <a:solidFill>
                  <a:srgbClr val="4A66AC">
                    <a:lumMod val="75000"/>
                  </a:srgbClr>
                </a:solidFill>
              </a:rPr>
              <a:pPr/>
              <a:t>‹#›</a:t>
            </a:fld>
            <a:endParaRPr lang="en-US">
              <a:solidFill>
                <a:srgbClr val="4A66AC">
                  <a:lumMod val="75000"/>
                </a:srgbClr>
              </a:solidFill>
            </a:endParaRPr>
          </a:p>
        </p:txBody>
      </p:sp>
      <p:sp>
        <p:nvSpPr>
          <p:cNvPr id="5" name="Rounded Rectangle 4"/>
          <p:cNvSpPr/>
          <p:nvPr userDrawn="1"/>
        </p:nvSpPr>
        <p:spPr>
          <a:xfrm>
            <a:off x="815414" y="4149080"/>
            <a:ext cx="10561173" cy="360040"/>
          </a:xfrm>
          <a:prstGeom prst="roundRect">
            <a:avLst>
              <a:gd name="adj" fmla="val 14912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815414" y="4149080"/>
            <a:ext cx="10561173" cy="2088232"/>
          </a:xfrm>
        </p:spPr>
        <p:txBody>
          <a:bodyPr/>
          <a:lstStyle>
            <a:lvl1pPr>
              <a:defRPr sz="1600" b="1" i="0" strike="noStrike" cap="all" baseline="0">
                <a:solidFill>
                  <a:schemeClr val="bg1"/>
                </a:solidFill>
                <a:latin typeface=""/>
              </a:defRPr>
            </a:lvl1pPr>
            <a:lvl2pPr>
              <a:defRPr sz="1800"/>
            </a:lvl2pPr>
            <a:lvl3pPr>
              <a:defRPr sz="1200" b="1" i="0" cap="all"/>
            </a:lvl3pPr>
            <a:lvl4pPr>
              <a:defRPr sz="1200" b="1" i="0" cap="all">
                <a:solidFill>
                  <a:schemeClr val="accent6">
                    <a:lumMod val="75000"/>
                  </a:schemeClr>
                </a:solidFill>
                <a:latin typeface=""/>
              </a:defRPr>
            </a:lvl4pPr>
            <a:lvl5pPr>
              <a:defRPr sz="1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83920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7" cstate="print"/>
          <a:stretch>
            <a:fillRect/>
          </a:stretch>
        </p:blipFill>
        <p:spPr>
          <a:xfrm>
            <a:off x="0" y="1"/>
            <a:ext cx="12240683" cy="85561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4029" y="274638"/>
            <a:ext cx="9065159" cy="6297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4028" y="1276354"/>
            <a:ext cx="10690048" cy="5054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 descr="222344.pn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57368"/>
            <a:ext cx="12336693" cy="1295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9936427" y="188640"/>
            <a:ext cx="1404499" cy="576064"/>
          </a:xfrm>
          <a:prstGeom prst="rect">
            <a:avLst/>
          </a:prstGeo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737600" y="643849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pPr defTabSz="457200"/>
            <a:fld id="{4BE390D4-FDB4-CC44-85FA-6AD83676FFD1}" type="slidenum">
              <a:rPr lang="en-US" smtClean="0">
                <a:solidFill>
                  <a:srgbClr val="4A66AC">
                    <a:lumMod val="75000"/>
                  </a:srgbClr>
                </a:solidFill>
              </a:rPr>
              <a:pPr defTabSz="457200"/>
              <a:t>‹#›</a:t>
            </a:fld>
            <a:endParaRPr lang="en-US">
              <a:solidFill>
                <a:srgbClr val="4A66AC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151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</p:sldLayoutIdLst>
  <p:txStyles>
    <p:titleStyle>
      <a:lvl1pPr algn="l" defTabSz="457200" rtl="0" eaLnBrk="1" latinLnBrk="0" hangingPunct="1">
        <a:spcBef>
          <a:spcPct val="0"/>
        </a:spcBef>
        <a:buNone/>
        <a:defRPr sz="2400" b="1" i="0" kern="1200" cap="all">
          <a:solidFill>
            <a:schemeClr val="accent4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Tx/>
        <a:buNone/>
        <a:defRPr sz="16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1pPr>
      <a:lvl2pPr marL="457200" indent="0" algn="l" defTabSz="457200" rtl="0" eaLnBrk="1" latinLnBrk="0" hangingPunct="1">
        <a:spcBef>
          <a:spcPct val="20000"/>
        </a:spcBef>
        <a:buFontTx/>
        <a:buNone/>
        <a:defRPr sz="16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2pPr>
      <a:lvl3pPr marL="914400" indent="0" algn="l" defTabSz="457200" rtl="0" eaLnBrk="1" latinLnBrk="0" hangingPunct="1">
        <a:spcBef>
          <a:spcPct val="20000"/>
        </a:spcBef>
        <a:buFontTx/>
        <a:buNone/>
        <a:defRPr sz="16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3pPr>
      <a:lvl4pPr marL="1371600" indent="0" algn="l" defTabSz="457200" rtl="0" eaLnBrk="1" latinLnBrk="0" hangingPunct="1">
        <a:spcBef>
          <a:spcPct val="20000"/>
        </a:spcBef>
        <a:buFontTx/>
        <a:buNone/>
        <a:defRPr sz="16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4pPr>
      <a:lvl5pPr marL="1828800" indent="0" algn="l" defTabSz="457200" rtl="0" eaLnBrk="1" latinLnBrk="0" hangingPunct="1">
        <a:spcBef>
          <a:spcPct val="20000"/>
        </a:spcBef>
        <a:buFontTx/>
        <a:buNone/>
        <a:defRPr sz="16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5.png"/><Relationship Id="rId7" Type="http://schemas.openxmlformats.org/officeDocument/2006/relationships/image" Target="../media/image12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6.png"/><Relationship Id="rId10" Type="http://schemas.openxmlformats.org/officeDocument/2006/relationships/image" Target="../media/image19.gif"/><Relationship Id="rId4" Type="http://schemas.openxmlformats.org/officeDocument/2006/relationships/image" Target="../media/image9.jpeg"/><Relationship Id="rId9" Type="http://schemas.openxmlformats.org/officeDocument/2006/relationships/image" Target="../media/image18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jpeg"/><Relationship Id="rId7" Type="http://schemas.openxmlformats.org/officeDocument/2006/relationships/image" Target="../media/image46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11" Type="http://schemas.openxmlformats.org/officeDocument/2006/relationships/image" Target="../media/image50.png"/><Relationship Id="rId5" Type="http://schemas.openxmlformats.org/officeDocument/2006/relationships/image" Target="../media/image45.png"/><Relationship Id="rId10" Type="http://schemas.openxmlformats.org/officeDocument/2006/relationships/image" Target="../media/image49.png"/><Relationship Id="rId4" Type="http://schemas.openxmlformats.org/officeDocument/2006/relationships/image" Target="../media/image44.jpeg"/><Relationship Id="rId9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openxmlformats.org/officeDocument/2006/relationships/image" Target="../media/image52.jpeg"/><Relationship Id="rId7" Type="http://schemas.openxmlformats.org/officeDocument/2006/relationships/image" Target="../media/image18.gif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gif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0.png"/><Relationship Id="rId4" Type="http://schemas.openxmlformats.org/officeDocument/2006/relationships/image" Target="../media/image19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7" Type="http://schemas.openxmlformats.org/officeDocument/2006/relationships/image" Target="../media/image58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5" Type="http://schemas.openxmlformats.org/officeDocument/2006/relationships/image" Target="../media/image57.jpeg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83790" y="2996953"/>
            <a:ext cx="8624421" cy="2623261"/>
          </a:xfrm>
        </p:spPr>
        <p:txBody>
          <a:bodyPr>
            <a:normAutofit/>
          </a:bodyPr>
          <a:lstStyle/>
          <a:p>
            <a:pPr algn="ctr"/>
            <a:r>
              <a:rPr lang="ru-RU" b="0" dirty="0"/>
              <a:t>Самоходный кормосмеситель-раздатчик отечественного производства</a:t>
            </a:r>
            <a:br>
              <a:rPr lang="ru-RU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967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E8ED7EB-008A-4A53-84E6-053860187D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96" y="908720"/>
            <a:ext cx="10873208" cy="563932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206488C-E091-4FB6-8F19-EE9FD453A122}"/>
              </a:ext>
            </a:extLst>
          </p:cNvPr>
          <p:cNvSpPr txBox="1"/>
          <p:nvPr/>
        </p:nvSpPr>
        <p:spPr>
          <a:xfrm>
            <a:off x="1775520" y="1674674"/>
            <a:ext cx="67687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>
                <a:solidFill>
                  <a:schemeClr val="bg1"/>
                </a:solidFill>
              </a:rPr>
              <a:t>Каждый день на территории России необходимо кормить около 20 млн. голов КРС</a:t>
            </a:r>
            <a:endParaRPr lang="ru-RU" sz="3600" i="1" dirty="0">
              <a:solidFill>
                <a:schemeClr val="bg1"/>
              </a:solidFill>
            </a:endParaRP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2D747E65-567C-4203-8421-A00156AAD3AA}"/>
              </a:ext>
            </a:extLst>
          </p:cNvPr>
          <p:cNvCxnSpPr/>
          <p:nvPr/>
        </p:nvCxnSpPr>
        <p:spPr>
          <a:xfrm>
            <a:off x="2135560" y="3645024"/>
            <a:ext cx="14401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7439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D2F01D6-F7F3-40BB-BACB-A8070EBFDC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69" b="10523"/>
          <a:stretch/>
        </p:blipFill>
        <p:spPr>
          <a:xfrm flipH="1">
            <a:off x="6950046" y="1766080"/>
            <a:ext cx="3792999" cy="221335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F008FD5-2CC5-4A9A-BC5A-C6D9FC806F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630" y="1400874"/>
            <a:ext cx="2569939" cy="213285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026312D-C3CE-4B73-B8D1-72F661FD09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896" y="2795192"/>
            <a:ext cx="2569939" cy="213285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79DF57-5599-4EE4-84F7-60F8F0315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553" y="191258"/>
            <a:ext cx="6798869" cy="629714"/>
          </a:xfrm>
        </p:spPr>
        <p:txBody>
          <a:bodyPr>
            <a:noAutofit/>
          </a:bodyPr>
          <a:lstStyle/>
          <a:p>
            <a:r>
              <a:rPr lang="ru-RU" sz="4000" b="0" cap="none" dirty="0">
                <a:solidFill>
                  <a:schemeClr val="tx1"/>
                </a:solidFill>
              </a:rPr>
              <a:t>Проблема и ее влияние</a:t>
            </a:r>
            <a:r>
              <a:rPr lang="ru-RU" sz="4000" b="0" cap="none" dirty="0">
                <a:solidFill>
                  <a:schemeClr val="tx1"/>
                </a:solidFill>
                <a:latin typeface="Palatino Linotype" panose="02040502050505030304" pitchFamily="18" charset="0"/>
              </a:rPr>
              <a:t> </a:t>
            </a:r>
            <a:endParaRPr lang="ru-RU" sz="4000" dirty="0">
              <a:solidFill>
                <a:schemeClr val="tx1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49358F-E632-4731-B7F5-CB87791884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685" y="2058125"/>
            <a:ext cx="2569939" cy="213285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8EF5CF8-146C-484C-9032-1A6798A9D9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786" y="5006490"/>
            <a:ext cx="600075" cy="12954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A494796-7883-4A85-AEA0-79A6DDBDA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861" y="5000210"/>
            <a:ext cx="600075" cy="12954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08BC17E-E252-4A64-9227-615D98F434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619" y="4993930"/>
            <a:ext cx="600075" cy="12954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BBF5D20-B575-431F-8549-A6BE2B320F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694" y="4993930"/>
            <a:ext cx="600075" cy="1295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9C11E0B-783E-4CB5-ABC1-2513A93E0C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769" y="5006490"/>
            <a:ext cx="600075" cy="129540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FCCF00C-1AC8-4F3C-9DAC-D328EA5A072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423" y="5280036"/>
            <a:ext cx="1295148" cy="74830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C2E77E2-7ADE-4450-BEAF-59E200A55EA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677" y="5215273"/>
            <a:ext cx="987545" cy="85271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3812AF0-FB5D-4F87-9C26-9274A74375B0}"/>
              </a:ext>
            </a:extLst>
          </p:cNvPr>
          <p:cNvSpPr txBox="1"/>
          <p:nvPr/>
        </p:nvSpPr>
        <p:spPr>
          <a:xfrm>
            <a:off x="6771221" y="5215273"/>
            <a:ext cx="20436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х75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DC7CA1-F987-4F9F-8556-B8C7873F3AE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915" y="5115262"/>
            <a:ext cx="1052736" cy="105273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82A1400-8FE2-43B4-B0BC-8D2EF728F8D2}"/>
              </a:ext>
            </a:extLst>
          </p:cNvPr>
          <p:cNvSpPr txBox="1"/>
          <p:nvPr/>
        </p:nvSpPr>
        <p:spPr>
          <a:xfrm>
            <a:off x="8740081" y="4979911"/>
            <a:ext cx="20436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15 млн. рублей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D40C219-A2EB-421C-82EC-5877B668CC43}"/>
              </a:ext>
            </a:extLst>
          </p:cNvPr>
          <p:cNvSpPr txBox="1"/>
          <p:nvPr/>
        </p:nvSpPr>
        <p:spPr>
          <a:xfrm>
            <a:off x="5783677" y="2417958"/>
            <a:ext cx="20436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1844292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2D7CB95-33CF-4845-938B-3C9154474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05" y="116632"/>
            <a:ext cx="6798869" cy="922114"/>
          </a:xfrm>
        </p:spPr>
        <p:txBody>
          <a:bodyPr>
            <a:normAutofit/>
          </a:bodyPr>
          <a:lstStyle/>
          <a:p>
            <a:pPr algn="ctr"/>
            <a:r>
              <a:rPr lang="en-US" sz="4000" b="0" cap="none" dirty="0">
                <a:solidFill>
                  <a:schemeClr val="tx1"/>
                </a:solidFill>
              </a:rPr>
              <a:t>Customer Development</a:t>
            </a:r>
            <a:endParaRPr lang="ru-RU" sz="4000" b="0" cap="none" dirty="0">
              <a:solidFill>
                <a:schemeClr val="tx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55469F-A136-4473-AA51-8958D4EA0DB6}"/>
              </a:ext>
            </a:extLst>
          </p:cNvPr>
          <p:cNvSpPr txBox="1"/>
          <p:nvPr/>
        </p:nvSpPr>
        <p:spPr>
          <a:xfrm>
            <a:off x="6312024" y="1412776"/>
            <a:ext cx="450841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/>
              <a:t>Сколько техники и людей занято во время переработки и раздачи комбикорма?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/>
              <a:t>Сколько часов на это уходит?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/>
              <a:t>Какую сумму готовы потратить денег на повышение эффективности своего производства?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/>
              <a:t>Устроит ли цена нашего продукта?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C81C85E-1A9A-4CBC-B269-0C0C17C9F01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0" t="19229" r="-3360" b="12923"/>
          <a:stretch/>
        </p:blipFill>
        <p:spPr>
          <a:xfrm>
            <a:off x="407368" y="1060711"/>
            <a:ext cx="5832648" cy="559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77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721E578-F907-45EC-AD0B-F3DBF7D3AB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842" y="4568415"/>
            <a:ext cx="3922831" cy="200524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4E58D14-FFC8-4800-B67A-A713C87193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144" y="4531824"/>
            <a:ext cx="1458250" cy="207842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1A60DF-4F12-4054-A5A1-8E450E7F1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05" y="116632"/>
            <a:ext cx="6798869" cy="922114"/>
          </a:xfrm>
        </p:spPr>
        <p:txBody>
          <a:bodyPr>
            <a:normAutofit/>
          </a:bodyPr>
          <a:lstStyle/>
          <a:p>
            <a:pPr algn="ctr"/>
            <a:r>
              <a:rPr lang="ru-RU" sz="4000" b="0" cap="none" dirty="0">
                <a:solidFill>
                  <a:schemeClr val="tx1"/>
                </a:solidFill>
              </a:rPr>
              <a:t>Современное решение</a:t>
            </a:r>
            <a:endParaRPr lang="ru-RU" sz="4000" b="0" cap="none" dirty="0">
              <a:solidFill>
                <a:schemeClr val="tx1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7FC96B1-1B43-4F0B-9936-F4CC6CC7E6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3818" y="850158"/>
            <a:ext cx="600075" cy="12954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5D14B45-4085-4CBD-A80B-DACFD4A11C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50273" y="2350466"/>
            <a:ext cx="1367156" cy="78991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71C532B-AF30-4F44-B990-A863578C59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081" y="3284171"/>
            <a:ext cx="987545" cy="8527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2EAD554-8003-4EA0-B2E6-EDEAFAC6706B}"/>
              </a:ext>
            </a:extLst>
          </p:cNvPr>
          <p:cNvSpPr txBox="1"/>
          <p:nvPr/>
        </p:nvSpPr>
        <p:spPr>
          <a:xfrm>
            <a:off x="8512055" y="4034342"/>
            <a:ext cx="20436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x</a:t>
            </a:r>
            <a:r>
              <a:rPr lang="ru-RU" sz="4000" dirty="0"/>
              <a:t>150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E21A41F-9ABC-4EF6-859B-4251465011D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83402">
            <a:off x="8707483" y="4567185"/>
            <a:ext cx="1052736" cy="105273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6F232F-D0FC-4A6D-AAEE-796154805E3C}"/>
              </a:ext>
            </a:extLst>
          </p:cNvPr>
          <p:cNvSpPr txBox="1"/>
          <p:nvPr/>
        </p:nvSpPr>
        <p:spPr>
          <a:xfrm>
            <a:off x="8328248" y="5388501"/>
            <a:ext cx="20436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5-7 млн. рублей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B117EBC-78D2-4145-B198-487B862AF6C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999" t="4170" r="2386" b="1776"/>
          <a:stretch/>
        </p:blipFill>
        <p:spPr>
          <a:xfrm>
            <a:off x="1189125" y="1098595"/>
            <a:ext cx="4700943" cy="331521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8509C2E-AD9A-45DC-8486-8A0032385E8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08" y="4638794"/>
            <a:ext cx="2689192" cy="201689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7523EC1-CA64-44AE-86F3-1645618D8F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296" y="4539865"/>
            <a:ext cx="1595496" cy="215984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4B32BC-F699-4B13-A5C4-FF45A613514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070" y="4953281"/>
            <a:ext cx="2715164" cy="138791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81FC20D-8B00-4739-84B9-82032F37CF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842" y="4560332"/>
            <a:ext cx="858008" cy="2078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421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69A580F-0261-4FCA-B276-BD37D55FC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69994" y="1737693"/>
            <a:ext cx="2497483" cy="148756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568DA44-80F8-4D98-A21E-CE52249E37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914" y="1589098"/>
            <a:ext cx="1462339" cy="121363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A66FD01-00A3-4261-8315-58BB841A59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783" y="2031101"/>
            <a:ext cx="1462339" cy="121363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6D13AB-9AF0-402B-9698-21916EE565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658" y="2362140"/>
            <a:ext cx="1462339" cy="121363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1935A82-0C71-44F2-B88C-391BDCB0A8D3}"/>
              </a:ext>
            </a:extLst>
          </p:cNvPr>
          <p:cNvSpPr txBox="1"/>
          <p:nvPr/>
        </p:nvSpPr>
        <p:spPr>
          <a:xfrm>
            <a:off x="5677348" y="2171437"/>
            <a:ext cx="793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vs</a:t>
            </a:r>
            <a:endParaRPr lang="ru-RU" sz="3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1F71C4-7B7F-413B-BE3C-266C79418EEE}"/>
              </a:ext>
            </a:extLst>
          </p:cNvPr>
          <p:cNvSpPr txBox="1"/>
          <p:nvPr/>
        </p:nvSpPr>
        <p:spPr>
          <a:xfrm>
            <a:off x="1878572" y="3924200"/>
            <a:ext cx="37213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180 </a:t>
            </a:r>
            <a:r>
              <a:rPr lang="ru-RU" sz="3600" b="1" dirty="0">
                <a:solidFill>
                  <a:srgbClr val="FF0000"/>
                </a:solidFill>
              </a:rPr>
              <a:t>часов </a:t>
            </a:r>
            <a:r>
              <a:rPr lang="en-US" sz="3600" b="1" dirty="0">
                <a:solidFill>
                  <a:srgbClr val="FF0000"/>
                </a:solidFill>
              </a:rPr>
              <a:t>/ </a:t>
            </a:r>
            <a:r>
              <a:rPr lang="ru-RU" sz="3600" b="1" dirty="0">
                <a:solidFill>
                  <a:srgbClr val="FF0000"/>
                </a:solidFill>
              </a:rPr>
              <a:t>мес.</a:t>
            </a:r>
          </a:p>
          <a:p>
            <a:pPr algn="ctr"/>
            <a:r>
              <a:rPr lang="ru-RU" sz="3600" dirty="0"/>
              <a:t>на кормление</a:t>
            </a:r>
          </a:p>
          <a:p>
            <a:pPr algn="ctr"/>
            <a:r>
              <a:rPr lang="en-US" sz="3600" b="1" dirty="0">
                <a:solidFill>
                  <a:srgbClr val="FF0000"/>
                </a:solidFill>
              </a:rPr>
              <a:t>x</a:t>
            </a:r>
            <a:r>
              <a:rPr lang="ru-RU" sz="3600" b="1" dirty="0">
                <a:solidFill>
                  <a:srgbClr val="FF0000"/>
                </a:solidFill>
              </a:rPr>
              <a:t>2 топлива </a:t>
            </a:r>
            <a:r>
              <a:rPr lang="ru-RU" sz="3600" dirty="0"/>
              <a:t>на работу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F741EF-7DC9-44D6-AB1B-68AA5236321D}"/>
              </a:ext>
            </a:extLst>
          </p:cNvPr>
          <p:cNvSpPr txBox="1"/>
          <p:nvPr/>
        </p:nvSpPr>
        <p:spPr>
          <a:xfrm>
            <a:off x="6683248" y="3926938"/>
            <a:ext cx="349425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B050"/>
                </a:solidFill>
              </a:rPr>
              <a:t>75</a:t>
            </a:r>
            <a:r>
              <a:rPr lang="en-US" sz="3600" b="1" dirty="0">
                <a:solidFill>
                  <a:srgbClr val="00B050"/>
                </a:solidFill>
              </a:rPr>
              <a:t> </a:t>
            </a:r>
            <a:r>
              <a:rPr lang="ru-RU" sz="3600" b="1" dirty="0">
                <a:solidFill>
                  <a:srgbClr val="00B050"/>
                </a:solidFill>
              </a:rPr>
              <a:t>часов</a:t>
            </a:r>
            <a:r>
              <a:rPr lang="en-US" sz="3600" b="1" dirty="0">
                <a:solidFill>
                  <a:srgbClr val="00B050"/>
                </a:solidFill>
              </a:rPr>
              <a:t> / </a:t>
            </a:r>
            <a:r>
              <a:rPr lang="ru-RU" sz="3600" b="1" dirty="0">
                <a:solidFill>
                  <a:srgbClr val="00B050"/>
                </a:solidFill>
              </a:rPr>
              <a:t>мес.</a:t>
            </a:r>
          </a:p>
          <a:p>
            <a:pPr algn="ctr"/>
            <a:r>
              <a:rPr lang="ru-RU" sz="3600" dirty="0"/>
              <a:t>на кормление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</a:rPr>
              <a:t>x</a:t>
            </a:r>
            <a:r>
              <a:rPr lang="ru-RU" sz="3600" b="1" dirty="0">
                <a:solidFill>
                  <a:srgbClr val="00B050"/>
                </a:solidFill>
              </a:rPr>
              <a:t>1 топлива </a:t>
            </a:r>
            <a:r>
              <a:rPr lang="ru-RU" sz="3600" dirty="0"/>
              <a:t>на работу</a:t>
            </a:r>
          </a:p>
          <a:p>
            <a:pPr algn="ctr"/>
            <a:endParaRPr lang="ru-RU" sz="36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500E1765-C7E4-40BE-B41B-E67746738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05" y="116632"/>
            <a:ext cx="6798869" cy="922114"/>
          </a:xfrm>
        </p:spPr>
        <p:txBody>
          <a:bodyPr>
            <a:normAutofit/>
          </a:bodyPr>
          <a:lstStyle/>
          <a:p>
            <a:pPr algn="ctr"/>
            <a:r>
              <a:rPr lang="ru-RU" sz="4000" b="0" cap="none" dirty="0">
                <a:solidFill>
                  <a:schemeClr val="tx1"/>
                </a:solidFill>
              </a:rPr>
              <a:t>Эффективность это…</a:t>
            </a:r>
            <a:endParaRPr lang="ru-RU" sz="4000" b="0" cap="none" dirty="0">
              <a:solidFill>
                <a:schemeClr val="tx1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0CFD16E-4FB7-4B1D-8C53-120B02B3D2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02" t="929" r="2746" b="4079"/>
          <a:stretch/>
        </p:blipFill>
        <p:spPr>
          <a:xfrm>
            <a:off x="6738186" y="1340768"/>
            <a:ext cx="3384376" cy="238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546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52C497D-EBBA-48DD-AE1D-0F14B5037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023" y="36657"/>
            <a:ext cx="6798869" cy="994122"/>
          </a:xfrm>
        </p:spPr>
        <p:txBody>
          <a:bodyPr>
            <a:normAutofit/>
          </a:bodyPr>
          <a:lstStyle/>
          <a:p>
            <a:pPr algn="ctr"/>
            <a:r>
              <a:rPr lang="ru-RU" sz="4000" b="0" cap="none" dirty="0">
                <a:solidFill>
                  <a:schemeClr val="tx1"/>
                </a:solidFill>
              </a:rPr>
              <a:t>Ситуация на рынке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0FBD0C9-A0D5-4631-AF63-62DDD5FEFF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080" y="1718298"/>
            <a:ext cx="3059439" cy="83828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8130A86-DD6D-44BF-8DCD-082B4A7F39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892" y="4330816"/>
            <a:ext cx="3373253" cy="182366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DB4C8D2-C79F-48EC-A1FD-3DF953CD0F8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41" y="1110754"/>
            <a:ext cx="4230923" cy="226504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1D481AC-019E-45C0-B4D6-CFDE32FE490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2" t="11853" r="442" b="22955"/>
          <a:stretch/>
        </p:blipFill>
        <p:spPr>
          <a:xfrm>
            <a:off x="1882973" y="3661189"/>
            <a:ext cx="4860032" cy="237626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F996E138-8A43-4F7B-A59F-BCC4C7D74CDA}"/>
              </a:ext>
            </a:extLst>
          </p:cNvPr>
          <p:cNvSpPr txBox="1">
            <a:spLocks/>
          </p:cNvSpPr>
          <p:nvPr/>
        </p:nvSpPr>
        <p:spPr>
          <a:xfrm>
            <a:off x="-151147" y="3164128"/>
            <a:ext cx="6798869" cy="9941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i="0" kern="1200" cap="all">
                <a:solidFill>
                  <a:schemeClr val="accent4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0" cap="none" dirty="0" err="1">
                <a:solidFill>
                  <a:schemeClr val="tx1"/>
                </a:solidFill>
              </a:rPr>
              <a:t>Sgariboldi</a:t>
            </a:r>
            <a:r>
              <a:rPr lang="en-US" sz="2800" b="0" cap="none" dirty="0">
                <a:solidFill>
                  <a:schemeClr val="tx1"/>
                </a:solidFill>
              </a:rPr>
              <a:t> Gulliver 6000</a:t>
            </a:r>
            <a:endParaRPr lang="ru-RU" sz="2800" b="0" cap="none" dirty="0">
              <a:solidFill>
                <a:schemeClr val="tx1"/>
              </a:solidFill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C13AE917-BD4F-4112-A4B8-BD4456446024}"/>
              </a:ext>
            </a:extLst>
          </p:cNvPr>
          <p:cNvSpPr txBox="1">
            <a:spLocks/>
          </p:cNvSpPr>
          <p:nvPr/>
        </p:nvSpPr>
        <p:spPr>
          <a:xfrm>
            <a:off x="1271464" y="5709775"/>
            <a:ext cx="6798869" cy="9941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i="0" kern="1200" cap="all">
                <a:solidFill>
                  <a:schemeClr val="accent4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0" cap="none" dirty="0">
                <a:solidFill>
                  <a:schemeClr val="tx1"/>
                </a:solidFill>
              </a:rPr>
              <a:t>KUHN SPV 12</a:t>
            </a:r>
            <a:endParaRPr lang="ru-RU" sz="2800" b="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877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C9BAE64-C905-4CC1-ACD0-24D117D15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466" y="554143"/>
            <a:ext cx="6228060" cy="3483044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5E252ECA-47B3-456A-9DAC-6C8D947D6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448" y="-89324"/>
            <a:ext cx="6798869" cy="994122"/>
          </a:xfrm>
        </p:spPr>
        <p:txBody>
          <a:bodyPr>
            <a:normAutofit/>
          </a:bodyPr>
          <a:lstStyle/>
          <a:p>
            <a:pPr algn="ctr"/>
            <a:r>
              <a:rPr lang="ru-RU" sz="4000" b="0" cap="none" dirty="0">
                <a:solidFill>
                  <a:schemeClr val="tx1"/>
                </a:solidFill>
              </a:rPr>
              <a:t>Оценка рынка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0A1B636-0E33-4369-8E0D-94BBC9EE4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8496" y="3718730"/>
            <a:ext cx="9144000" cy="302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219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C4FC16B7-068A-476F-8643-FCAFB9361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9652" y="0"/>
            <a:ext cx="6798869" cy="994122"/>
          </a:xfrm>
        </p:spPr>
        <p:txBody>
          <a:bodyPr>
            <a:normAutofit/>
          </a:bodyPr>
          <a:lstStyle/>
          <a:p>
            <a:pPr algn="ctr"/>
            <a:r>
              <a:rPr lang="ru-RU" sz="4000" b="0" cap="none" dirty="0">
                <a:solidFill>
                  <a:schemeClr val="tx1"/>
                </a:solidFill>
              </a:rPr>
              <a:t>Масштабирование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4DF7BF48-321A-4101-82A7-8C84047A10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7036749"/>
              </p:ext>
            </p:extLst>
          </p:nvPr>
        </p:nvGraphicFramePr>
        <p:xfrm>
          <a:off x="767408" y="1628800"/>
          <a:ext cx="4824536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3630C6A4-C501-46E8-AAA2-6C602DD36A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6402314"/>
              </p:ext>
            </p:extLst>
          </p:nvPr>
        </p:nvGraphicFramePr>
        <p:xfrm>
          <a:off x="5591944" y="2156568"/>
          <a:ext cx="6056604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3AA43E5B-78E3-4045-9F79-4C2A6EE8B66F}"/>
              </a:ext>
            </a:extLst>
          </p:cNvPr>
          <p:cNvSpPr txBox="1"/>
          <p:nvPr/>
        </p:nvSpPr>
        <p:spPr>
          <a:xfrm>
            <a:off x="3179676" y="526055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ПРИЦЕПНЫЕ 60%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C24A71-E2C8-4A9F-8469-0FB084EACB5E}"/>
              </a:ext>
            </a:extLst>
          </p:cNvPr>
          <p:cNvSpPr txBox="1"/>
          <p:nvPr/>
        </p:nvSpPr>
        <p:spPr>
          <a:xfrm>
            <a:off x="445868" y="2033841"/>
            <a:ext cx="2207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САМОХОДНЫЕ 16%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805126-DE8C-4BE2-905E-354270FDE54C}"/>
              </a:ext>
            </a:extLst>
          </p:cNvPr>
          <p:cNvSpPr txBox="1"/>
          <p:nvPr/>
        </p:nvSpPr>
        <p:spPr>
          <a:xfrm>
            <a:off x="-12717" y="3645024"/>
            <a:ext cx="3287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САМОЗАГРУЖАЮЩИЕСЯ 24%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CCEEE9-D2CA-4626-81B8-625E8E6CA18C}"/>
              </a:ext>
            </a:extLst>
          </p:cNvPr>
          <p:cNvSpPr txBox="1"/>
          <p:nvPr/>
        </p:nvSpPr>
        <p:spPr>
          <a:xfrm>
            <a:off x="9408368" y="5629890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ПРИЦЕПНЫЕ 76%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F83927-44B0-4027-B3F6-6E7D086F3B7A}"/>
              </a:ext>
            </a:extLst>
          </p:cNvPr>
          <p:cNvSpPr txBox="1"/>
          <p:nvPr/>
        </p:nvSpPr>
        <p:spPr>
          <a:xfrm>
            <a:off x="5447928" y="3275692"/>
            <a:ext cx="3287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САМОЗАГРУЖАЮЩИЕСЯ 23%</a:t>
            </a:r>
          </a:p>
        </p:txBody>
      </p:sp>
    </p:spTree>
    <p:extLst>
      <p:ext uri="{BB962C8B-B14F-4D97-AF65-F5344CB8AC3E}">
        <p14:creationId xmlns:p14="http://schemas.microsoft.com/office/powerpoint/2010/main" val="569605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063552" y="1412777"/>
            <a:ext cx="8229600" cy="4525963"/>
          </a:xfrm>
        </p:spPr>
        <p:txBody>
          <a:bodyPr>
            <a:norm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/>
          </a:p>
          <a:p>
            <a:pPr algn="ctr"/>
            <a:r>
              <a:rPr lang="ru-RU" sz="4800" dirty="0"/>
              <a:t>Спасибо за внимание!</a:t>
            </a:r>
            <a:endParaRPr lang="ru-RU" sz="5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0F1E062-2E6E-4ABA-864E-E60075C50C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1124745"/>
            <a:ext cx="9143999" cy="51489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C08DD4-B78D-42FE-994B-B720431AE577}"/>
              </a:ext>
            </a:extLst>
          </p:cNvPr>
          <p:cNvSpPr txBox="1"/>
          <p:nvPr/>
        </p:nvSpPr>
        <p:spPr>
          <a:xfrm>
            <a:off x="8688288" y="1628800"/>
            <a:ext cx="2196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С/х предприятия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B2285E-6DE9-483C-80DC-4E9B35A14BC7}"/>
              </a:ext>
            </a:extLst>
          </p:cNvPr>
          <p:cNvSpPr txBox="1"/>
          <p:nvPr/>
        </p:nvSpPr>
        <p:spPr>
          <a:xfrm>
            <a:off x="8688288" y="1967355"/>
            <a:ext cx="2196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Структуры обслуживающие </a:t>
            </a:r>
          </a:p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с/х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F396C-FB0D-46CA-890A-9610AE24F912}"/>
              </a:ext>
            </a:extLst>
          </p:cNvPr>
          <p:cNvSpPr txBox="1"/>
          <p:nvPr/>
        </p:nvSpPr>
        <p:spPr>
          <a:xfrm>
            <a:off x="4997624" y="1497812"/>
            <a:ext cx="21967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Ликвидация потребности в дополнительной технике и персонале, экономия на обслуживании оборудования и зарплаты персоналу, экономия времени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589CCA-B005-4739-9390-30BCB2E34F45}"/>
              </a:ext>
            </a:extLst>
          </p:cNvPr>
          <p:cNvSpPr txBox="1"/>
          <p:nvPr/>
        </p:nvSpPr>
        <p:spPr>
          <a:xfrm>
            <a:off x="7104112" y="3037484"/>
            <a:ext cx="21967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Профильные форумы и конференции, рекомендации предприятия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F62598-53C8-4315-A79E-E035FCB66C9D}"/>
              </a:ext>
            </a:extLst>
          </p:cNvPr>
          <p:cNvSpPr txBox="1"/>
          <p:nvPr/>
        </p:nvSpPr>
        <p:spPr>
          <a:xfrm>
            <a:off x="1333963" y="1798077"/>
            <a:ext cx="219675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Проблема низкой эффективности производств вследствие использования большого количества техники и персонала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C1B8B8-7F08-4FEC-A076-E934382D2A49}"/>
              </a:ext>
            </a:extLst>
          </p:cNvPr>
          <p:cNvSpPr txBox="1"/>
          <p:nvPr/>
        </p:nvSpPr>
        <p:spPr>
          <a:xfrm>
            <a:off x="3269559" y="1344742"/>
            <a:ext cx="20162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Сокращение требуемого количества техники и персонала за счет автоматизации</a:t>
            </a:r>
          </a:p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процесса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9CEC4B-D748-4F55-9642-0376D0B516BA}"/>
              </a:ext>
            </a:extLst>
          </p:cNvPr>
          <p:cNvSpPr txBox="1"/>
          <p:nvPr/>
        </p:nvSpPr>
        <p:spPr>
          <a:xfrm>
            <a:off x="7250144" y="4851539"/>
            <a:ext cx="21967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Аренда / продажа техники, технологии, технический решений, узлов прототипа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BA3387-AAB6-4C9A-AB6E-DAB736D9A0F8}"/>
              </a:ext>
            </a:extLst>
          </p:cNvPr>
          <p:cNvSpPr txBox="1"/>
          <p:nvPr/>
        </p:nvSpPr>
        <p:spPr>
          <a:xfrm>
            <a:off x="2767772" y="4851540"/>
            <a:ext cx="21967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Готовые компоновочные решения, производство, сборка, разработка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A869A4-A119-435F-AC22-A97FCE2A8A20}"/>
              </a:ext>
            </a:extLst>
          </p:cNvPr>
          <p:cNvSpPr txBox="1"/>
          <p:nvPr/>
        </p:nvSpPr>
        <p:spPr>
          <a:xfrm>
            <a:off x="3322895" y="3170920"/>
            <a:ext cx="18961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Экономия времени более чем в 2 раза,</a:t>
            </a: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повышение эффективности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6CADDE-F821-45BF-AA2A-EBF3BA033543}"/>
              </a:ext>
            </a:extLst>
          </p:cNvPr>
          <p:cNvSpPr txBox="1"/>
          <p:nvPr/>
        </p:nvSpPr>
        <p:spPr>
          <a:xfrm>
            <a:off x="7010365" y="1463242"/>
            <a:ext cx="16692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Клиентская база, контакты в с/х, патентование некоторых узлов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3FF03CA8-3B8F-4262-97C5-607BA2B17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963" y="77434"/>
            <a:ext cx="6798869" cy="994122"/>
          </a:xfrm>
        </p:spPr>
        <p:txBody>
          <a:bodyPr>
            <a:normAutofit/>
          </a:bodyPr>
          <a:lstStyle/>
          <a:p>
            <a:pPr algn="ctr"/>
            <a:r>
              <a:rPr lang="ru-RU" sz="4000" b="0" cap="none" dirty="0">
                <a:solidFill>
                  <a:schemeClr val="tx1"/>
                </a:solidFill>
              </a:rPr>
              <a:t>Бизнес модель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0732416-A176-4603-864B-0F1983679862}"/>
              </a:ext>
            </a:extLst>
          </p:cNvPr>
          <p:cNvSpPr txBox="1"/>
          <p:nvPr/>
        </p:nvSpPr>
        <p:spPr>
          <a:xfrm>
            <a:off x="7088185" y="972626"/>
            <a:ext cx="1525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Нечестное преимущество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CB645A-461A-4E4E-AA5E-91A4B1B97DC4}"/>
              </a:ext>
            </a:extLst>
          </p:cNvPr>
          <p:cNvSpPr txBox="1"/>
          <p:nvPr/>
        </p:nvSpPr>
        <p:spPr>
          <a:xfrm>
            <a:off x="1669577" y="1062158"/>
            <a:ext cx="15255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8. Проблема</a:t>
            </a:r>
          </a:p>
        </p:txBody>
      </p:sp>
    </p:spTree>
    <p:extLst>
      <p:ext uri="{BB962C8B-B14F-4D97-AF65-F5344CB8AC3E}">
        <p14:creationId xmlns:p14="http://schemas.microsoft.com/office/powerpoint/2010/main" val="2110316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677DEAD-7BC8-4F75-B398-2C2CB5489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553" y="191258"/>
            <a:ext cx="6798869" cy="629714"/>
          </a:xfrm>
        </p:spPr>
        <p:txBody>
          <a:bodyPr>
            <a:noAutofit/>
          </a:bodyPr>
          <a:lstStyle/>
          <a:p>
            <a:r>
              <a:rPr lang="ru-RU" sz="4000" b="0" cap="none" dirty="0">
                <a:solidFill>
                  <a:schemeClr val="tx1"/>
                </a:solidFill>
              </a:rPr>
              <a:t>Финансовая модель</a:t>
            </a:r>
            <a:endParaRPr lang="ru-RU" sz="4000" dirty="0">
              <a:solidFill>
                <a:schemeClr val="tx1"/>
              </a:solidFill>
              <a:latin typeface="Palatino Linotype" panose="02040502050505030304" pitchFamily="18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80F05C64-AF90-48A3-BA56-7766AF434D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381211"/>
              </p:ext>
            </p:extLst>
          </p:nvPr>
        </p:nvGraphicFramePr>
        <p:xfrm>
          <a:off x="-168694" y="822794"/>
          <a:ext cx="12294020" cy="5924323"/>
        </p:xfrm>
        <a:graphic>
          <a:graphicData uri="http://schemas.openxmlformats.org/drawingml/2006/table">
            <a:tbl>
              <a:tblPr/>
              <a:tblGrid>
                <a:gridCol w="214892">
                  <a:extLst>
                    <a:ext uri="{9D8B030D-6E8A-4147-A177-3AD203B41FA5}">
                      <a16:colId xmlns:a16="http://schemas.microsoft.com/office/drawing/2014/main" val="2633847885"/>
                    </a:ext>
                  </a:extLst>
                </a:gridCol>
                <a:gridCol w="1504237">
                  <a:extLst>
                    <a:ext uri="{9D8B030D-6E8A-4147-A177-3AD203B41FA5}">
                      <a16:colId xmlns:a16="http://schemas.microsoft.com/office/drawing/2014/main" val="3910884163"/>
                    </a:ext>
                  </a:extLst>
                </a:gridCol>
                <a:gridCol w="735153">
                  <a:extLst>
                    <a:ext uri="{9D8B030D-6E8A-4147-A177-3AD203B41FA5}">
                      <a16:colId xmlns:a16="http://schemas.microsoft.com/office/drawing/2014/main" val="2307417916"/>
                    </a:ext>
                  </a:extLst>
                </a:gridCol>
                <a:gridCol w="735153">
                  <a:extLst>
                    <a:ext uri="{9D8B030D-6E8A-4147-A177-3AD203B41FA5}">
                      <a16:colId xmlns:a16="http://schemas.microsoft.com/office/drawing/2014/main" val="2176684549"/>
                    </a:ext>
                  </a:extLst>
                </a:gridCol>
                <a:gridCol w="825633">
                  <a:extLst>
                    <a:ext uri="{9D8B030D-6E8A-4147-A177-3AD203B41FA5}">
                      <a16:colId xmlns:a16="http://schemas.microsoft.com/office/drawing/2014/main" val="2914655904"/>
                    </a:ext>
                  </a:extLst>
                </a:gridCol>
                <a:gridCol w="825633">
                  <a:extLst>
                    <a:ext uri="{9D8B030D-6E8A-4147-A177-3AD203B41FA5}">
                      <a16:colId xmlns:a16="http://schemas.microsoft.com/office/drawing/2014/main" val="133372785"/>
                    </a:ext>
                  </a:extLst>
                </a:gridCol>
                <a:gridCol w="825633">
                  <a:extLst>
                    <a:ext uri="{9D8B030D-6E8A-4147-A177-3AD203B41FA5}">
                      <a16:colId xmlns:a16="http://schemas.microsoft.com/office/drawing/2014/main" val="481338570"/>
                    </a:ext>
                  </a:extLst>
                </a:gridCol>
                <a:gridCol w="839771">
                  <a:extLst>
                    <a:ext uri="{9D8B030D-6E8A-4147-A177-3AD203B41FA5}">
                      <a16:colId xmlns:a16="http://schemas.microsoft.com/office/drawing/2014/main" val="361798048"/>
                    </a:ext>
                  </a:extLst>
                </a:gridCol>
                <a:gridCol w="825633">
                  <a:extLst>
                    <a:ext uri="{9D8B030D-6E8A-4147-A177-3AD203B41FA5}">
                      <a16:colId xmlns:a16="http://schemas.microsoft.com/office/drawing/2014/main" val="2667271261"/>
                    </a:ext>
                  </a:extLst>
                </a:gridCol>
                <a:gridCol w="839771">
                  <a:extLst>
                    <a:ext uri="{9D8B030D-6E8A-4147-A177-3AD203B41FA5}">
                      <a16:colId xmlns:a16="http://schemas.microsoft.com/office/drawing/2014/main" val="1320049748"/>
                    </a:ext>
                  </a:extLst>
                </a:gridCol>
                <a:gridCol w="780393">
                  <a:extLst>
                    <a:ext uri="{9D8B030D-6E8A-4147-A177-3AD203B41FA5}">
                      <a16:colId xmlns:a16="http://schemas.microsoft.com/office/drawing/2014/main" val="2877287140"/>
                    </a:ext>
                  </a:extLst>
                </a:gridCol>
                <a:gridCol w="839771">
                  <a:extLst>
                    <a:ext uri="{9D8B030D-6E8A-4147-A177-3AD203B41FA5}">
                      <a16:colId xmlns:a16="http://schemas.microsoft.com/office/drawing/2014/main" val="1110507260"/>
                    </a:ext>
                  </a:extLst>
                </a:gridCol>
                <a:gridCol w="780393">
                  <a:extLst>
                    <a:ext uri="{9D8B030D-6E8A-4147-A177-3AD203B41FA5}">
                      <a16:colId xmlns:a16="http://schemas.microsoft.com/office/drawing/2014/main" val="2663256461"/>
                    </a:ext>
                  </a:extLst>
                </a:gridCol>
                <a:gridCol w="839771">
                  <a:extLst>
                    <a:ext uri="{9D8B030D-6E8A-4147-A177-3AD203B41FA5}">
                      <a16:colId xmlns:a16="http://schemas.microsoft.com/office/drawing/2014/main" val="1415266523"/>
                    </a:ext>
                  </a:extLst>
                </a:gridCol>
                <a:gridCol w="882183">
                  <a:extLst>
                    <a:ext uri="{9D8B030D-6E8A-4147-A177-3AD203B41FA5}">
                      <a16:colId xmlns:a16="http://schemas.microsoft.com/office/drawing/2014/main" val="512492272"/>
                    </a:ext>
                  </a:extLst>
                </a:gridCol>
              </a:tblGrid>
              <a:tr h="496720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Движение денег (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руб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январь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февраль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март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апрель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май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июнь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июль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август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сентябрь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октябрь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ноябрь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декабрь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5421120"/>
                  </a:ext>
                </a:extLst>
              </a:tr>
              <a:tr h="223600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Входящее сальдо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-548 000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-6 072 000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-6 596 000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-7 120 000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-3 294 000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-3 818 000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-366 000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3 610 000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3 236 000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7 212 000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2197818"/>
                  </a:ext>
                </a:extLst>
              </a:tr>
              <a:tr h="43602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Поступление: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11 000 000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11 000 000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11 000 000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11 000 000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44 000 000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0014559"/>
                  </a:ext>
                </a:extLst>
              </a:tr>
              <a:tr h="37533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Продажа кормосмесителя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8 250 000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8 250 000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8 250 000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8 250 000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33 000 000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064183"/>
                  </a:ext>
                </a:extLst>
              </a:tr>
              <a:tr h="223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Госпрограмма №1432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2 750 000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2 750 000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2 750 000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2 750 000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11 000 000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8664821"/>
                  </a:ext>
                </a:extLst>
              </a:tr>
              <a:tr h="43602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Платежи: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-524 000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-524 000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-5 524 000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-524 000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-524 000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-7 174 000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-524 000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-7 174 000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-374 000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-7 024 000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-374 000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-7 024 000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-37 288 000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003930"/>
                  </a:ext>
                </a:extLst>
              </a:tr>
              <a:tr h="223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Маркетинг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-600 000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6481787"/>
                  </a:ext>
                </a:extLst>
              </a:tr>
              <a:tr h="223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Реклама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-1 200 000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7635483"/>
                  </a:ext>
                </a:extLst>
              </a:tr>
              <a:tr h="43602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Себестоимость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-5 000 000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-5 000 000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-5 000 000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-5 000 000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-5 000 000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-25 000 000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7841158"/>
                  </a:ext>
                </a:extLst>
              </a:tr>
              <a:tr h="223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Зарплата сотрудников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-190 000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-190 000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-190 000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-190 000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-190 000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-190 000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-190 000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-190 000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-190 000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-190 000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-190 000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-190 000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-2 280 000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7642212"/>
                  </a:ext>
                </a:extLst>
              </a:tr>
              <a:tr h="223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Аренда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-1 008 000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7438560"/>
                  </a:ext>
                </a:extLst>
              </a:tr>
              <a:tr h="223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Прочие затраты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-600 000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8600617"/>
                  </a:ext>
                </a:extLst>
              </a:tr>
              <a:tr h="223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НДС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-1 000 000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-1 000 000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-1 000 000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-1 000 000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-4 000 000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8582062"/>
                  </a:ext>
                </a:extLst>
              </a:tr>
              <a:tr h="223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НДФЛ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-650 000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-2 600 000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7021676"/>
                  </a:ext>
                </a:extLst>
              </a:tr>
              <a:tr h="49672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Финансирование: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0444322"/>
                  </a:ext>
                </a:extLst>
              </a:tr>
              <a:tr h="223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Внешние инвестиции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9165835"/>
                  </a:ext>
                </a:extLst>
              </a:tr>
              <a:tr h="496720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 оборот за период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-524 000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-5 524 000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-524 000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-524 000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3 826 000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-524 000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3 826 000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-374 000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3 976 000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-374 000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3 976 000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7 212 000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95766"/>
                  </a:ext>
                </a:extLst>
              </a:tr>
              <a:tr h="496720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Сальдо на конец периода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-548 000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-6 072 000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-6 596 000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-7 120 000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-3 294 000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-3 818 000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-366 000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3 610 000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3 236 000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7 212 000  </a:t>
                      </a: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23" marR="11223" marT="11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83374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7505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995011" y="169456"/>
            <a:ext cx="9065159" cy="629714"/>
          </a:xfrm>
        </p:spPr>
        <p:txBody>
          <a:bodyPr>
            <a:normAutofit/>
          </a:bodyPr>
          <a:lstStyle/>
          <a:p>
            <a:r>
              <a:rPr lang="ru-RU" sz="3200" b="0" cap="none" dirty="0">
                <a:solidFill>
                  <a:schemeClr val="tx1"/>
                </a:solidFill>
              </a:rPr>
              <a:t>Рыночный и коммерческий потенциал</a:t>
            </a:r>
            <a:endParaRPr lang="ru-RU" sz="3200" cap="none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24298" y="928671"/>
            <a:ext cx="4143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rial" pitchFamily="34" charset="0"/>
                <a:cs typeface="Arial" pitchFamily="34" charset="0"/>
              </a:rPr>
              <a:t>Потенциальные покупатели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95802" y="1500175"/>
            <a:ext cx="31563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ООО Агрофирма «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Манчажская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»</a:t>
            </a:r>
          </a:p>
          <a:p>
            <a:pPr fontAlgn="base"/>
            <a:r>
              <a:rPr lang="ru-RU" sz="1600" dirty="0">
                <a:latin typeface="Arial" pitchFamily="34" charset="0"/>
                <a:cs typeface="Arial" pitchFamily="34" charset="0"/>
              </a:rPr>
              <a:t>623360, Свердловская область</a:t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06022" y="2749402"/>
            <a:ext cx="3498677" cy="2323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819408" y="1553965"/>
            <a:ext cx="284538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ООО Ясень-АГРО</a:t>
            </a: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625000, Тюменская область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2993" y="2884502"/>
            <a:ext cx="3498677" cy="2359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8501309" y="1553965"/>
            <a:ext cx="342902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ПК "Молоко", ООО</a:t>
            </a: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626022, Тюменская область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79479" y="2910898"/>
            <a:ext cx="3429024" cy="209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752591" y="5429263"/>
            <a:ext cx="24904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/>
              <a:t>1 шт.</a:t>
            </a:r>
          </a:p>
          <a:p>
            <a:pPr algn="ctr"/>
            <a:endParaRPr lang="ru-RU" sz="2000" b="1" dirty="0"/>
          </a:p>
          <a:p>
            <a:r>
              <a:rPr lang="ru-RU" sz="2000" b="1" dirty="0"/>
              <a:t>+12 000 000 рублей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10116" y="5429265"/>
            <a:ext cx="24904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/>
              <a:t>1 шт.</a:t>
            </a:r>
          </a:p>
          <a:p>
            <a:endParaRPr lang="ru-RU" sz="2000" b="1" dirty="0"/>
          </a:p>
          <a:p>
            <a:r>
              <a:rPr lang="ru-RU" sz="2000" b="1" dirty="0"/>
              <a:t>+12 000 000 рублей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14925" y="5429264"/>
            <a:ext cx="24904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/>
              <a:t>3 шт.</a:t>
            </a:r>
          </a:p>
          <a:p>
            <a:endParaRPr lang="ru-RU" sz="2000" b="1" dirty="0"/>
          </a:p>
          <a:p>
            <a:r>
              <a:rPr lang="ru-RU" sz="2000" b="1" dirty="0"/>
              <a:t>+36 000 000 рублей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66535" y="5060048"/>
            <a:ext cx="4357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Количество продаваемой техники</a:t>
            </a:r>
          </a:p>
        </p:txBody>
      </p:sp>
    </p:spTree>
    <p:extLst>
      <p:ext uri="{BB962C8B-B14F-4D97-AF65-F5344CB8AC3E}">
        <p14:creationId xmlns:p14="http://schemas.microsoft.com/office/powerpoint/2010/main" val="4023323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ADD67C-2950-424D-ADAC-867F71FE3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5305" y="179832"/>
            <a:ext cx="9065159" cy="629714"/>
          </a:xfrm>
        </p:spPr>
        <p:txBody>
          <a:bodyPr>
            <a:normAutofit/>
          </a:bodyPr>
          <a:lstStyle/>
          <a:p>
            <a:r>
              <a:rPr lang="ru-RU" sz="3200" b="0" cap="none" dirty="0">
                <a:solidFill>
                  <a:schemeClr val="tx1"/>
                </a:solidFill>
              </a:rPr>
              <a:t>Ценообразование разработки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AE4BA8-34C8-4F27-B9D5-EAD42B3C3A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ru-RU" sz="1800" dirty="0">
              <a:solidFill>
                <a:schemeClr val="tx1"/>
              </a:solidFill>
            </a:endParaRPr>
          </a:p>
          <a:p>
            <a:endParaRPr lang="ru-RU" sz="1800" dirty="0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  <a:p>
            <a:pPr algn="ctr"/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Рисунок 4" descr="Изображение выглядит как объект, двигатель, синий, грузовик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A1161E58-D388-41D9-944F-26139A0F45B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83733" y="1457703"/>
            <a:ext cx="1812990" cy="16439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CE9EF5-402D-4372-A582-658E8EE091A5}"/>
              </a:ext>
            </a:extLst>
          </p:cNvPr>
          <p:cNvSpPr txBox="1"/>
          <p:nvPr/>
        </p:nvSpPr>
        <p:spPr>
          <a:xfrm>
            <a:off x="3976321" y="3123618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1 5</a:t>
            </a:r>
            <a:r>
              <a:rPr lang="ru-RU" dirty="0">
                <a:ea typeface="+mn-lt"/>
                <a:cs typeface="+mn-lt"/>
              </a:rPr>
              <a:t>00 000 </a:t>
            </a:r>
            <a:r>
              <a:rPr lang="ru-RU" dirty="0"/>
              <a:t>₽</a:t>
            </a:r>
            <a:endParaRPr lang="ru-RU" dirty="0">
              <a:ea typeface="+mn-lt"/>
              <a:cs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1B4B88-3484-48B4-9043-732B05FBD175}"/>
              </a:ext>
            </a:extLst>
          </p:cNvPr>
          <p:cNvSpPr txBox="1"/>
          <p:nvPr/>
        </p:nvSpPr>
        <p:spPr>
          <a:xfrm>
            <a:off x="4231233" y="104885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dirty="0"/>
              <a:t>ДВС</a:t>
            </a:r>
          </a:p>
        </p:txBody>
      </p:sp>
      <p:pic>
        <p:nvPicPr>
          <p:cNvPr id="12" name="Рисунок 12" descr="Изображение выглядит как автомобиль, автобус, припаркован, сидит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BB299B32-62C5-473A-9D07-00ED6C00B5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506" y="3883982"/>
            <a:ext cx="1875693" cy="181556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072F421-89F3-4A67-990A-14148E37B1E0}"/>
              </a:ext>
            </a:extLst>
          </p:cNvPr>
          <p:cNvSpPr txBox="1"/>
          <p:nvPr/>
        </p:nvSpPr>
        <p:spPr>
          <a:xfrm>
            <a:off x="1300212" y="3574131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ea typeface="+mn-lt"/>
                <a:cs typeface="+mn-lt"/>
              </a:rPr>
              <a:t>Кабина</a:t>
            </a:r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63852B-A63B-47AA-9FBF-1391F97ED492}"/>
              </a:ext>
            </a:extLst>
          </p:cNvPr>
          <p:cNvSpPr txBox="1"/>
          <p:nvPr/>
        </p:nvSpPr>
        <p:spPr>
          <a:xfrm>
            <a:off x="1073394" y="577982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ea typeface="+mn-lt"/>
                <a:cs typeface="+mn-lt"/>
              </a:rPr>
              <a:t>250 000 </a:t>
            </a:r>
            <a:r>
              <a:rPr lang="ru-RU" dirty="0"/>
              <a:t>₽</a:t>
            </a:r>
          </a:p>
        </p:txBody>
      </p:sp>
      <p:pic>
        <p:nvPicPr>
          <p:cNvPr id="17" name="Рисунок 16" descr="Изображение выглядит как текст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9F8BB5DF-BE51-45BF-AC66-F7B141258BE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22002" y="4004110"/>
            <a:ext cx="2231108" cy="167616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ADE13FE-8B7A-46BF-97A4-4C0381AADC6A}"/>
              </a:ext>
            </a:extLst>
          </p:cNvPr>
          <p:cNvSpPr txBox="1"/>
          <p:nvPr/>
        </p:nvSpPr>
        <p:spPr>
          <a:xfrm>
            <a:off x="7527396" y="3579881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dirty="0">
                <a:ea typeface="+mn-lt"/>
                <a:cs typeface="+mn-lt"/>
              </a:rPr>
              <a:t>Бак</a:t>
            </a:r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3A2FB6-8511-4AFF-932D-8EF48C3A4FEF}"/>
              </a:ext>
            </a:extLst>
          </p:cNvPr>
          <p:cNvSpPr txBox="1"/>
          <p:nvPr/>
        </p:nvSpPr>
        <p:spPr>
          <a:xfrm>
            <a:off x="7208614" y="5759304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ea typeface="+mn-lt"/>
                <a:cs typeface="+mn-lt"/>
              </a:rPr>
              <a:t>925 000 </a:t>
            </a:r>
            <a:r>
              <a:rPr lang="ru-RU" dirty="0"/>
              <a:t>₽</a:t>
            </a:r>
          </a:p>
        </p:txBody>
      </p:sp>
      <p:pic>
        <p:nvPicPr>
          <p:cNvPr id="22" name="Рисунок 21" descr="Изображение выглядит как карт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D61EC288-7A49-4E21-99C7-1F20D3C1764B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39376" y="1445026"/>
            <a:ext cx="2231108" cy="160900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96C48F5-AF91-4C39-AB72-8AB40C8BAC3F}"/>
              </a:ext>
            </a:extLst>
          </p:cNvPr>
          <p:cNvSpPr txBox="1"/>
          <p:nvPr/>
        </p:nvSpPr>
        <p:spPr>
          <a:xfrm>
            <a:off x="7284708" y="103443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dirty="0">
                <a:ea typeface="+mn-lt"/>
                <a:cs typeface="+mn-lt"/>
              </a:rPr>
              <a:t>Стрела</a:t>
            </a:r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D4ABB5D-4CA9-4285-9992-B306B4787FA6}"/>
              </a:ext>
            </a:extLst>
          </p:cNvPr>
          <p:cNvSpPr txBox="1"/>
          <p:nvPr/>
        </p:nvSpPr>
        <p:spPr>
          <a:xfrm>
            <a:off x="7208614" y="3101663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latin typeface="Franklin Gothic Book"/>
              </a:rPr>
              <a:t>121 000</a:t>
            </a:r>
            <a:r>
              <a:rPr lang="ru-RU" dirty="0"/>
              <a:t>₽</a:t>
            </a:r>
          </a:p>
        </p:txBody>
      </p:sp>
      <p:pic>
        <p:nvPicPr>
          <p:cNvPr id="25" name="Рисунок 25" descr="Изображение выглядит как игрушка, черный, грузовик, едет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804DC411-5F5B-49D8-938D-82E523C0C81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5321"/>
          <a:stretch/>
        </p:blipFill>
        <p:spPr>
          <a:xfrm>
            <a:off x="3341078" y="4137490"/>
            <a:ext cx="2743200" cy="1455441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5D2EF66-D4D5-44B6-BE59-D6D074E99F76}"/>
              </a:ext>
            </a:extLst>
          </p:cNvPr>
          <p:cNvSpPr txBox="1"/>
          <p:nvPr/>
        </p:nvSpPr>
        <p:spPr>
          <a:xfrm>
            <a:off x="4058245" y="3593461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dirty="0">
                <a:latin typeface="Franklin Gothic Book"/>
              </a:rPr>
              <a:t>Шасси</a:t>
            </a:r>
            <a:endParaRPr lang="ru-RU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1D63AF0-538D-4823-A8A5-324869AF9354}"/>
              </a:ext>
            </a:extLst>
          </p:cNvPr>
          <p:cNvSpPr txBox="1"/>
          <p:nvPr/>
        </p:nvSpPr>
        <p:spPr>
          <a:xfrm>
            <a:off x="4037657" y="5767628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latin typeface="Franklin Gothic Book"/>
              </a:rPr>
              <a:t>625 000 </a:t>
            </a:r>
            <a:r>
              <a:rPr lang="ru-RU" dirty="0"/>
              <a:t>₽</a:t>
            </a:r>
            <a:r>
              <a:rPr lang="ru-RU" dirty="0">
                <a:latin typeface="Franklin Gothic Book"/>
                <a:ea typeface="Franklin Gothic Book"/>
                <a:cs typeface="Franklin Gothic Book"/>
              </a:rPr>
              <a:t>​</a:t>
            </a:r>
            <a:endParaRPr lang="ru-RU" dirty="0"/>
          </a:p>
        </p:txBody>
      </p:sp>
      <p:pic>
        <p:nvPicPr>
          <p:cNvPr id="29" name="Рисунок 29" descr="Изображение выглядит как внутренний, стол, кофе, чашк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7677373C-3F17-47D0-9C5D-744C2C010C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23983" y="2755464"/>
            <a:ext cx="3118338" cy="1382026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478CF256-EF9C-4830-9C45-731BA0D2A03E}"/>
              </a:ext>
            </a:extLst>
          </p:cNvPr>
          <p:cNvSpPr txBox="1"/>
          <p:nvPr/>
        </p:nvSpPr>
        <p:spPr>
          <a:xfrm>
            <a:off x="9730307" y="2325152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dirty="0">
                <a:latin typeface="Franklin Gothic Book"/>
              </a:rPr>
              <a:t>Прочие расходы</a:t>
            </a:r>
            <a:endParaRPr lang="ru-RU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B7A5A3A-76E7-4D0F-80E7-57556CB42DD5}"/>
              </a:ext>
            </a:extLst>
          </p:cNvPr>
          <p:cNvSpPr txBox="1"/>
          <p:nvPr/>
        </p:nvSpPr>
        <p:spPr>
          <a:xfrm>
            <a:off x="10104713" y="420042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latin typeface="Franklin Gothic Book"/>
              </a:rPr>
              <a:t>750 000 </a:t>
            </a:r>
            <a:r>
              <a:rPr lang="ru-RU" dirty="0"/>
              <a:t>₽</a:t>
            </a:r>
          </a:p>
        </p:txBody>
      </p:sp>
      <p:pic>
        <p:nvPicPr>
          <p:cNvPr id="5" name="Рисунок 7" descr="Изображение выглядит как комната, двигатель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FEB8C65F-67FE-487E-B585-910B5AFEDD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3753" y="1541438"/>
            <a:ext cx="2743200" cy="148794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4DA992E-E0F2-4986-88A0-31CA624C8DCD}"/>
              </a:ext>
            </a:extLst>
          </p:cNvPr>
          <p:cNvSpPr txBox="1"/>
          <p:nvPr/>
        </p:nvSpPr>
        <p:spPr>
          <a:xfrm>
            <a:off x="433753" y="1019908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dirty="0">
                <a:latin typeface="Franklin Gothic Book"/>
              </a:rPr>
              <a:t>Гидравлический привод</a:t>
            </a: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8DF876B-6EFD-4C91-9514-7E0E8420808A}"/>
              </a:ext>
            </a:extLst>
          </p:cNvPr>
          <p:cNvSpPr txBox="1"/>
          <p:nvPr/>
        </p:nvSpPr>
        <p:spPr>
          <a:xfrm>
            <a:off x="1168406" y="312659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Franklin Gothic Book"/>
              </a:rPr>
              <a:t>5</a:t>
            </a:r>
            <a:r>
              <a:rPr lang="ru-RU" dirty="0">
                <a:latin typeface="Franklin Gothic Book"/>
              </a:rPr>
              <a:t>00 000 </a:t>
            </a:r>
            <a:r>
              <a:rPr lang="ru-RU" dirty="0"/>
              <a:t>₽</a:t>
            </a:r>
          </a:p>
        </p:txBody>
      </p:sp>
    </p:spTree>
    <p:extLst>
      <p:ext uri="{BB962C8B-B14F-4D97-AF65-F5344CB8AC3E}">
        <p14:creationId xmlns:p14="http://schemas.microsoft.com/office/powerpoint/2010/main" val="3366888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52C497D-EBBA-48DD-AE1D-0F14B5037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6433" y="97599"/>
            <a:ext cx="6798869" cy="994122"/>
          </a:xfrm>
        </p:spPr>
        <p:txBody>
          <a:bodyPr>
            <a:normAutofit/>
          </a:bodyPr>
          <a:lstStyle/>
          <a:p>
            <a:pPr algn="ctr"/>
            <a:r>
              <a:rPr lang="ru-RU" sz="4000" b="0" cap="none" dirty="0">
                <a:solidFill>
                  <a:schemeClr val="tx1"/>
                </a:solidFill>
              </a:rPr>
              <a:t>Потенциальные партнеры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38282" y="5715017"/>
            <a:ext cx="3357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endParaRPr lang="ru-RU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BE0CBE1-A349-419E-ABE7-28928154B367}"/>
              </a:ext>
            </a:extLst>
          </p:cNvPr>
          <p:cNvSpPr/>
          <p:nvPr/>
        </p:nvSpPr>
        <p:spPr>
          <a:xfrm>
            <a:off x="752789" y="1490008"/>
            <a:ext cx="347100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Изготовление листового проката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ООО «БСП Прогресс»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г. Екатеринбург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14AAAED-0534-4C24-87D8-FC1ABA9CA31A}"/>
              </a:ext>
            </a:extLst>
          </p:cNvPr>
          <p:cNvSpPr/>
          <p:nvPr/>
        </p:nvSpPr>
        <p:spPr>
          <a:xfrm>
            <a:off x="4998567" y="1490008"/>
            <a:ext cx="226948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Лазерная резка деталей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УралСталь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г. Тюмень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90F281F-2BDF-4604-A479-E1EF5B6D00C4}"/>
              </a:ext>
            </a:extLst>
          </p:cNvPr>
          <p:cNvSpPr/>
          <p:nvPr/>
        </p:nvSpPr>
        <p:spPr>
          <a:xfrm>
            <a:off x="8188942" y="1519516"/>
            <a:ext cx="256912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Транспортировка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«ПЭК»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г.Екатеринбург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Картинки по запросу &quot;транспортировка пэк&quot;&quot;">
            <a:extLst>
              <a:ext uri="{FF2B5EF4-FFF2-40B4-BE49-F238E27FC236}">
                <a16:creationId xmlns:a16="http://schemas.microsoft.com/office/drawing/2014/main" id="{128D751D-33AA-4A83-893F-21B1E4AA9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208" y="4047140"/>
            <a:ext cx="2825731" cy="1806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Картинки по запросу &quot;лазерная резка&quot;&quot;">
            <a:extLst>
              <a:ext uri="{FF2B5EF4-FFF2-40B4-BE49-F238E27FC236}">
                <a16:creationId xmlns:a16="http://schemas.microsoft.com/office/drawing/2014/main" id="{FEF9527A-9960-44E0-9C95-8428B02A4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777" y="4047140"/>
            <a:ext cx="2046550" cy="1806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Картинки по запросу &quot;листовой прокат&quot;&quot;">
            <a:extLst>
              <a:ext uri="{FF2B5EF4-FFF2-40B4-BE49-F238E27FC236}">
                <a16:creationId xmlns:a16="http://schemas.microsoft.com/office/drawing/2014/main" id="{D4EDD34E-C403-4EA0-9016-842E90B1DE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40" y="4047140"/>
            <a:ext cx="2625151" cy="1806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92654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52C497D-EBBA-48DD-AE1D-0F14B5037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5481" y="116632"/>
            <a:ext cx="6798869" cy="994122"/>
          </a:xfrm>
        </p:spPr>
        <p:txBody>
          <a:bodyPr>
            <a:normAutofit/>
          </a:bodyPr>
          <a:lstStyle/>
          <a:p>
            <a:pPr algn="ctr"/>
            <a:r>
              <a:rPr lang="ru-RU" sz="4000" b="0" cap="none" dirty="0">
                <a:solidFill>
                  <a:schemeClr val="tx1"/>
                </a:solidFill>
              </a:rPr>
              <a:t>Расчет стоимости стрелы 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5AC0D32-6D5E-4530-8E8E-13C79A4DA70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76120" y="1636371"/>
            <a:ext cx="4844898" cy="358525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51384" y="1348800"/>
            <a:ext cx="7291548" cy="5509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ООО БСП Прогресс г.Екатеринбург 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Сталь 3 ГОСТ 1050-2013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2 листа 4 мм.  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1.25х1.5 м.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Цена: 92 000 рублей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Лазерная резка деталей </a:t>
            </a:r>
          </a:p>
          <a:p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УралСталь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г.Тюмень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150 руб. за погонный метр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Цена: 6 000  рублей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Прочие расходы (болты, гайки, подшипники и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тд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Цена: 25 000 рублей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7066438" y="6143644"/>
            <a:ext cx="28528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ИТОГ: 123 000</a:t>
            </a:r>
            <a:r>
              <a:rPr lang="ru-RU" sz="2800" b="1" dirty="0"/>
              <a:t>₽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502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52C497D-EBBA-48DD-AE1D-0F14B5037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5481" y="116632"/>
            <a:ext cx="6798869" cy="994122"/>
          </a:xfrm>
        </p:spPr>
        <p:txBody>
          <a:bodyPr>
            <a:normAutofit/>
          </a:bodyPr>
          <a:lstStyle/>
          <a:p>
            <a:pPr algn="ctr"/>
            <a:r>
              <a:rPr lang="ru-RU" sz="4000" b="0" cap="none" dirty="0">
                <a:solidFill>
                  <a:schemeClr val="tx1"/>
                </a:solidFill>
              </a:rPr>
              <a:t>Расчет стоимости бака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38282" y="5715017"/>
            <a:ext cx="3357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endParaRPr lang="ru-RU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561293" y="1196752"/>
            <a:ext cx="5711564" cy="587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ООО БСП Прогресс г.Екатеринбург 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Сталь 3 ГОСТ 1050-2013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12 листа 3 мм.  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1.25х1.5 м.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872 500 рублей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Лазерная резка деталей </a:t>
            </a:r>
          </a:p>
          <a:p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УралСталь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г.Тюмень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150 руб. за погонный метр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18 000 рублей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Транспортировка автомагистральным 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способом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12 500 рублей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7104112" y="6038182"/>
            <a:ext cx="29522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ИТОГ: 903 000 </a:t>
            </a:r>
            <a:r>
              <a:rPr lang="ru-RU" sz="2800" b="1" dirty="0"/>
              <a:t>₽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CECAA6-1815-46B1-B3A1-EF50FD2F8C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6120" y="1592796"/>
            <a:ext cx="4824536" cy="361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5365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BF4437-DB31-4E04-8E6C-4B0F8DF808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40" y="4656092"/>
            <a:ext cx="2555980" cy="1790401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D22EB1F-36E5-4B34-841F-B8ECA212D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553" y="191258"/>
            <a:ext cx="6798869" cy="629714"/>
          </a:xfrm>
        </p:spPr>
        <p:txBody>
          <a:bodyPr>
            <a:noAutofit/>
          </a:bodyPr>
          <a:lstStyle/>
          <a:p>
            <a:r>
              <a:rPr lang="ru-RU" sz="4000" b="0" cap="none" dirty="0">
                <a:solidFill>
                  <a:schemeClr val="tx1"/>
                </a:solidFill>
              </a:rPr>
              <a:t>Прототип</a:t>
            </a:r>
            <a:endParaRPr lang="ru-RU" sz="4000" dirty="0">
              <a:solidFill>
                <a:schemeClr val="tx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45988F1-08C1-4F73-B45C-570CEBDF7C4B}"/>
              </a:ext>
            </a:extLst>
          </p:cNvPr>
          <p:cNvSpPr/>
          <p:nvPr/>
        </p:nvSpPr>
        <p:spPr>
          <a:xfrm>
            <a:off x="911424" y="846944"/>
            <a:ext cx="92525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Century Gothic" panose="020B0502020202020204" pitchFamily="34" charset="0"/>
              </a:rPr>
              <a:t>На данном этапе проектирования командой разработана полноразмерная 3</a:t>
            </a:r>
            <a:r>
              <a:rPr lang="en-US" sz="2000" dirty="0">
                <a:latin typeface="Century Gothic" panose="020B0502020202020204" pitchFamily="34" charset="0"/>
              </a:rPr>
              <a:t>D</a:t>
            </a:r>
            <a:r>
              <a:rPr lang="ru-RU" sz="2000" dirty="0">
                <a:latin typeface="Century Gothic" panose="020B0502020202020204" pitchFamily="34" charset="0"/>
              </a:rPr>
              <a:t>-модель и может быть разработан минимальный пакет конструкторской, технологической документации необходимой для производства </a:t>
            </a:r>
            <a:r>
              <a:rPr lang="en-US" sz="2000" dirty="0">
                <a:latin typeface="Century Gothic" panose="020B0502020202020204" pitchFamily="34" charset="0"/>
              </a:rPr>
              <a:t>MVP</a:t>
            </a:r>
            <a:endParaRPr lang="ru-RU" sz="2000" dirty="0">
              <a:latin typeface="Century Gothic" panose="020B0502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274CA50-4F0D-4C5E-A7AD-45F5047B1C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77"/>
          <a:stretch/>
        </p:blipFill>
        <p:spPr>
          <a:xfrm>
            <a:off x="228376" y="4616498"/>
            <a:ext cx="2483035" cy="186959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DCAF981-8B61-4FFA-936C-D0123C1837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78" y="2636912"/>
            <a:ext cx="2619436" cy="181866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7DF3D5D-DA64-40A7-B98B-4F2112DB77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069" y="2327678"/>
            <a:ext cx="2926931" cy="220264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5AC0D32-6D5E-4530-8E8E-13C79A4DA700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291201" y="5479945"/>
            <a:ext cx="1584452" cy="117250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84571F5-9055-42E5-8275-9C7289413597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291201" y="2880607"/>
            <a:ext cx="1611578" cy="121181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8CFDA48-C055-4869-8EB6-56A510480146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0295728" y="1621612"/>
            <a:ext cx="1552511" cy="116297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50B1047-878B-4837-885B-972B68C3BDD5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294861" y="4180276"/>
            <a:ext cx="1615759" cy="121181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8BC814B-8FA4-419D-9EDC-4B7C0DED05C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66858" y="2068981"/>
            <a:ext cx="3221729" cy="24754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04E491C-6718-4B53-852D-2786D5D979D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17844" y="4656092"/>
            <a:ext cx="3371790" cy="177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1569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51C8F0E9-5A40-4B82-8972-E0D8EF527C20}"/>
              </a:ext>
            </a:extLst>
          </p:cNvPr>
          <p:cNvSpPr txBox="1">
            <a:spLocks/>
          </p:cNvSpPr>
          <p:nvPr/>
        </p:nvSpPr>
        <p:spPr>
          <a:xfrm>
            <a:off x="2063553" y="191258"/>
            <a:ext cx="6798869" cy="6297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i="0" kern="1200" cap="all">
                <a:solidFill>
                  <a:schemeClr val="accent4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000" dirty="0">
              <a:solidFill>
                <a:schemeClr val="tx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6280C0BE-A436-4DD2-B4B1-C86A1D9BC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4145" y="206670"/>
            <a:ext cx="6798869" cy="629714"/>
          </a:xfrm>
        </p:spPr>
        <p:txBody>
          <a:bodyPr>
            <a:noAutofit/>
          </a:bodyPr>
          <a:lstStyle/>
          <a:p>
            <a:r>
              <a:rPr lang="en-US" sz="4000" b="0" cap="none" dirty="0">
                <a:solidFill>
                  <a:schemeClr val="tx1"/>
                </a:solidFill>
              </a:rPr>
              <a:t>MVP</a:t>
            </a:r>
            <a:endParaRPr lang="ru-RU" sz="4000" dirty="0">
              <a:solidFill>
                <a:schemeClr val="tx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C9CA0DE-20E2-493D-AAE6-7DA815ACB9E5}"/>
              </a:ext>
            </a:extLst>
          </p:cNvPr>
          <p:cNvSpPr/>
          <p:nvPr/>
        </p:nvSpPr>
        <p:spPr>
          <a:xfrm>
            <a:off x="191344" y="802387"/>
            <a:ext cx="92525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Century Gothic" panose="020B0502020202020204" pitchFamily="34" charset="0"/>
              </a:rPr>
              <a:t>В качестве минимально целесообразного продукта наша команда сможет предложить полноразмерный агрегат, способный выполнять большинство функций планируемого готового продукта.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7406576-E553-465F-8860-F67B2EFEBD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606" y="2044299"/>
            <a:ext cx="3320033" cy="242890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2FA6B1-EDFD-47A8-9C3A-FC690917F3F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29555" y="2039721"/>
            <a:ext cx="3530770" cy="242130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C499A62-0CD4-41BE-8759-D239070B8FF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87081" y="2039722"/>
            <a:ext cx="3320032" cy="242130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C2029D7-D0F9-479C-B657-175E526099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096" y="4604362"/>
            <a:ext cx="3922831" cy="200524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260588B-D9F5-479F-B949-F9F096D3C1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3398" y="4519021"/>
            <a:ext cx="1458250" cy="215984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6EC9443-8E9C-498B-84D6-3E41B635DC5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662" y="4625991"/>
            <a:ext cx="2689192" cy="201689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C092E0D-3CD0-4ADD-8ABF-77F4A0FF9E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550" y="4527062"/>
            <a:ext cx="1595496" cy="215984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E3FDD9B-6F71-4512-A880-861F834C0C8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324" y="4940478"/>
            <a:ext cx="2715164" cy="138791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E0A78CA-89C3-46F9-9B6F-5C4448E99A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096" y="4547529"/>
            <a:ext cx="858008" cy="2078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8520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1A60DF-4F12-4054-A5A1-8E450E7F1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5480" y="215051"/>
            <a:ext cx="6798869" cy="92211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0" cap="none" dirty="0">
                <a:solidFill>
                  <a:schemeClr val="tx1"/>
                </a:solidFill>
              </a:rPr>
              <a:t>Патентование отдельных узлов кормосмесителя</a:t>
            </a:r>
            <a:endParaRPr lang="ru-RU" sz="4000" b="0" cap="none" dirty="0">
              <a:solidFill>
                <a:schemeClr val="tx1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3BAA8E2-AB1C-4653-9C61-E6A89E172B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2" y="1779572"/>
            <a:ext cx="2885240" cy="216954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2BF4CA0-DA9E-4851-B074-361041DD9C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16" y="4455998"/>
            <a:ext cx="2913014" cy="20404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C3B24C8-DEB6-45E2-AD1A-84AF50A45EB9}"/>
              </a:ext>
            </a:extLst>
          </p:cNvPr>
          <p:cNvSpPr txBox="1"/>
          <p:nvPr/>
        </p:nvSpPr>
        <p:spPr>
          <a:xfrm>
            <a:off x="6528048" y="1628800"/>
            <a:ext cx="55446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Century Gothic" panose="020B0502020202020204" pitchFamily="34" charset="0"/>
              </a:rPr>
              <a:t>Предлагаемый вариант фрезы  для предварительной обработки сырья имеет: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BE2E20E-8ADF-4E58-B31A-371102F16DEA}"/>
              </a:ext>
            </a:extLst>
          </p:cNvPr>
          <p:cNvSpPr txBox="1"/>
          <p:nvPr/>
        </p:nvSpPr>
        <p:spPr>
          <a:xfrm>
            <a:off x="7799512" y="3229977"/>
            <a:ext cx="43924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entury Gothic" panose="020B0502020202020204" pitchFamily="34" charset="0"/>
              </a:rPr>
              <a:t>• Индивидуальные размеры</a:t>
            </a:r>
          </a:p>
          <a:p>
            <a:r>
              <a:rPr lang="ru-RU" sz="2000" dirty="0">
                <a:latin typeface="Century Gothic" panose="020B0502020202020204" pitchFamily="34" charset="0"/>
              </a:rPr>
              <a:t> </a:t>
            </a:r>
          </a:p>
          <a:p>
            <a:r>
              <a:rPr lang="ru-RU" sz="2000" dirty="0">
                <a:latin typeface="Century Gothic" panose="020B0502020202020204" pitchFamily="34" charset="0"/>
              </a:rPr>
              <a:t>• Особое расположение режущего элемента на фрезе позволяющее повысить эффективность среза и транспортировки сырья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9F33E57-1F83-421C-AB2A-5E347CEB7F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470" y="3229977"/>
            <a:ext cx="4244242" cy="216954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A68A30D-BBED-4F32-8DFB-0F088E5A21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6802" y="1915894"/>
            <a:ext cx="2016224" cy="106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2345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BD2EBAF5-2610-4FFE-9ADE-195714570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5687" y="195423"/>
            <a:ext cx="6798869" cy="92211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0" cap="none" dirty="0">
                <a:solidFill>
                  <a:schemeClr val="tx1"/>
                </a:solidFill>
              </a:rPr>
              <a:t>Патентование отдельных узлов кормосмесителя</a:t>
            </a:r>
            <a:endParaRPr lang="ru-RU" sz="4000" b="0" cap="none" dirty="0">
              <a:solidFill>
                <a:schemeClr val="tx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E384B2-51E0-4A29-8171-38C7AD38FB13}"/>
              </a:ext>
            </a:extLst>
          </p:cNvPr>
          <p:cNvSpPr txBox="1"/>
          <p:nvPr/>
        </p:nvSpPr>
        <p:spPr>
          <a:xfrm>
            <a:off x="6744072" y="4334353"/>
            <a:ext cx="645832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Century Gothic" panose="020B0502020202020204" pitchFamily="34" charset="0"/>
              </a:rPr>
              <a:t>Вертикальное расположение </a:t>
            </a:r>
            <a:r>
              <a:rPr lang="ru-RU" sz="2800" dirty="0" err="1">
                <a:latin typeface="Century Gothic" panose="020B0502020202020204" pitchFamily="34" charset="0"/>
              </a:rPr>
              <a:t>размешивателя</a:t>
            </a:r>
            <a:r>
              <a:rPr lang="ru-RU" sz="2800" dirty="0">
                <a:latin typeface="Century Gothic" panose="020B0502020202020204" pitchFamily="34" charset="0"/>
              </a:rPr>
              <a:t>: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ru-RU" sz="2400" dirty="0">
                <a:latin typeface="Century Gothic" panose="020B0502020202020204" pitchFamily="34" charset="0"/>
              </a:rPr>
              <a:t>Однородность корма на выходе – </a:t>
            </a:r>
          </a:p>
          <a:p>
            <a:r>
              <a:rPr lang="ru-RU" sz="2400" b="1" dirty="0">
                <a:latin typeface="Century Gothic" panose="020B0502020202020204" pitchFamily="34" charset="0"/>
              </a:rPr>
              <a:t>80%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826CB8-DB34-4727-9FF1-A96FEDB9832E}"/>
              </a:ext>
            </a:extLst>
          </p:cNvPr>
          <p:cNvSpPr txBox="1"/>
          <p:nvPr/>
        </p:nvSpPr>
        <p:spPr>
          <a:xfrm>
            <a:off x="6182552" y="1572877"/>
            <a:ext cx="59519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Century Gothic" panose="020B0502020202020204" pitchFamily="34" charset="0"/>
              </a:rPr>
              <a:t>Горизонтальное расположение </a:t>
            </a:r>
            <a:r>
              <a:rPr lang="ru-RU" sz="2800" b="1" dirty="0" err="1">
                <a:latin typeface="Century Gothic" panose="020B0502020202020204" pitchFamily="34" charset="0"/>
              </a:rPr>
              <a:t>размешивателя</a:t>
            </a:r>
            <a:r>
              <a:rPr lang="ru-RU" sz="2800" b="1" dirty="0">
                <a:latin typeface="Century Gothic" panose="020B0502020202020204" pitchFamily="34" charset="0"/>
              </a:rPr>
              <a:t>:</a:t>
            </a:r>
          </a:p>
          <a:p>
            <a:endParaRPr lang="ru-RU" sz="2400" dirty="0">
              <a:latin typeface="Century Gothic" panose="020B0502020202020204" pitchFamily="34" charset="0"/>
            </a:endParaRPr>
          </a:p>
          <a:p>
            <a:r>
              <a:rPr lang="ru-RU" sz="2400" dirty="0">
                <a:latin typeface="Century Gothic" panose="020B0502020202020204" pitchFamily="34" charset="0"/>
              </a:rPr>
              <a:t>Однородность корма на выходе – </a:t>
            </a:r>
            <a:r>
              <a:rPr lang="ru-RU" sz="2400" b="1" dirty="0">
                <a:latin typeface="Century Gothic" panose="020B0502020202020204" pitchFamily="34" charset="0"/>
              </a:rPr>
              <a:t>98%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C9D593F-7F39-4104-8AC5-8AA2FC9AD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4" y="705155"/>
            <a:ext cx="3439865" cy="270788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8AEFB50-F079-4631-AEF0-E8DD6F8FCF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6" y="3603221"/>
            <a:ext cx="5163716" cy="263955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AC4C012-29EB-468C-8911-BA115E3E07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712" y="3596380"/>
            <a:ext cx="1927078" cy="274664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5ACB610-11D1-47AD-87AB-B08BBD172A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6" y="3596380"/>
            <a:ext cx="1135840" cy="2707888"/>
          </a:xfrm>
          <a:prstGeom prst="rect">
            <a:avLst/>
          </a:prstGeom>
        </p:spPr>
      </p:pic>
      <p:pic>
        <p:nvPicPr>
          <p:cNvPr id="1026" name="Picture 2" descr="Картинки по запросу &quot;кормосмеситель изнутри&quot;&quot;">
            <a:extLst>
              <a:ext uri="{FF2B5EF4-FFF2-40B4-BE49-F238E27FC236}">
                <a16:creationId xmlns:a16="http://schemas.microsoft.com/office/drawing/2014/main" id="{D7CF11BF-637E-45A8-8DFD-E234CFD82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156" y="4216813"/>
            <a:ext cx="2879473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C24DC4B-4C1B-4ECE-BDB6-5FF66840DA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4899" y="1225621"/>
            <a:ext cx="1472433" cy="113133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D6EF655-9C50-48DD-9443-752B1B56685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l="12538" t="450" r="16044" b="7508"/>
          <a:stretch/>
        </p:blipFill>
        <p:spPr>
          <a:xfrm>
            <a:off x="3767396" y="2487125"/>
            <a:ext cx="2349033" cy="1660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7407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>
            <a:extLst>
              <a:ext uri="{FF2B5EF4-FFF2-40B4-BE49-F238E27FC236}">
                <a16:creationId xmlns:a16="http://schemas.microsoft.com/office/drawing/2014/main" id="{A053E9ED-031F-4891-B2DD-02E62C33D3FC}"/>
              </a:ext>
            </a:extLst>
          </p:cNvPr>
          <p:cNvSpPr txBox="1">
            <a:spLocks/>
          </p:cNvSpPr>
          <p:nvPr/>
        </p:nvSpPr>
        <p:spPr>
          <a:xfrm>
            <a:off x="1991544" y="1484785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ru-RU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C6C34B27-EE59-4A6B-AF1A-4CD186B8BB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5282280"/>
              </p:ext>
            </p:extLst>
          </p:nvPr>
        </p:nvGraphicFramePr>
        <p:xfrm>
          <a:off x="1487488" y="1318308"/>
          <a:ext cx="8229600" cy="48589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7841">
                  <a:extLst>
                    <a:ext uri="{9D8B030D-6E8A-4147-A177-3AD203B41FA5}">
                      <a16:colId xmlns:a16="http://schemas.microsoft.com/office/drawing/2014/main" val="2602570953"/>
                    </a:ext>
                  </a:extLst>
                </a:gridCol>
                <a:gridCol w="2996735">
                  <a:extLst>
                    <a:ext uri="{9D8B030D-6E8A-4147-A177-3AD203B41FA5}">
                      <a16:colId xmlns:a16="http://schemas.microsoft.com/office/drawing/2014/main" val="2430528345"/>
                    </a:ext>
                  </a:extLst>
                </a:gridCol>
                <a:gridCol w="3045024">
                  <a:extLst>
                    <a:ext uri="{9D8B030D-6E8A-4147-A177-3AD203B41FA5}">
                      <a16:colId xmlns:a16="http://schemas.microsoft.com/office/drawing/2014/main" val="1359248648"/>
                    </a:ext>
                  </a:extLst>
                </a:gridCol>
              </a:tblGrid>
              <a:tr h="80691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+mj-lt"/>
                        </a:rPr>
                        <a:t>ПРОЕКТ САМОХОДНОГО</a:t>
                      </a:r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</a:p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+mj-lt"/>
                        </a:rPr>
                        <a:t>КС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rPr>
                        <a:t>Прицепные</a:t>
                      </a:r>
                    </a:p>
                    <a:p>
                      <a:pPr algn="ctr"/>
                      <a:r>
                        <a:rPr lang="ru-RU" sz="2400" b="0" dirty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rPr>
                        <a:t>кормосмесители</a:t>
                      </a:r>
                      <a:endParaRPr lang="ru-RU" sz="2400" b="0" dirty="0">
                        <a:latin typeface="Palatino Linotype" panose="020405020505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45372"/>
                  </a:ext>
                </a:extLst>
              </a:tr>
              <a:tr h="652675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Гидравлический  привод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ПРИСУТСТВУЕТ</a:t>
                      </a:r>
                    </a:p>
                    <a:p>
                      <a:pPr algn="ctr"/>
                      <a:r>
                        <a:rPr lang="ru-RU" b="1" dirty="0"/>
                        <a:t>(КЭМЗ)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ОТСУТСТВУЕТ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8229849"/>
                  </a:ext>
                </a:extLst>
              </a:tr>
              <a:tr h="62759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Расположение шнекового узла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ГОРИЗОНТАЛЬНОЕ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ВЕРТИКАЛЬНОЕ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61023"/>
                  </a:ext>
                </a:extLst>
              </a:tr>
              <a:tr h="89656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Возможность автоматизации процессов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/>
                        <a:t>ПРИСУТСТВУЕТ</a:t>
                      </a:r>
                    </a:p>
                    <a:p>
                      <a:pPr algn="ctr"/>
                      <a:r>
                        <a:rPr lang="ru-RU" b="1" dirty="0"/>
                        <a:t>(Загрузка, переработка, раздача)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ОТСУТСТВУЕТ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263933"/>
                  </a:ext>
                </a:extLst>
              </a:tr>
              <a:tr h="625712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Предварительная подготовка сырья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/>
                        <a:t>ПРИСУТСТВУЕТ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/>
                        <a:t>(Измельчение фрезой)</a:t>
                      </a:r>
                    </a:p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ОТСУТСТВУЕТ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839977"/>
                  </a:ext>
                </a:extLst>
              </a:tr>
              <a:tr h="625712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Простота обслуживания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Обслуживание шнекового узла не отличается от аналога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Просты в обслуживании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029032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6C2080A0-8311-4866-ADC2-BB8699F5EA84}"/>
              </a:ext>
            </a:extLst>
          </p:cNvPr>
          <p:cNvSpPr txBox="1">
            <a:spLocks/>
          </p:cNvSpPr>
          <p:nvPr/>
        </p:nvSpPr>
        <p:spPr>
          <a:xfrm>
            <a:off x="1055440" y="116632"/>
            <a:ext cx="6798869" cy="9941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i="0" kern="1200" cap="all">
                <a:solidFill>
                  <a:schemeClr val="accent4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0" dirty="0">
                <a:solidFill>
                  <a:schemeClr val="tx1"/>
                </a:solidFill>
              </a:rPr>
              <a:t>АНАЛОГИ</a:t>
            </a:r>
          </a:p>
        </p:txBody>
      </p:sp>
    </p:spTree>
    <p:extLst>
      <p:ext uri="{BB962C8B-B14F-4D97-AF65-F5344CB8AC3E}">
        <p14:creationId xmlns:p14="http://schemas.microsoft.com/office/powerpoint/2010/main" val="19840833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>
            <a:extLst>
              <a:ext uri="{FF2B5EF4-FFF2-40B4-BE49-F238E27FC236}">
                <a16:creationId xmlns:a16="http://schemas.microsoft.com/office/drawing/2014/main" id="{A053E9ED-031F-4891-B2DD-02E62C33D3FC}"/>
              </a:ext>
            </a:extLst>
          </p:cNvPr>
          <p:cNvSpPr txBox="1">
            <a:spLocks/>
          </p:cNvSpPr>
          <p:nvPr/>
        </p:nvSpPr>
        <p:spPr>
          <a:xfrm>
            <a:off x="1991544" y="1484785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ru-RU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C6C34B27-EE59-4A6B-AF1A-4CD186B8BB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612392"/>
              </p:ext>
            </p:extLst>
          </p:nvPr>
        </p:nvGraphicFramePr>
        <p:xfrm>
          <a:off x="1487488" y="1335250"/>
          <a:ext cx="8229600" cy="4825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7841">
                  <a:extLst>
                    <a:ext uri="{9D8B030D-6E8A-4147-A177-3AD203B41FA5}">
                      <a16:colId xmlns:a16="http://schemas.microsoft.com/office/drawing/2014/main" val="2602570953"/>
                    </a:ext>
                  </a:extLst>
                </a:gridCol>
                <a:gridCol w="2852719">
                  <a:extLst>
                    <a:ext uri="{9D8B030D-6E8A-4147-A177-3AD203B41FA5}">
                      <a16:colId xmlns:a16="http://schemas.microsoft.com/office/drawing/2014/main" val="2430528345"/>
                    </a:ext>
                  </a:extLst>
                </a:gridCol>
                <a:gridCol w="3189040">
                  <a:extLst>
                    <a:ext uri="{9D8B030D-6E8A-4147-A177-3AD203B41FA5}">
                      <a16:colId xmlns:a16="http://schemas.microsoft.com/office/drawing/2014/main" val="1359248648"/>
                    </a:ext>
                  </a:extLst>
                </a:gridCol>
              </a:tblGrid>
              <a:tr h="80691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>
                          <a:solidFill>
                            <a:schemeClr val="tx1"/>
                          </a:solidFill>
                          <a:latin typeface="Franklin Gothic Medium (Заголовки)"/>
                          <a:ea typeface="+mn-ea"/>
                          <a:cs typeface="+mn-cs"/>
                        </a:rPr>
                        <a:t>ПРОЕКТ САМОХОДНОГО</a:t>
                      </a:r>
                      <a:r>
                        <a:rPr lang="ru-RU" sz="2000" b="1" kern="1200" baseline="0" dirty="0">
                          <a:solidFill>
                            <a:schemeClr val="tx1"/>
                          </a:solidFill>
                          <a:latin typeface="Franklin Gothic Medium (Заголовки)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ru-RU" sz="2000" b="1" kern="1200" baseline="0" dirty="0">
                          <a:solidFill>
                            <a:schemeClr val="tx1"/>
                          </a:solidFill>
                          <a:latin typeface="Franklin Gothic Medium (Заголовки)"/>
                          <a:ea typeface="+mn-ea"/>
                          <a:cs typeface="+mn-cs"/>
                        </a:rPr>
                        <a:t>КС</a:t>
                      </a:r>
                      <a:endParaRPr lang="ru-RU" sz="2000" b="1" kern="1200" dirty="0">
                        <a:solidFill>
                          <a:schemeClr val="tx1"/>
                        </a:solidFill>
                        <a:latin typeface="Franklin Gothic Medium (Заголовки)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rPr>
                        <a:t>SGARIBOLDI</a:t>
                      </a:r>
                      <a:endParaRPr lang="ru-RU" sz="2400" b="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45372"/>
                  </a:ext>
                </a:extLst>
              </a:tr>
              <a:tr h="652675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Гидравлический  привод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ПРИСУТСТВУЕТ</a:t>
                      </a:r>
                    </a:p>
                    <a:p>
                      <a:pPr algn="ctr"/>
                      <a:r>
                        <a:rPr lang="ru-RU" b="1" dirty="0"/>
                        <a:t>(КЭМЗ) 200 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ПРИСУТСТВУЕТ</a:t>
                      </a:r>
                    </a:p>
                    <a:p>
                      <a:pPr algn="ctr"/>
                      <a:r>
                        <a:rPr lang="ru-RU" dirty="0"/>
                        <a:t>(</a:t>
                      </a:r>
                      <a:r>
                        <a:rPr lang="en-US" dirty="0"/>
                        <a:t>BOSCH</a:t>
                      </a:r>
                      <a:r>
                        <a:rPr lang="ru-RU" dirty="0"/>
                        <a:t>) 500 тыс.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229849"/>
                  </a:ext>
                </a:extLst>
              </a:tr>
              <a:tr h="62759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Расположение шнекового узла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ГОРИЗОНТАЛЬНОЕ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ГОРИЗОНТАЛЬНОЕ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61023"/>
                  </a:ext>
                </a:extLst>
              </a:tr>
              <a:tr h="896567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  <a:p>
                      <a:pPr algn="ctr"/>
                      <a:r>
                        <a:rPr lang="ru-RU" dirty="0"/>
                        <a:t>ДВС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/>
                        <a:t>ЯМЗ-534 190 </a:t>
                      </a:r>
                      <a:r>
                        <a:rPr lang="ru-RU" b="1" dirty="0" err="1"/>
                        <a:t>л.с</a:t>
                      </a:r>
                      <a:r>
                        <a:rPr lang="ru-RU" b="1" dirty="0"/>
                        <a:t>.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/>
                        <a:t>600 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VOLVO Penta 175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л.с</a:t>
                      </a:r>
                      <a:endParaRPr lang="ru-RU" dirty="0"/>
                    </a:p>
                    <a:p>
                      <a:pPr algn="ctr"/>
                      <a:r>
                        <a:rPr lang="ru-RU" dirty="0"/>
                        <a:t>Более 1.5 млн. руб. </a:t>
                      </a:r>
                      <a:r>
                        <a:rPr lang="en-US" dirty="0"/>
                        <a:t>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263933"/>
                  </a:ext>
                </a:extLst>
              </a:tr>
              <a:tr h="625712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  <a:p>
                      <a:pPr algn="ctr"/>
                      <a:r>
                        <a:rPr lang="ru-RU" dirty="0"/>
                        <a:t>Шасси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/>
                        <a:t>МАЗ «Зубренок»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/>
                        <a:t>250 тыс. руб.</a:t>
                      </a:r>
                    </a:p>
                    <a:p>
                      <a:pPr algn="ctr"/>
                      <a:r>
                        <a:rPr lang="ru-RU" b="1" dirty="0"/>
                        <a:t>Макс. масса  - не более 15 000 кг.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rPr>
                        <a:t>SGARIBOLDI</a:t>
                      </a:r>
                    </a:p>
                    <a:p>
                      <a:pPr algn="ctr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Не обслуживается</a:t>
                      </a:r>
                      <a:endParaRPr lang="ru-RU" sz="18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dirty="0"/>
                        <a:t>Макс. масса – 9 000 кг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839977"/>
                  </a:ext>
                </a:extLst>
              </a:tr>
              <a:tr h="625712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Простота обслуживания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Прост в обслуживании на территории РФ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Отсутствуют сервисные центры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029032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6C2080A0-8311-4866-ADC2-BB8699F5EA84}"/>
              </a:ext>
            </a:extLst>
          </p:cNvPr>
          <p:cNvSpPr txBox="1">
            <a:spLocks/>
          </p:cNvSpPr>
          <p:nvPr/>
        </p:nvSpPr>
        <p:spPr>
          <a:xfrm>
            <a:off x="839416" y="40579"/>
            <a:ext cx="6798869" cy="9941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i="0" kern="1200" cap="all">
                <a:solidFill>
                  <a:schemeClr val="accent4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0" dirty="0">
                <a:solidFill>
                  <a:schemeClr val="tx1"/>
                </a:solidFill>
              </a:rPr>
              <a:t>АНАЛОГИ</a:t>
            </a:r>
          </a:p>
        </p:txBody>
      </p:sp>
    </p:spTree>
    <p:extLst>
      <p:ext uri="{BB962C8B-B14F-4D97-AF65-F5344CB8AC3E}">
        <p14:creationId xmlns:p14="http://schemas.microsoft.com/office/powerpoint/2010/main" val="11887609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DA2CDF8-8E8F-4CF0-92AF-8BC01DE1306D}"/>
              </a:ext>
            </a:extLst>
          </p:cNvPr>
          <p:cNvSpPr txBox="1">
            <a:spLocks/>
          </p:cNvSpPr>
          <p:nvPr/>
        </p:nvSpPr>
        <p:spPr>
          <a:xfrm>
            <a:off x="907630" y="70530"/>
            <a:ext cx="6798869" cy="9941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i="0" kern="1200" cap="all">
                <a:solidFill>
                  <a:schemeClr val="accent4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0" dirty="0">
                <a:solidFill>
                  <a:schemeClr val="tx1"/>
                </a:solidFill>
              </a:rPr>
              <a:t>Дорожная карта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6A2E63E3-CF5F-4E5D-B6A5-FABF61A8CF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8449272"/>
              </p:ext>
            </p:extLst>
          </p:nvPr>
        </p:nvGraphicFramePr>
        <p:xfrm>
          <a:off x="2939208" y="2582759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id="{D7A660A6-BC59-4A7C-8D13-9140414DE130}"/>
              </a:ext>
            </a:extLst>
          </p:cNvPr>
          <p:cNvSpPr/>
          <p:nvPr/>
        </p:nvSpPr>
        <p:spPr>
          <a:xfrm>
            <a:off x="7711435" y="3824314"/>
            <a:ext cx="396044" cy="2880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: вправо 27">
            <a:extLst>
              <a:ext uri="{FF2B5EF4-FFF2-40B4-BE49-F238E27FC236}">
                <a16:creationId xmlns:a16="http://schemas.microsoft.com/office/drawing/2014/main" id="{FD69F892-9702-4E64-9755-52EC3FECEA85}"/>
              </a:ext>
            </a:extLst>
          </p:cNvPr>
          <p:cNvSpPr/>
          <p:nvPr/>
        </p:nvSpPr>
        <p:spPr>
          <a:xfrm rot="20127270">
            <a:off x="7006896" y="2613046"/>
            <a:ext cx="792088" cy="2880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: вправо 28">
            <a:extLst>
              <a:ext uri="{FF2B5EF4-FFF2-40B4-BE49-F238E27FC236}">
                <a16:creationId xmlns:a16="http://schemas.microsoft.com/office/drawing/2014/main" id="{FA6A5F87-043B-4775-8F6F-C5974EA75E9A}"/>
              </a:ext>
            </a:extLst>
          </p:cNvPr>
          <p:cNvSpPr/>
          <p:nvPr/>
        </p:nvSpPr>
        <p:spPr>
          <a:xfrm rot="12890520">
            <a:off x="3899953" y="2384646"/>
            <a:ext cx="1273013" cy="33252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: вправо 29">
            <a:extLst>
              <a:ext uri="{FF2B5EF4-FFF2-40B4-BE49-F238E27FC236}">
                <a16:creationId xmlns:a16="http://schemas.microsoft.com/office/drawing/2014/main" id="{7EFDA14A-AF53-4BDC-A594-5E0015B7E0FC}"/>
              </a:ext>
            </a:extLst>
          </p:cNvPr>
          <p:cNvSpPr/>
          <p:nvPr/>
        </p:nvSpPr>
        <p:spPr>
          <a:xfrm rot="474525">
            <a:off x="7741797" y="4559988"/>
            <a:ext cx="359836" cy="2880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: вправо 30">
            <a:extLst>
              <a:ext uri="{FF2B5EF4-FFF2-40B4-BE49-F238E27FC236}">
                <a16:creationId xmlns:a16="http://schemas.microsoft.com/office/drawing/2014/main" id="{E3DF0914-CFFD-42CE-BA74-D40F351D846A}"/>
              </a:ext>
            </a:extLst>
          </p:cNvPr>
          <p:cNvSpPr/>
          <p:nvPr/>
        </p:nvSpPr>
        <p:spPr>
          <a:xfrm rot="20646503">
            <a:off x="7454175" y="3147460"/>
            <a:ext cx="566971" cy="2880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: вправо 31">
            <a:extLst>
              <a:ext uri="{FF2B5EF4-FFF2-40B4-BE49-F238E27FC236}">
                <a16:creationId xmlns:a16="http://schemas.microsoft.com/office/drawing/2014/main" id="{40A08085-C802-4367-9612-34B51AA7C87F}"/>
              </a:ext>
            </a:extLst>
          </p:cNvPr>
          <p:cNvSpPr/>
          <p:nvPr/>
        </p:nvSpPr>
        <p:spPr>
          <a:xfrm rot="10412795">
            <a:off x="3291315" y="4568366"/>
            <a:ext cx="1031825" cy="2880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: вправо 32">
            <a:extLst>
              <a:ext uri="{FF2B5EF4-FFF2-40B4-BE49-F238E27FC236}">
                <a16:creationId xmlns:a16="http://schemas.microsoft.com/office/drawing/2014/main" id="{DA30A59F-4998-492D-8759-86EC96935DC1}"/>
              </a:ext>
            </a:extLst>
          </p:cNvPr>
          <p:cNvSpPr/>
          <p:nvPr/>
        </p:nvSpPr>
        <p:spPr>
          <a:xfrm rot="1240025">
            <a:off x="7490700" y="5221499"/>
            <a:ext cx="550448" cy="2880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: вправо 33">
            <a:extLst>
              <a:ext uri="{FF2B5EF4-FFF2-40B4-BE49-F238E27FC236}">
                <a16:creationId xmlns:a16="http://schemas.microsoft.com/office/drawing/2014/main" id="{ED2B83AD-C6F1-4B57-9476-D805D2441478}"/>
              </a:ext>
            </a:extLst>
          </p:cNvPr>
          <p:cNvSpPr/>
          <p:nvPr/>
        </p:nvSpPr>
        <p:spPr>
          <a:xfrm rot="12376342">
            <a:off x="3669763" y="3171685"/>
            <a:ext cx="889770" cy="2880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: вправо 34">
            <a:extLst>
              <a:ext uri="{FF2B5EF4-FFF2-40B4-BE49-F238E27FC236}">
                <a16:creationId xmlns:a16="http://schemas.microsoft.com/office/drawing/2014/main" id="{3461AC13-3EA8-421A-B0EF-4954FD72BCF4}"/>
              </a:ext>
            </a:extLst>
          </p:cNvPr>
          <p:cNvSpPr/>
          <p:nvPr/>
        </p:nvSpPr>
        <p:spPr>
          <a:xfrm rot="11558648">
            <a:off x="3777897" y="3804648"/>
            <a:ext cx="520409" cy="2880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: вправо 35">
            <a:extLst>
              <a:ext uri="{FF2B5EF4-FFF2-40B4-BE49-F238E27FC236}">
                <a16:creationId xmlns:a16="http://schemas.microsoft.com/office/drawing/2014/main" id="{7AB96802-66D2-4178-A403-81135AE0615E}"/>
              </a:ext>
            </a:extLst>
          </p:cNvPr>
          <p:cNvSpPr/>
          <p:nvPr/>
        </p:nvSpPr>
        <p:spPr>
          <a:xfrm rot="15393760">
            <a:off x="4990859" y="2185946"/>
            <a:ext cx="789622" cy="2880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3F1CD7-4C93-4AC9-B1D3-F431B603C330}"/>
              </a:ext>
            </a:extLst>
          </p:cNvPr>
          <p:cNvSpPr txBox="1"/>
          <p:nvPr/>
        </p:nvSpPr>
        <p:spPr>
          <a:xfrm>
            <a:off x="8165212" y="2284154"/>
            <a:ext cx="280831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Идея проекта</a:t>
            </a:r>
          </a:p>
          <a:p>
            <a:endParaRPr lang="ru-RU" dirty="0">
              <a:latin typeface="Century Gothic" panose="020B0502020202020204" pitchFamily="34" charset="0"/>
            </a:endParaRPr>
          </a:p>
          <a:p>
            <a:r>
              <a:rPr lang="ru-RU" dirty="0">
                <a:latin typeface="Century Gothic" panose="020B0502020202020204" pitchFamily="34" charset="0"/>
              </a:rPr>
              <a:t>Проблемное интервью</a:t>
            </a:r>
          </a:p>
          <a:p>
            <a:endParaRPr lang="ru-RU" dirty="0">
              <a:latin typeface="Century Gothic" panose="020B0502020202020204" pitchFamily="34" charset="0"/>
            </a:endParaRPr>
          </a:p>
          <a:p>
            <a:r>
              <a:rPr lang="ru-RU" dirty="0">
                <a:latin typeface="Century Gothic" panose="020B0502020202020204" pitchFamily="34" charset="0"/>
              </a:rPr>
              <a:t>Работа совместно с с/х предприятием</a:t>
            </a:r>
          </a:p>
          <a:p>
            <a:r>
              <a:rPr lang="ru-RU" dirty="0">
                <a:latin typeface="Century Gothic" panose="020B0502020202020204" pitchFamily="34" charset="0"/>
              </a:rPr>
              <a:t> </a:t>
            </a:r>
          </a:p>
          <a:p>
            <a:r>
              <a:rPr lang="ru-RU" dirty="0">
                <a:latin typeface="Century Gothic" panose="020B0502020202020204" pitchFamily="34" charset="0"/>
              </a:rPr>
              <a:t>Формирование</a:t>
            </a:r>
          </a:p>
          <a:p>
            <a:r>
              <a:rPr lang="ru-RU" dirty="0">
                <a:latin typeface="Century Gothic" panose="020B0502020202020204" pitchFamily="34" charset="0"/>
              </a:rPr>
              <a:t>основных положений</a:t>
            </a:r>
          </a:p>
          <a:p>
            <a:br>
              <a:rPr lang="ru-RU" dirty="0">
                <a:latin typeface="Century Gothic" panose="020B0502020202020204" pitchFamily="34" charset="0"/>
              </a:rPr>
            </a:br>
            <a:r>
              <a:rPr lang="ru-RU" dirty="0">
                <a:latin typeface="Century Gothic" panose="020B0502020202020204" pitchFamily="34" charset="0"/>
              </a:rPr>
              <a:t>Поиск информации</a:t>
            </a:r>
            <a:br>
              <a:rPr lang="ru-RU" dirty="0">
                <a:latin typeface="Century Gothic" panose="020B0502020202020204" pitchFamily="34" charset="0"/>
              </a:rPr>
            </a:b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6E66228-6F26-4057-838C-48258727B5A3}"/>
              </a:ext>
            </a:extLst>
          </p:cNvPr>
          <p:cNvSpPr txBox="1"/>
          <p:nvPr/>
        </p:nvSpPr>
        <p:spPr>
          <a:xfrm>
            <a:off x="4181709" y="977785"/>
            <a:ext cx="22249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Корректировка конструкторской документации</a:t>
            </a:r>
          </a:p>
          <a:p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E8EC67-DCE3-4480-BDBC-337B106DE7E5}"/>
              </a:ext>
            </a:extLst>
          </p:cNvPr>
          <p:cNvSpPr txBox="1"/>
          <p:nvPr/>
        </p:nvSpPr>
        <p:spPr>
          <a:xfrm>
            <a:off x="1121034" y="2613676"/>
            <a:ext cx="293844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Разработка </a:t>
            </a:r>
            <a:r>
              <a:rPr lang="en-US" dirty="0">
                <a:latin typeface="Century Gothic" panose="020B0502020202020204" pitchFamily="34" charset="0"/>
              </a:rPr>
              <a:t>3D</a:t>
            </a:r>
            <a:r>
              <a:rPr lang="ru-RU" dirty="0">
                <a:latin typeface="Century Gothic" panose="020B0502020202020204" pitchFamily="34" charset="0"/>
              </a:rPr>
              <a:t>-модели и эскизов</a:t>
            </a:r>
          </a:p>
          <a:p>
            <a:endParaRPr lang="ru-RU" dirty="0">
              <a:latin typeface="Century Gothic" panose="020B0502020202020204" pitchFamily="34" charset="0"/>
            </a:endParaRPr>
          </a:p>
          <a:p>
            <a:r>
              <a:rPr lang="ru-RU" dirty="0">
                <a:latin typeface="Century Gothic" panose="020B0502020202020204" pitchFamily="34" charset="0"/>
              </a:rPr>
              <a:t>Работа с патентами (патентный поиск, разработка) </a:t>
            </a:r>
          </a:p>
          <a:p>
            <a:endParaRPr lang="ru-RU" dirty="0">
              <a:latin typeface="Century Gothic" panose="020B0502020202020204" pitchFamily="34" charset="0"/>
            </a:endParaRPr>
          </a:p>
          <a:p>
            <a:r>
              <a:rPr lang="ru-RU" dirty="0">
                <a:latin typeface="Century Gothic" panose="020B0502020202020204" pitchFamily="34" charset="0"/>
              </a:rPr>
              <a:t>Поиск узлов и компонентов</a:t>
            </a:r>
          </a:p>
          <a:p>
            <a:endParaRPr lang="ru-RU" dirty="0">
              <a:latin typeface="Century Gothic" panose="020B0502020202020204" pitchFamily="34" charset="0"/>
            </a:endParaRPr>
          </a:p>
          <a:p>
            <a:r>
              <a:rPr lang="ru-RU" dirty="0">
                <a:latin typeface="Century Gothic" panose="020B0502020202020204" pitchFamily="34" charset="0"/>
              </a:rPr>
              <a:t>Разработка  технической, конструкторской документации</a:t>
            </a:r>
          </a:p>
        </p:txBody>
      </p:sp>
      <p:sp>
        <p:nvSpPr>
          <p:cNvPr id="37" name="Стрелка: вправо 36">
            <a:extLst>
              <a:ext uri="{FF2B5EF4-FFF2-40B4-BE49-F238E27FC236}">
                <a16:creationId xmlns:a16="http://schemas.microsoft.com/office/drawing/2014/main" id="{21DE6AEE-8FDA-4EA2-B36B-8158BB8E58C0}"/>
              </a:ext>
            </a:extLst>
          </p:cNvPr>
          <p:cNvSpPr/>
          <p:nvPr/>
        </p:nvSpPr>
        <p:spPr>
          <a:xfrm rot="9577817">
            <a:off x="3292199" y="5402953"/>
            <a:ext cx="1270820" cy="2880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: вправо 17">
            <a:extLst>
              <a:ext uri="{FF2B5EF4-FFF2-40B4-BE49-F238E27FC236}">
                <a16:creationId xmlns:a16="http://schemas.microsoft.com/office/drawing/2014/main" id="{345426AC-E374-4AC6-9C9F-F1C1A306C86E}"/>
              </a:ext>
            </a:extLst>
          </p:cNvPr>
          <p:cNvSpPr/>
          <p:nvPr/>
        </p:nvSpPr>
        <p:spPr>
          <a:xfrm rot="17690712">
            <a:off x="5668509" y="2098339"/>
            <a:ext cx="835935" cy="2880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A330B2F-58A7-48A3-BC3B-EF9BBDE68708}"/>
              </a:ext>
            </a:extLst>
          </p:cNvPr>
          <p:cNvSpPr txBox="1"/>
          <p:nvPr/>
        </p:nvSpPr>
        <p:spPr>
          <a:xfrm>
            <a:off x="6241836" y="864415"/>
            <a:ext cx="24314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Разработка эксплуатационной документации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074213B-BB17-4A24-B506-56566AE42CA6}"/>
              </a:ext>
            </a:extLst>
          </p:cNvPr>
          <p:cNvSpPr/>
          <p:nvPr/>
        </p:nvSpPr>
        <p:spPr>
          <a:xfrm>
            <a:off x="2594618" y="1479042"/>
            <a:ext cx="18454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Изготовление опытного образца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66539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D533472-13AA-4528-BB19-BB063F16D9F9}"/>
              </a:ext>
            </a:extLst>
          </p:cNvPr>
          <p:cNvSpPr txBox="1">
            <a:spLocks/>
          </p:cNvSpPr>
          <p:nvPr/>
        </p:nvSpPr>
        <p:spPr>
          <a:xfrm>
            <a:off x="767408" y="44624"/>
            <a:ext cx="6798869" cy="9941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i="0" kern="1200" cap="all">
                <a:solidFill>
                  <a:schemeClr val="accent4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0" dirty="0">
                <a:solidFill>
                  <a:schemeClr val="tx1"/>
                </a:solidFill>
              </a:rPr>
              <a:t>Портфолио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B3E501D-2506-4D89-B8FF-50544AAE4B40}"/>
              </a:ext>
            </a:extLst>
          </p:cNvPr>
          <p:cNvSpPr/>
          <p:nvPr/>
        </p:nvSpPr>
        <p:spPr>
          <a:xfrm>
            <a:off x="3453997" y="1628800"/>
            <a:ext cx="863549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Century Gothic" panose="020B0502020202020204" pitchFamily="34" charset="0"/>
              </a:rPr>
              <a:t>1. Некрасов Р.Ю., Губенко А.С. Реверс-инжиниринг самоходного кормосмесителя-раздатчика на производственной базе РФ // Журнал Транспорт и машиностроение Западной Сибири. – 2018. - С. 31-37</a:t>
            </a:r>
          </a:p>
          <a:p>
            <a:pPr algn="just"/>
            <a:endParaRPr lang="ru-RU" sz="2000" dirty="0">
              <a:latin typeface="Century Gothic" panose="020B0502020202020204" pitchFamily="34" charset="0"/>
            </a:endParaRPr>
          </a:p>
          <a:p>
            <a:pPr algn="just"/>
            <a:r>
              <a:rPr lang="ru-RU" sz="2000" dirty="0">
                <a:latin typeface="Century Gothic" panose="020B0502020202020204" pitchFamily="34" charset="0"/>
              </a:rPr>
              <a:t>2. Некрасов Р.Ю., Губенко А.С. Реверс-инжиниринг самоходного кормосмесителя-раздатчика на производственной базе РФ // Энергосбережение и инновационные технологии в ТЭК. – 2018. - С. 223-225</a:t>
            </a:r>
          </a:p>
          <a:p>
            <a:pPr algn="just"/>
            <a:endParaRPr lang="ru-RU" sz="2000" dirty="0">
              <a:latin typeface="Century Gothic" panose="020B0502020202020204" pitchFamily="34" charset="0"/>
            </a:endParaRPr>
          </a:p>
          <a:p>
            <a:pPr algn="just"/>
            <a:r>
              <a:rPr lang="ru-RU" sz="2000" dirty="0">
                <a:latin typeface="Century Gothic" panose="020B0502020202020204" pitchFamily="34" charset="0"/>
              </a:rPr>
              <a:t>3. Губенко А.С. Разработка самоходного кормосмесителя-раздатчика на производственной базе РФ // Новые технологии - нефтегазовому региону. – 2019.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8F2588F-6DE2-434A-8172-4E6AC83613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69" y="4504654"/>
            <a:ext cx="1190643" cy="173072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3A3CC66-E03D-4F74-B572-BF59EA8E50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521" y="4504654"/>
            <a:ext cx="1224390" cy="173072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8E5C0EE-90AD-4CBB-9E46-A5537A7A8C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12" y="3303102"/>
            <a:ext cx="1508352" cy="106743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8D7A831-6CB6-44B6-B0D2-6FAFF2E1347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139756"/>
            <a:ext cx="1355115" cy="19168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2F4F6DB-1EED-47DD-B015-E0B56592C1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521" y="3303101"/>
            <a:ext cx="1508351" cy="106743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B9D18A3-3523-4DA8-A96F-3431D0EA9A8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521" y="1139756"/>
            <a:ext cx="1355115" cy="191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3975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45738D3-0418-024A-85C0-EE69A70499A8}"/>
              </a:ext>
            </a:extLst>
          </p:cNvPr>
          <p:cNvSpPr txBox="1">
            <a:spLocks/>
          </p:cNvSpPr>
          <p:nvPr/>
        </p:nvSpPr>
        <p:spPr>
          <a:xfrm>
            <a:off x="1415481" y="116632"/>
            <a:ext cx="6798869" cy="9941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i="0" kern="1200" cap="all">
                <a:solidFill>
                  <a:schemeClr val="accent4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0">
                <a:solidFill>
                  <a:schemeClr val="tx1"/>
                </a:solidFill>
              </a:rPr>
              <a:t>КОМАНДА ПРОЕКТА</a:t>
            </a:r>
            <a:endParaRPr lang="ru-RU" sz="4000" b="0" dirty="0">
              <a:solidFill>
                <a:schemeClr val="tx1"/>
              </a:solidFill>
            </a:endParaRP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9B991C80-A622-034A-A214-B56E1BF97C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8727645"/>
              </p:ext>
            </p:extLst>
          </p:nvPr>
        </p:nvGraphicFramePr>
        <p:xfrm>
          <a:off x="304950" y="1051560"/>
          <a:ext cx="11540685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6895">
                  <a:extLst>
                    <a:ext uri="{9D8B030D-6E8A-4147-A177-3AD203B41FA5}">
                      <a16:colId xmlns:a16="http://schemas.microsoft.com/office/drawing/2014/main" val="3392312665"/>
                    </a:ext>
                  </a:extLst>
                </a:gridCol>
                <a:gridCol w="3846895">
                  <a:extLst>
                    <a:ext uri="{9D8B030D-6E8A-4147-A177-3AD203B41FA5}">
                      <a16:colId xmlns:a16="http://schemas.microsoft.com/office/drawing/2014/main" val="537344128"/>
                    </a:ext>
                  </a:extLst>
                </a:gridCol>
                <a:gridCol w="3846895">
                  <a:extLst>
                    <a:ext uri="{9D8B030D-6E8A-4147-A177-3AD203B41FA5}">
                      <a16:colId xmlns:a16="http://schemas.microsoft.com/office/drawing/2014/main" val="1340967183"/>
                    </a:ext>
                  </a:extLst>
                </a:gridCol>
              </a:tblGrid>
              <a:tr h="256208">
                <a:tc>
                  <a:txBody>
                    <a:bodyPr/>
                    <a:lstStyle/>
                    <a:p>
                      <a:r>
                        <a:rPr lang="ru-RU" dirty="0"/>
                        <a:t>ФИО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Должность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Компетенции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22729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Губенко Арсений Сергеевич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Студент - аспирант ТИУ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Координация работы, научная работа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0652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Шушарин Антон Александрович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Магистр ТИУ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Твердотельное моделирование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54884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Яковлев Максим Георгиевич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Магистр ТИУ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Твердотельное моделирование, сборка готовой модели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06577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Рамазанов Давуд Фируз оглы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Магистр ТИУ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Оформление конструкторской документации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05224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Егоров Максимум Евгеньевич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Магистр ТИУ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Твердотельное моделирование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887655"/>
                  </a:ext>
                </a:extLst>
              </a:tr>
              <a:tr h="256208">
                <a:tc>
                  <a:txBody>
                    <a:bodyPr/>
                    <a:lstStyle/>
                    <a:p>
                      <a:r>
                        <a:rPr lang="ru-RU"/>
                        <a:t>Балин Иван Викторович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Магистр ТИУ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Твердотельное моделирование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42844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4CC7962-AECA-2149-B461-2971B62D597C}"/>
              </a:ext>
            </a:extLst>
          </p:cNvPr>
          <p:cNvSpPr txBox="1"/>
          <p:nvPr/>
        </p:nvSpPr>
        <p:spPr>
          <a:xfrm>
            <a:off x="4861723" y="5240685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C780CF-7BC0-D043-AC88-3E2878E6AAB6}"/>
              </a:ext>
            </a:extLst>
          </p:cNvPr>
          <p:cNvSpPr txBox="1"/>
          <p:nvPr/>
        </p:nvSpPr>
        <p:spPr>
          <a:xfrm>
            <a:off x="623392" y="4941168"/>
            <a:ext cx="896129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Century Gothic" panose="020B0502020202020204" pitchFamily="34" charset="0"/>
              </a:rPr>
              <a:t>Научный руководитель проекта: Некрасов Р.Ю., к.т.н., заведующий кафедрой «Технология машиностроения»</a:t>
            </a:r>
          </a:p>
          <a:p>
            <a:endParaRPr lang="ru-RU" sz="2000" dirty="0">
              <a:latin typeface="Century Gothic" panose="020B0502020202020204" pitchFamily="34" charset="0"/>
            </a:endParaRPr>
          </a:p>
          <a:p>
            <a:r>
              <a:rPr lang="ru-RU" sz="2000" dirty="0">
                <a:latin typeface="Century Gothic" panose="020B0502020202020204" pitchFamily="34" charset="0"/>
              </a:rPr>
              <a:t>Руководитель проекта от предприятия: </a:t>
            </a:r>
            <a:r>
              <a:rPr lang="ru-RU" sz="2000" dirty="0" err="1">
                <a:latin typeface="Century Gothic" panose="020B0502020202020204" pitchFamily="34" charset="0"/>
              </a:rPr>
              <a:t>Табанаков</a:t>
            </a:r>
            <a:r>
              <a:rPr lang="ru-RU" sz="2000" dirty="0">
                <a:latin typeface="Century Gothic" panose="020B0502020202020204" pitchFamily="34" charset="0"/>
              </a:rPr>
              <a:t> В.П.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126613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un9-12.userapi.com/c636420/v636420559/46204/579rK11bDfs.jpg">
            <a:extLst>
              <a:ext uri="{FF2B5EF4-FFF2-40B4-BE49-F238E27FC236}">
                <a16:creationId xmlns:a16="http://schemas.microsoft.com/office/drawing/2014/main" id="{E7105C0B-E33E-4B25-A76F-971C382C2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8610" y="1772816"/>
            <a:ext cx="4234780" cy="4234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981200" y="188640"/>
            <a:ext cx="8229600" cy="4525963"/>
          </a:xfrm>
        </p:spPr>
        <p:txBody>
          <a:bodyPr>
            <a:norm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/>
          </a:p>
          <a:p>
            <a:pPr algn="ctr"/>
            <a:r>
              <a:rPr lang="ru-RU" sz="4800" dirty="0"/>
              <a:t>Спасибо за внимание!</a:t>
            </a:r>
            <a:endParaRPr lang="ru-RU" sz="540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5427A32-5709-40FB-9908-FD0AD883F9B3}"/>
              </a:ext>
            </a:extLst>
          </p:cNvPr>
          <p:cNvSpPr/>
          <p:nvPr/>
        </p:nvSpPr>
        <p:spPr>
          <a:xfrm>
            <a:off x="6432328" y="5157192"/>
            <a:ext cx="555953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latin typeface="Century Gothic" panose="020B0502020202020204" pitchFamily="34" charset="0"/>
              </a:rPr>
              <a:t>ТИУ ИПТИ</a:t>
            </a:r>
            <a:br>
              <a:rPr lang="ru-RU" sz="2000" b="1" dirty="0">
                <a:latin typeface="Century Gothic" panose="020B0502020202020204" pitchFamily="34" charset="0"/>
              </a:rPr>
            </a:br>
            <a:r>
              <a:rPr lang="ru-RU" sz="2000" b="1" dirty="0">
                <a:latin typeface="Century Gothic" panose="020B0502020202020204" pitchFamily="34" charset="0"/>
              </a:rPr>
              <a:t>Кафедра «Технология машиностроения»</a:t>
            </a:r>
            <a:br>
              <a:rPr lang="ru-RU" sz="2000" b="1" dirty="0">
                <a:latin typeface="Century Gothic" panose="020B0502020202020204" pitchFamily="34" charset="0"/>
              </a:rPr>
            </a:br>
            <a:r>
              <a:rPr lang="ru-RU" sz="2000" b="1" dirty="0">
                <a:latin typeface="Century Gothic" panose="020B0502020202020204" pitchFamily="34" charset="0"/>
              </a:rPr>
              <a:t>8</a:t>
            </a:r>
            <a:r>
              <a:rPr lang="en-US" sz="2000" b="1" dirty="0">
                <a:latin typeface="Century Gothic" panose="020B0502020202020204" pitchFamily="34" charset="0"/>
              </a:rPr>
              <a:t>-</a:t>
            </a:r>
            <a:r>
              <a:rPr lang="ru-RU" sz="2000" b="1" dirty="0">
                <a:latin typeface="Century Gothic" panose="020B0502020202020204" pitchFamily="34" charset="0"/>
              </a:rPr>
              <a:t>912</a:t>
            </a:r>
            <a:r>
              <a:rPr lang="en-US" sz="2000" b="1" dirty="0">
                <a:latin typeface="Century Gothic" panose="020B0502020202020204" pitchFamily="34" charset="0"/>
              </a:rPr>
              <a:t>-</a:t>
            </a:r>
            <a:r>
              <a:rPr lang="ru-RU" sz="2000" b="1" dirty="0">
                <a:latin typeface="Century Gothic" panose="020B0502020202020204" pitchFamily="34" charset="0"/>
              </a:rPr>
              <a:t>916</a:t>
            </a:r>
            <a:r>
              <a:rPr lang="en-US" sz="2000" b="1" dirty="0">
                <a:latin typeface="Century Gothic" panose="020B0502020202020204" pitchFamily="34" charset="0"/>
              </a:rPr>
              <a:t>-</a:t>
            </a:r>
            <a:r>
              <a:rPr lang="ru-RU" sz="2000" b="1" dirty="0">
                <a:latin typeface="Century Gothic" panose="020B0502020202020204" pitchFamily="34" charset="0"/>
              </a:rPr>
              <a:t>01</a:t>
            </a:r>
            <a:r>
              <a:rPr lang="en-US" sz="2000" b="1" dirty="0">
                <a:latin typeface="Century Gothic" panose="020B0502020202020204" pitchFamily="34" charset="0"/>
              </a:rPr>
              <a:t>-</a:t>
            </a:r>
            <a:r>
              <a:rPr lang="ru-RU" sz="2000" b="1" dirty="0">
                <a:latin typeface="Century Gothic" panose="020B0502020202020204" pitchFamily="34" charset="0"/>
              </a:rPr>
              <a:t>36 </a:t>
            </a:r>
          </a:p>
          <a:p>
            <a:pPr algn="r"/>
            <a:r>
              <a:rPr lang="en-US" sz="2000" b="1" dirty="0">
                <a:latin typeface="Century Gothic" panose="020B0502020202020204" pitchFamily="34" charset="0"/>
              </a:rPr>
              <a:t>arseniy.gubenko.99@mail.ru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0345429"/>
      </p:ext>
    </p:extLst>
  </p:cSld>
  <p:clrMapOvr>
    <a:masterClrMapping/>
  </p:clrMapOvr>
</p:sld>
</file>

<file path=ppt/theme/theme1.xml><?xml version="1.0" encoding="utf-8"?>
<a:theme xmlns:a="http://schemas.openxmlformats.org/drawingml/2006/main" name="пустой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2793</TotalTime>
  <Words>1594</Words>
  <Application>Microsoft Office PowerPoint</Application>
  <PresentationFormat>Широкоэкранный</PresentationFormat>
  <Paragraphs>513</Paragraphs>
  <Slides>26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5" baseType="lpstr">
      <vt:lpstr>Arial</vt:lpstr>
      <vt:lpstr>Calibri</vt:lpstr>
      <vt:lpstr>Century Gothic</vt:lpstr>
      <vt:lpstr>Franklin Gothic Book</vt:lpstr>
      <vt:lpstr>Franklin Gothic Medium</vt:lpstr>
      <vt:lpstr>Franklin Gothic Medium (Заголовки)</vt:lpstr>
      <vt:lpstr>Palatino Linotype</vt:lpstr>
      <vt:lpstr>Times New Roman</vt:lpstr>
      <vt:lpstr>пустой</vt:lpstr>
      <vt:lpstr>Самоходный кормосмеситель-раздатчик отечественного производства </vt:lpstr>
      <vt:lpstr>Презентация PowerPoint</vt:lpstr>
      <vt:lpstr>Проблема и ее влияние </vt:lpstr>
      <vt:lpstr>Customer Development</vt:lpstr>
      <vt:lpstr>Современное решение</vt:lpstr>
      <vt:lpstr>Эффективность это…</vt:lpstr>
      <vt:lpstr>Ситуация на рынке</vt:lpstr>
      <vt:lpstr>Оценка рынка</vt:lpstr>
      <vt:lpstr>Масштабирование</vt:lpstr>
      <vt:lpstr>Бизнес модель</vt:lpstr>
      <vt:lpstr>Финансовая модель</vt:lpstr>
      <vt:lpstr>Рыночный и коммерческий потенциал</vt:lpstr>
      <vt:lpstr>Ценообразование разработки</vt:lpstr>
      <vt:lpstr>Потенциальные партнеры</vt:lpstr>
      <vt:lpstr>Расчет стоимости стрелы </vt:lpstr>
      <vt:lpstr>Расчет стоимости бака </vt:lpstr>
      <vt:lpstr>Прототип</vt:lpstr>
      <vt:lpstr>MVP</vt:lpstr>
      <vt:lpstr>Патентование отдельных узлов кормосмесителя</vt:lpstr>
      <vt:lpstr>Патентование отдельных узлов кормосмесителя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</dc:creator>
  <cp:lastModifiedBy>Полина</cp:lastModifiedBy>
  <cp:revision>166</cp:revision>
  <dcterms:created xsi:type="dcterms:W3CDTF">2017-12-21T18:14:21Z</dcterms:created>
  <dcterms:modified xsi:type="dcterms:W3CDTF">2023-09-08T08:19:42Z</dcterms:modified>
</cp:coreProperties>
</file>