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585858"/>
                </a:solidFill>
                <a:latin typeface="Georgia" panose="02040502050405020303"/>
                <a:cs typeface="Georgia" panose="02040502050405020303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585858"/>
                </a:solidFill>
                <a:latin typeface="Georgia" panose="02040502050405020303"/>
                <a:cs typeface="Georgia" panose="02040502050405020303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90080" y="1152071"/>
            <a:ext cx="4820920" cy="4556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1662" y="66674"/>
            <a:ext cx="4912995" cy="1208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23644" y="1922462"/>
            <a:ext cx="9385935" cy="2915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585858"/>
                </a:solidFill>
                <a:latin typeface="Georgia" panose="02040502050405020303"/>
                <a:cs typeface="Georgia" panose="02040502050405020303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8269731" cy="466996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48702" y="1700847"/>
            <a:ext cx="1010285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ФинанСОВАя</a:t>
            </a:r>
            <a:r>
              <a:rPr spc="-390" dirty="0"/>
              <a:t> </a:t>
            </a:r>
            <a:r>
              <a:rPr spc="-20" dirty="0"/>
              <a:t>грамотность</a:t>
            </a:r>
            <a:endParaRPr spc="-2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23194" y="5003908"/>
            <a:ext cx="4268805" cy="185408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999360" y="2549905"/>
            <a:ext cx="8204200" cy="302958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450850" marR="442595" algn="ctr">
              <a:lnSpc>
                <a:spcPts val="4730"/>
              </a:lnSpc>
              <a:spcBef>
                <a:spcPts val="745"/>
              </a:spcBef>
            </a:pPr>
            <a:r>
              <a:rPr sz="4400" spc="-35" dirty="0">
                <a:latin typeface="Microsoft Sans Serif" panose="020B0604020202020204"/>
                <a:cs typeface="Microsoft Sans Serif" panose="020B0604020202020204"/>
              </a:rPr>
              <a:t>Промежуточные</a:t>
            </a:r>
            <a:r>
              <a:rPr sz="4400" spc="-165" dirty="0"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4400" spc="-75" dirty="0">
                <a:latin typeface="Microsoft Sans Serif" panose="020B0604020202020204"/>
                <a:cs typeface="Microsoft Sans Serif" panose="020B0604020202020204"/>
              </a:rPr>
              <a:t>результаты </a:t>
            </a:r>
            <a:r>
              <a:rPr sz="4400" dirty="0">
                <a:latin typeface="Microsoft Sans Serif" panose="020B0604020202020204"/>
                <a:cs typeface="Microsoft Sans Serif" panose="020B0604020202020204"/>
              </a:rPr>
              <a:t>этапа</a:t>
            </a:r>
            <a:r>
              <a:rPr sz="4400" spc="-175" dirty="0"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4400" spc="-10" dirty="0">
                <a:latin typeface="Microsoft Sans Serif" panose="020B0604020202020204"/>
                <a:cs typeface="Microsoft Sans Serif" panose="020B0604020202020204"/>
              </a:rPr>
              <a:t>«Разработка»</a:t>
            </a:r>
            <a:endParaRPr sz="4400">
              <a:latin typeface="Microsoft Sans Serif" panose="020B0604020202020204"/>
              <a:cs typeface="Microsoft Sans Serif" panose="020B0604020202020204"/>
            </a:endParaRPr>
          </a:p>
          <a:p>
            <a:pPr marL="12700" marR="5080" algn="ctr">
              <a:lnSpc>
                <a:spcPct val="119000"/>
              </a:lnSpc>
              <a:spcBef>
                <a:spcPts val="2210"/>
              </a:spcBef>
            </a:pPr>
            <a:r>
              <a:rPr sz="2000" b="1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Самарский</a:t>
            </a:r>
            <a:r>
              <a:rPr sz="2000" b="1" spc="-1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000" b="1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национальный</a:t>
            </a:r>
            <a:r>
              <a:rPr sz="2000" b="1" spc="-9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000" b="1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исследовательский</a:t>
            </a:r>
            <a:r>
              <a:rPr sz="2000" b="1" spc="-7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000" b="1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университет </a:t>
            </a:r>
            <a:r>
              <a:rPr sz="2000" b="1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имени</a:t>
            </a:r>
            <a:r>
              <a:rPr sz="2000" b="1" spc="-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000" b="1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академика</a:t>
            </a:r>
            <a:r>
              <a:rPr sz="2000" b="1" spc="-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000" b="1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С. П.</a:t>
            </a:r>
            <a:r>
              <a:rPr sz="2000" b="1" spc="-3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000" b="1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Королёва</a:t>
            </a:r>
            <a:endParaRPr sz="2000">
              <a:latin typeface="Georgia" panose="02040502050405020303"/>
              <a:cs typeface="Georgia" panose="02040502050405020303"/>
            </a:endParaRPr>
          </a:p>
          <a:p>
            <a:pPr marL="3810" algn="ctr">
              <a:lnSpc>
                <a:spcPct val="100000"/>
              </a:lnSpc>
              <a:spcBef>
                <a:spcPts val="1310"/>
              </a:spcBef>
            </a:pPr>
            <a:r>
              <a:rPr sz="3600" dirty="0">
                <a:solidFill>
                  <a:srgbClr val="585858"/>
                </a:solidFill>
                <a:latin typeface="Microsoft Sans Serif" panose="020B0604020202020204"/>
                <a:cs typeface="Microsoft Sans Serif" panose="020B0604020202020204"/>
              </a:rPr>
              <a:t>Инициативная</a:t>
            </a:r>
            <a:r>
              <a:rPr sz="3600" spc="-130" dirty="0">
                <a:solidFill>
                  <a:srgbClr val="585858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3600" spc="-10" dirty="0">
                <a:solidFill>
                  <a:srgbClr val="585858"/>
                </a:solidFill>
                <a:latin typeface="Microsoft Sans Serif" panose="020B0604020202020204"/>
                <a:cs typeface="Microsoft Sans Serif" panose="020B0604020202020204"/>
              </a:rPr>
              <a:t>разработка</a:t>
            </a:r>
            <a:endParaRPr sz="3600">
              <a:latin typeface="Microsoft Sans Serif" panose="020B0604020202020204"/>
              <a:cs typeface="Microsoft Sans Serif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6354825" cy="34578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99666" y="165163"/>
            <a:ext cx="8401050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400" spc="-25" dirty="0"/>
              <a:t>Пользователь</a:t>
            </a:r>
            <a:r>
              <a:rPr sz="4400" spc="-160" dirty="0"/>
              <a:t> </a:t>
            </a:r>
            <a:r>
              <a:rPr sz="4400" dirty="0"/>
              <a:t>и</a:t>
            </a:r>
            <a:r>
              <a:rPr sz="4400" spc="-85" dirty="0"/>
              <a:t> </a:t>
            </a:r>
            <a:r>
              <a:rPr sz="4400" dirty="0"/>
              <a:t>его</a:t>
            </a:r>
            <a:r>
              <a:rPr sz="4400" spc="-135" dirty="0"/>
              <a:t> </a:t>
            </a:r>
            <a:r>
              <a:rPr sz="4400" spc="-10" dirty="0"/>
              <a:t>проблема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269875" y="1148143"/>
            <a:ext cx="6508750" cy="558355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2000" b="1" spc="-10" dirty="0">
                <a:latin typeface="Arial" panose="020B0604020202020204"/>
                <a:cs typeface="Arial" panose="020B0604020202020204"/>
              </a:rPr>
              <a:t>Покупатели: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12700" marR="403860">
              <a:lnSpc>
                <a:spcPct val="110000"/>
              </a:lnSpc>
              <a:spcBef>
                <a:spcPts val="675"/>
              </a:spcBef>
            </a:pPr>
            <a:r>
              <a:rPr sz="2000" i="1" dirty="0">
                <a:latin typeface="Georgia" panose="02040502050405020303"/>
                <a:cs typeface="Georgia" panose="02040502050405020303"/>
              </a:rPr>
              <a:t>Родители</a:t>
            </a:r>
            <a:r>
              <a:rPr sz="2000" i="1" spc="-4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i="1" dirty="0">
                <a:latin typeface="Georgia" panose="02040502050405020303"/>
                <a:cs typeface="Georgia" panose="02040502050405020303"/>
              </a:rPr>
              <a:t>детей</a:t>
            </a:r>
            <a:r>
              <a:rPr sz="2000" i="1" spc="-30" dirty="0">
                <a:latin typeface="Georgia" panose="02040502050405020303"/>
                <a:cs typeface="Georgia" panose="02040502050405020303"/>
              </a:rPr>
              <a:t> </a:t>
            </a:r>
            <a:r>
              <a:rPr lang="ru-RU" altLang="en-US" sz="2000" i="1" spc="-30" dirty="0">
                <a:latin typeface="Georgia" panose="02040502050405020303"/>
                <a:cs typeface="Georgia" panose="02040502050405020303"/>
              </a:rPr>
              <a:t>7</a:t>
            </a:r>
            <a:r>
              <a:rPr sz="2000" i="1" spc="-10" dirty="0">
                <a:latin typeface="Georgia" panose="02040502050405020303"/>
                <a:cs typeface="Georgia" panose="02040502050405020303"/>
              </a:rPr>
              <a:t>-</a:t>
            </a:r>
            <a:r>
              <a:rPr sz="2000" i="1" dirty="0">
                <a:latin typeface="Georgia" panose="02040502050405020303"/>
                <a:cs typeface="Georgia" panose="02040502050405020303"/>
              </a:rPr>
              <a:t>11</a:t>
            </a:r>
            <a:r>
              <a:rPr sz="2000" i="1" spc="-5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i="1" dirty="0">
                <a:latin typeface="Georgia" panose="02040502050405020303"/>
                <a:cs typeface="Georgia" panose="02040502050405020303"/>
              </a:rPr>
              <a:t>лет</a:t>
            </a:r>
            <a:r>
              <a:rPr sz="2000" dirty="0">
                <a:latin typeface="Georgia" panose="02040502050405020303"/>
                <a:cs typeface="Georgia" panose="02040502050405020303"/>
              </a:rPr>
              <a:t>:</a:t>
            </a:r>
            <a:r>
              <a:rPr sz="2000" spc="-3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Основная</a:t>
            </a:r>
            <a:r>
              <a:rPr sz="2000" spc="-1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целевая</a:t>
            </a:r>
            <a:r>
              <a:rPr sz="2000" spc="-6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spc="-10" dirty="0">
                <a:latin typeface="Georgia" panose="02040502050405020303"/>
                <a:cs typeface="Georgia" panose="02040502050405020303"/>
              </a:rPr>
              <a:t>группа, </a:t>
            </a:r>
            <a:r>
              <a:rPr sz="2000" dirty="0">
                <a:latin typeface="Georgia" panose="02040502050405020303"/>
                <a:cs typeface="Georgia" panose="02040502050405020303"/>
              </a:rPr>
              <a:t>которая</a:t>
            </a:r>
            <a:r>
              <a:rPr sz="2000" spc="-7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стремится</a:t>
            </a:r>
            <a:r>
              <a:rPr sz="2000" spc="-6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обучить</a:t>
            </a:r>
            <a:r>
              <a:rPr sz="2000" spc="-3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своих</a:t>
            </a:r>
            <a:r>
              <a:rPr sz="2000" spc="-6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детей</a:t>
            </a:r>
            <a:r>
              <a:rPr sz="2000" spc="-4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spc="-10" dirty="0">
                <a:latin typeface="Georgia" panose="02040502050405020303"/>
                <a:cs typeface="Georgia" panose="02040502050405020303"/>
              </a:rPr>
              <a:t>базовым </a:t>
            </a:r>
            <a:r>
              <a:rPr sz="2000" dirty="0">
                <a:latin typeface="Georgia" panose="02040502050405020303"/>
                <a:cs typeface="Georgia" panose="02040502050405020303"/>
              </a:rPr>
              <a:t>финансовым</a:t>
            </a:r>
            <a:r>
              <a:rPr sz="2000" spc="-8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навыкам</a:t>
            </a:r>
            <a:r>
              <a:rPr sz="2000" spc="-8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в</a:t>
            </a:r>
            <a:r>
              <a:rPr sz="2000" spc="-5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увлекательной</a:t>
            </a:r>
            <a:r>
              <a:rPr sz="2000" spc="-3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spc="-10" dirty="0">
                <a:latin typeface="Georgia" panose="02040502050405020303"/>
                <a:cs typeface="Georgia" panose="02040502050405020303"/>
              </a:rPr>
              <a:t>форме.</a:t>
            </a:r>
            <a:endParaRPr sz="2000">
              <a:latin typeface="Georgia" panose="02040502050405020303"/>
              <a:cs typeface="Georgia" panose="02040502050405020303"/>
            </a:endParaRPr>
          </a:p>
          <a:p>
            <a:pPr marL="12700" marR="5080">
              <a:lnSpc>
                <a:spcPct val="111000"/>
              </a:lnSpc>
              <a:spcBef>
                <a:spcPts val="575"/>
              </a:spcBef>
            </a:pPr>
            <a:r>
              <a:rPr sz="2000" i="1" spc="-10" dirty="0">
                <a:latin typeface="Georgia" panose="02040502050405020303"/>
                <a:cs typeface="Georgia" panose="02040502050405020303"/>
              </a:rPr>
              <a:t>Общеобразовательные</a:t>
            </a:r>
            <a:r>
              <a:rPr sz="2000" i="1" spc="2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i="1" dirty="0">
                <a:latin typeface="Georgia" panose="02040502050405020303"/>
                <a:cs typeface="Georgia" panose="02040502050405020303"/>
              </a:rPr>
              <a:t>школы</a:t>
            </a:r>
            <a:r>
              <a:rPr sz="2000" i="1" spc="-6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i="1" spc="-10" dirty="0">
                <a:latin typeface="Georgia" panose="02040502050405020303"/>
                <a:cs typeface="Georgia" panose="02040502050405020303"/>
              </a:rPr>
              <a:t>(1-</a:t>
            </a:r>
            <a:r>
              <a:rPr sz="2000" i="1" dirty="0">
                <a:latin typeface="Georgia" panose="02040502050405020303"/>
                <a:cs typeface="Georgia" panose="02040502050405020303"/>
              </a:rPr>
              <a:t>5 классы)</a:t>
            </a:r>
            <a:r>
              <a:rPr sz="2000" dirty="0">
                <a:latin typeface="Georgia" panose="02040502050405020303"/>
                <a:cs typeface="Georgia" panose="02040502050405020303"/>
              </a:rPr>
              <a:t>: </a:t>
            </a:r>
            <a:r>
              <a:rPr sz="2000" spc="-10" dirty="0">
                <a:latin typeface="Georgia" panose="02040502050405020303"/>
                <a:cs typeface="Georgia" panose="02040502050405020303"/>
              </a:rPr>
              <a:t>Школы </a:t>
            </a:r>
            <a:r>
              <a:rPr sz="2000" dirty="0">
                <a:latin typeface="Georgia" panose="02040502050405020303"/>
                <a:cs typeface="Georgia" panose="02040502050405020303"/>
              </a:rPr>
              <a:t>могут</a:t>
            </a:r>
            <a:r>
              <a:rPr sz="2000" spc="-5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использовать</a:t>
            </a:r>
            <a:r>
              <a:rPr sz="2000" spc="-9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игру</a:t>
            </a:r>
            <a:r>
              <a:rPr sz="2000" spc="-4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на</a:t>
            </a:r>
            <a:r>
              <a:rPr sz="2000" spc="-4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факультативных</a:t>
            </a:r>
            <a:r>
              <a:rPr sz="2000" spc="-2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spc="-10" dirty="0">
                <a:latin typeface="Georgia" panose="02040502050405020303"/>
                <a:cs typeface="Georgia" panose="02040502050405020303"/>
              </a:rPr>
              <a:t>занятиях </a:t>
            </a:r>
            <a:r>
              <a:rPr sz="2000" dirty="0">
                <a:latin typeface="Georgia" panose="02040502050405020303"/>
                <a:cs typeface="Georgia" panose="02040502050405020303"/>
              </a:rPr>
              <a:t>для</a:t>
            </a:r>
            <a:r>
              <a:rPr sz="2000" spc="-10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повышения</a:t>
            </a:r>
            <a:r>
              <a:rPr sz="2000" spc="-7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финансовой</a:t>
            </a:r>
            <a:r>
              <a:rPr sz="2000" spc="-8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грамотности</a:t>
            </a:r>
            <a:r>
              <a:rPr sz="2000" spc="-2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spc="-10" dirty="0">
                <a:latin typeface="Georgia" panose="02040502050405020303"/>
                <a:cs typeface="Georgia" panose="02040502050405020303"/>
              </a:rPr>
              <a:t>среди учеников.</a:t>
            </a:r>
            <a:endParaRPr sz="2000">
              <a:latin typeface="Georgia" panose="02040502050405020303"/>
              <a:cs typeface="Georgia" panose="02040502050405020303"/>
            </a:endParaRPr>
          </a:p>
          <a:p>
            <a:pPr marL="12700" marR="568960">
              <a:lnSpc>
                <a:spcPct val="110000"/>
              </a:lnSpc>
              <a:spcBef>
                <a:spcPts val="600"/>
              </a:spcBef>
            </a:pPr>
            <a:r>
              <a:rPr sz="2000" i="1" dirty="0">
                <a:latin typeface="Georgia" panose="02040502050405020303"/>
                <a:cs typeface="Georgia" panose="02040502050405020303"/>
              </a:rPr>
              <a:t>Люди,</a:t>
            </a:r>
            <a:r>
              <a:rPr sz="2000" i="1" spc="-4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i="1" dirty="0">
                <a:latin typeface="Georgia" panose="02040502050405020303"/>
                <a:cs typeface="Georgia" panose="02040502050405020303"/>
              </a:rPr>
              <a:t>желающие</a:t>
            </a:r>
            <a:r>
              <a:rPr sz="2000" i="1" spc="-3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i="1" dirty="0">
                <a:latin typeface="Georgia" panose="02040502050405020303"/>
                <a:cs typeface="Georgia" panose="02040502050405020303"/>
              </a:rPr>
              <a:t>сделать</a:t>
            </a:r>
            <a:r>
              <a:rPr sz="2000" i="1" spc="-7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i="1" dirty="0">
                <a:latin typeface="Georgia" panose="02040502050405020303"/>
                <a:cs typeface="Georgia" panose="02040502050405020303"/>
              </a:rPr>
              <a:t>полезный</a:t>
            </a:r>
            <a:r>
              <a:rPr sz="2000" i="1" spc="-8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i="1" spc="-10" dirty="0">
                <a:latin typeface="Georgia" panose="02040502050405020303"/>
                <a:cs typeface="Georgia" panose="02040502050405020303"/>
              </a:rPr>
              <a:t>подарок</a:t>
            </a:r>
            <a:r>
              <a:rPr sz="2000" i="0" spc="-10" dirty="0">
                <a:latin typeface="Georgia" panose="02040502050405020303"/>
                <a:cs typeface="Georgia" panose="02040502050405020303"/>
              </a:rPr>
              <a:t>: </a:t>
            </a:r>
            <a:r>
              <a:rPr sz="2000" dirty="0">
                <a:latin typeface="Georgia" panose="02040502050405020303"/>
                <a:cs typeface="Georgia" panose="02040502050405020303"/>
              </a:rPr>
              <a:t>Включает</a:t>
            </a:r>
            <a:r>
              <a:rPr sz="2000" spc="-3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родственников</a:t>
            </a:r>
            <a:r>
              <a:rPr sz="2000" spc="-8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и</a:t>
            </a:r>
            <a:r>
              <a:rPr sz="2000" spc="-6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друзей,</a:t>
            </a:r>
            <a:r>
              <a:rPr sz="2000" spc="-5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которые</a:t>
            </a:r>
            <a:r>
              <a:rPr sz="2000" spc="-4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spc="-20" dirty="0">
                <a:latin typeface="Georgia" panose="02040502050405020303"/>
                <a:cs typeface="Georgia" panose="02040502050405020303"/>
              </a:rPr>
              <a:t>ищут </a:t>
            </a:r>
            <a:r>
              <a:rPr sz="2000" dirty="0">
                <a:latin typeface="Georgia" panose="02040502050405020303"/>
                <a:cs typeface="Georgia" panose="02040502050405020303"/>
              </a:rPr>
              <a:t>образовательные</a:t>
            </a:r>
            <a:r>
              <a:rPr sz="2000" spc="-1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и</a:t>
            </a:r>
            <a:r>
              <a:rPr sz="2000" spc="-4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полезные</a:t>
            </a:r>
            <a:r>
              <a:rPr sz="2000" spc="-7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подарки</a:t>
            </a:r>
            <a:r>
              <a:rPr sz="2000" spc="-6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для</a:t>
            </a:r>
            <a:r>
              <a:rPr sz="2000" spc="-6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spc="-10" dirty="0">
                <a:latin typeface="Georgia" panose="02040502050405020303"/>
                <a:cs typeface="Georgia" panose="02040502050405020303"/>
              </a:rPr>
              <a:t>детей.</a:t>
            </a:r>
            <a:endParaRPr sz="2000">
              <a:latin typeface="Georgia" panose="02040502050405020303"/>
              <a:cs typeface="Georgia" panose="02040502050405020303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2000" b="1" spc="-10" dirty="0">
                <a:latin typeface="Arial" panose="020B0604020202020204"/>
                <a:cs typeface="Arial" panose="020B0604020202020204"/>
              </a:rPr>
              <a:t>Пользователи: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12700" marR="747395">
              <a:lnSpc>
                <a:spcPct val="110000"/>
              </a:lnSpc>
              <a:spcBef>
                <a:spcPts val="600"/>
              </a:spcBef>
            </a:pPr>
            <a:r>
              <a:rPr sz="2000" dirty="0">
                <a:latin typeface="Georgia" panose="02040502050405020303"/>
                <a:cs typeface="Georgia" panose="02040502050405020303"/>
              </a:rPr>
              <a:t>Дети</a:t>
            </a:r>
            <a:r>
              <a:rPr sz="2000" spc="-65" dirty="0">
                <a:latin typeface="Georgia" panose="02040502050405020303"/>
                <a:cs typeface="Georgia" panose="02040502050405020303"/>
              </a:rPr>
              <a:t> </a:t>
            </a:r>
            <a:r>
              <a:rPr lang="ru-RU" altLang="en-US" sz="2000" spc="-65" dirty="0">
                <a:latin typeface="Georgia" panose="02040502050405020303"/>
                <a:cs typeface="Georgia" panose="02040502050405020303"/>
              </a:rPr>
              <a:t>7</a:t>
            </a:r>
            <a:r>
              <a:rPr sz="2000" spc="-10" dirty="0">
                <a:latin typeface="Georgia" panose="02040502050405020303"/>
                <a:cs typeface="Georgia" panose="02040502050405020303"/>
              </a:rPr>
              <a:t>-</a:t>
            </a:r>
            <a:r>
              <a:rPr sz="2000" dirty="0">
                <a:latin typeface="Georgia" panose="02040502050405020303"/>
                <a:cs typeface="Georgia" panose="02040502050405020303"/>
              </a:rPr>
              <a:t>11</a:t>
            </a:r>
            <a:r>
              <a:rPr sz="2000" spc="-6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лет,</a:t>
            </a:r>
            <a:r>
              <a:rPr sz="2000" spc="-3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которые</a:t>
            </a:r>
            <a:r>
              <a:rPr sz="2000" spc="-2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начинают</a:t>
            </a:r>
            <a:r>
              <a:rPr sz="2000" spc="-4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сталкиваться</a:t>
            </a:r>
            <a:r>
              <a:rPr sz="2000" spc="-4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spc="-50" dirty="0">
                <a:latin typeface="Georgia" panose="02040502050405020303"/>
                <a:cs typeface="Georgia" panose="02040502050405020303"/>
              </a:rPr>
              <a:t>с </a:t>
            </a:r>
            <a:r>
              <a:rPr sz="2000" dirty="0">
                <a:latin typeface="Georgia" panose="02040502050405020303"/>
                <a:cs typeface="Georgia" panose="02040502050405020303"/>
              </a:rPr>
              <a:t>первыми</a:t>
            </a:r>
            <a:r>
              <a:rPr sz="2000" spc="-85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dirty="0">
                <a:latin typeface="Georgia" panose="02040502050405020303"/>
                <a:cs typeface="Georgia" panose="02040502050405020303"/>
              </a:rPr>
              <a:t>карманными</a:t>
            </a:r>
            <a:r>
              <a:rPr sz="2000" spc="-70" dirty="0">
                <a:latin typeface="Georgia" panose="02040502050405020303"/>
                <a:cs typeface="Georgia" panose="02040502050405020303"/>
              </a:rPr>
              <a:t> </a:t>
            </a:r>
            <a:r>
              <a:rPr sz="2000" spc="-10" dirty="0">
                <a:latin typeface="Georgia" panose="02040502050405020303"/>
                <a:cs typeface="Georgia" panose="02040502050405020303"/>
              </a:rPr>
              <a:t>деньгами.</a:t>
            </a:r>
            <a:endParaRPr sz="2000">
              <a:latin typeface="Georgia" panose="02040502050405020303"/>
              <a:cs typeface="Georgia" panose="02040502050405020303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sz="half" idx="3"/>
          </p:nvPr>
        </p:nvSpPr>
        <p:spPr>
          <a:xfrm>
            <a:off x="6990080" y="1152071"/>
            <a:ext cx="4820920" cy="493077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pc="-10" dirty="0"/>
              <a:t>Проблема:</a:t>
            </a:r>
            <a:endParaRPr spc="-10" dirty="0"/>
          </a:p>
          <a:p>
            <a:pPr marL="12700" marR="466090" algn="l">
              <a:lnSpc>
                <a:spcPct val="110000"/>
              </a:lnSpc>
              <a:spcBef>
                <a:spcPts val="675"/>
              </a:spcBef>
            </a:pPr>
            <a:r>
              <a:rPr b="0" dirty="0">
                <a:latin typeface="Georgia" panose="02040502050405020303"/>
                <a:cs typeface="Georgia" panose="02040502050405020303"/>
              </a:rPr>
              <a:t>Результаты</a:t>
            </a:r>
            <a:r>
              <a:rPr b="0" spc="-100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проведенного</a:t>
            </a:r>
            <a:r>
              <a:rPr b="0" spc="-100" dirty="0">
                <a:latin typeface="Georgia" panose="02040502050405020303"/>
                <a:cs typeface="Georgia" panose="02040502050405020303"/>
              </a:rPr>
              <a:t> </a:t>
            </a:r>
            <a:r>
              <a:rPr b="0" spc="-20" dirty="0">
                <a:latin typeface="Georgia" panose="02040502050405020303"/>
                <a:cs typeface="Georgia" panose="02040502050405020303"/>
              </a:rPr>
              <a:t>нами </a:t>
            </a:r>
            <a:r>
              <a:rPr b="0" dirty="0">
                <a:latin typeface="Georgia" panose="02040502050405020303"/>
                <a:cs typeface="Georgia" panose="02040502050405020303"/>
              </a:rPr>
              <a:t>исследования</a:t>
            </a:r>
            <a:r>
              <a:rPr b="0" spc="-95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подтвердили</a:t>
            </a:r>
            <a:r>
              <a:rPr b="0" spc="-70" dirty="0">
                <a:latin typeface="Georgia" panose="02040502050405020303"/>
                <a:cs typeface="Georgia" panose="02040502050405020303"/>
              </a:rPr>
              <a:t> </a:t>
            </a:r>
            <a:r>
              <a:rPr b="0" spc="-10" dirty="0">
                <a:latin typeface="Georgia" panose="02040502050405020303"/>
                <a:cs typeface="Georgia" panose="02040502050405020303"/>
              </a:rPr>
              <a:t>наличие</a:t>
            </a:r>
            <a:endParaRPr b="0" spc="-10" dirty="0">
              <a:latin typeface="Georgia" panose="02040502050405020303"/>
              <a:cs typeface="Georgia" panose="02040502050405020303"/>
            </a:endParaRPr>
          </a:p>
          <a:p>
            <a:pPr marL="12700" marR="5080" algn="l">
              <a:lnSpc>
                <a:spcPct val="110000"/>
              </a:lnSpc>
            </a:pPr>
            <a:r>
              <a:rPr b="0" dirty="0">
                <a:latin typeface="Georgia" panose="02040502050405020303"/>
                <a:cs typeface="Georgia" panose="02040502050405020303"/>
              </a:rPr>
              <a:t>проблемы.</a:t>
            </a:r>
            <a:r>
              <a:rPr b="0" spc="-10" dirty="0">
                <a:latin typeface="Georgia" panose="02040502050405020303"/>
                <a:cs typeface="Georgia" panose="02040502050405020303"/>
              </a:rPr>
              <a:t> </a:t>
            </a:r>
            <a:endParaRPr b="0" spc="-10" dirty="0">
              <a:latin typeface="Georgia" panose="02040502050405020303"/>
              <a:cs typeface="Georgia" panose="02040502050405020303"/>
            </a:endParaRPr>
          </a:p>
          <a:p>
            <a:pPr marL="12700" marR="5080" algn="l">
              <a:lnSpc>
                <a:spcPct val="110000"/>
              </a:lnSpc>
            </a:pPr>
            <a:r>
              <a:rPr b="0" dirty="0">
                <a:latin typeface="Georgia" panose="02040502050405020303"/>
                <a:cs typeface="Georgia" panose="02040502050405020303"/>
              </a:rPr>
              <a:t>Дети</a:t>
            </a:r>
            <a:r>
              <a:rPr b="0" spc="-60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часто</a:t>
            </a:r>
            <a:r>
              <a:rPr b="0" spc="-85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не</a:t>
            </a:r>
            <a:r>
              <a:rPr b="0" spc="-25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имеют</a:t>
            </a:r>
            <a:r>
              <a:rPr b="0" spc="-30" dirty="0">
                <a:latin typeface="Georgia" panose="02040502050405020303"/>
                <a:cs typeface="Georgia" panose="02040502050405020303"/>
              </a:rPr>
              <a:t> </a:t>
            </a:r>
            <a:r>
              <a:rPr b="0" spc="-10" dirty="0">
                <a:latin typeface="Georgia" panose="02040502050405020303"/>
                <a:cs typeface="Georgia" panose="02040502050405020303"/>
              </a:rPr>
              <a:t>доступа </a:t>
            </a:r>
            <a:r>
              <a:rPr b="0" dirty="0">
                <a:latin typeface="Georgia" panose="02040502050405020303"/>
                <a:cs typeface="Georgia" panose="02040502050405020303"/>
              </a:rPr>
              <a:t>к</a:t>
            </a:r>
            <a:r>
              <a:rPr b="0" spc="-45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качественным</a:t>
            </a:r>
            <a:r>
              <a:rPr b="0" spc="-35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ресурсам</a:t>
            </a:r>
            <a:r>
              <a:rPr b="0" spc="-50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для</a:t>
            </a:r>
            <a:r>
              <a:rPr b="0" spc="-70" dirty="0">
                <a:latin typeface="Georgia" panose="02040502050405020303"/>
                <a:cs typeface="Georgia" panose="02040502050405020303"/>
              </a:rPr>
              <a:t> </a:t>
            </a:r>
            <a:r>
              <a:rPr b="0" spc="-10" dirty="0">
                <a:latin typeface="Georgia" panose="02040502050405020303"/>
                <a:cs typeface="Georgia" panose="02040502050405020303"/>
              </a:rPr>
              <a:t>обучения </a:t>
            </a:r>
            <a:r>
              <a:rPr b="0" dirty="0">
                <a:latin typeface="Georgia" panose="02040502050405020303"/>
                <a:cs typeface="Georgia" panose="02040502050405020303"/>
              </a:rPr>
              <a:t>финансовой</a:t>
            </a:r>
            <a:r>
              <a:rPr b="0" spc="-114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грамотности.</a:t>
            </a:r>
            <a:r>
              <a:rPr b="0" spc="-90" dirty="0">
                <a:latin typeface="Georgia" panose="02040502050405020303"/>
                <a:cs typeface="Georgia" panose="02040502050405020303"/>
              </a:rPr>
              <a:t> </a:t>
            </a:r>
            <a:r>
              <a:rPr b="0" spc="-10" dirty="0">
                <a:latin typeface="Georgia" panose="02040502050405020303"/>
                <a:cs typeface="Georgia" panose="02040502050405020303"/>
              </a:rPr>
              <a:t>Школьная</a:t>
            </a:r>
            <a:endParaRPr b="0" spc="-10" dirty="0">
              <a:latin typeface="Georgia" panose="02040502050405020303"/>
              <a:cs typeface="Georgia" panose="02040502050405020303"/>
            </a:endParaRPr>
          </a:p>
          <a:p>
            <a:pPr marL="12700" marR="207010" algn="l">
              <a:lnSpc>
                <a:spcPct val="110000"/>
              </a:lnSpc>
              <a:spcBef>
                <a:spcPts val="65"/>
              </a:spcBef>
            </a:pPr>
            <a:r>
              <a:rPr b="0" dirty="0">
                <a:latin typeface="Georgia" panose="02040502050405020303"/>
                <a:cs typeface="Georgia" panose="02040502050405020303"/>
              </a:rPr>
              <a:t>программа</a:t>
            </a:r>
            <a:r>
              <a:rPr b="0" spc="-35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почти</a:t>
            </a:r>
            <a:r>
              <a:rPr b="0" spc="-25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не</a:t>
            </a:r>
            <a:r>
              <a:rPr b="0" spc="5" dirty="0">
                <a:latin typeface="Georgia" panose="02040502050405020303"/>
                <a:cs typeface="Georgia" panose="02040502050405020303"/>
              </a:rPr>
              <a:t> </a:t>
            </a:r>
            <a:r>
              <a:rPr b="0" spc="-10" dirty="0">
                <a:latin typeface="Georgia" panose="02040502050405020303"/>
                <a:cs typeface="Georgia" panose="02040502050405020303"/>
              </a:rPr>
              <a:t>затрагивает</a:t>
            </a:r>
            <a:r>
              <a:rPr b="0" spc="-65" dirty="0">
                <a:latin typeface="Georgia" panose="02040502050405020303"/>
                <a:cs typeface="Georgia" panose="02040502050405020303"/>
              </a:rPr>
              <a:t> </a:t>
            </a:r>
            <a:r>
              <a:rPr b="0" spc="-25" dirty="0">
                <a:latin typeface="Georgia" panose="02040502050405020303"/>
                <a:cs typeface="Georgia" panose="02040502050405020303"/>
              </a:rPr>
              <a:t>эту </a:t>
            </a:r>
            <a:r>
              <a:rPr b="0" dirty="0">
                <a:latin typeface="Georgia" panose="02040502050405020303"/>
                <a:cs typeface="Georgia" panose="02040502050405020303"/>
              </a:rPr>
              <a:t>тему,</a:t>
            </a:r>
            <a:r>
              <a:rPr b="0" spc="-5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а</a:t>
            </a:r>
            <a:r>
              <a:rPr b="0" spc="-40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родителям</a:t>
            </a:r>
            <a:r>
              <a:rPr b="0" spc="-65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не</a:t>
            </a:r>
            <a:r>
              <a:rPr b="0" spc="-15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хватает</a:t>
            </a:r>
            <a:r>
              <a:rPr b="0" spc="-40" dirty="0">
                <a:latin typeface="Georgia" panose="02040502050405020303"/>
                <a:cs typeface="Georgia" panose="02040502050405020303"/>
              </a:rPr>
              <a:t> </a:t>
            </a:r>
            <a:r>
              <a:rPr b="0" spc="-10" dirty="0">
                <a:latin typeface="Georgia" panose="02040502050405020303"/>
                <a:cs typeface="Georgia" panose="02040502050405020303"/>
              </a:rPr>
              <a:t>смелости </a:t>
            </a:r>
            <a:r>
              <a:rPr b="0" dirty="0">
                <a:latin typeface="Georgia" panose="02040502050405020303"/>
                <a:cs typeface="Georgia" panose="02040502050405020303"/>
              </a:rPr>
              <a:t>или</a:t>
            </a:r>
            <a:r>
              <a:rPr b="0" spc="-15" dirty="0">
                <a:latin typeface="Georgia" panose="02040502050405020303"/>
                <a:cs typeface="Georgia" panose="02040502050405020303"/>
              </a:rPr>
              <a:t> </a:t>
            </a:r>
            <a:r>
              <a:rPr b="0" spc="-10" dirty="0">
                <a:latin typeface="Georgia" panose="02040502050405020303"/>
                <a:cs typeface="Georgia" panose="02040502050405020303"/>
              </a:rPr>
              <a:t>педагогических</a:t>
            </a:r>
            <a:r>
              <a:rPr b="0" spc="-15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навыков</a:t>
            </a:r>
            <a:r>
              <a:rPr b="0" spc="-40" dirty="0">
                <a:latin typeface="Georgia" panose="02040502050405020303"/>
                <a:cs typeface="Georgia" panose="02040502050405020303"/>
              </a:rPr>
              <a:t> </a:t>
            </a:r>
            <a:r>
              <a:rPr b="0" spc="-25" dirty="0">
                <a:latin typeface="Georgia" panose="02040502050405020303"/>
                <a:cs typeface="Georgia" panose="02040502050405020303"/>
              </a:rPr>
              <a:t>для </a:t>
            </a:r>
            <a:r>
              <a:rPr b="0" dirty="0">
                <a:latin typeface="Georgia" panose="02040502050405020303"/>
                <a:cs typeface="Georgia" panose="02040502050405020303"/>
              </a:rPr>
              <a:t>объяснения</a:t>
            </a:r>
            <a:r>
              <a:rPr b="0" spc="-40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основ</a:t>
            </a:r>
            <a:r>
              <a:rPr b="0" spc="-105" dirty="0">
                <a:latin typeface="Georgia" panose="02040502050405020303"/>
                <a:cs typeface="Georgia" panose="02040502050405020303"/>
              </a:rPr>
              <a:t> </a:t>
            </a:r>
            <a:r>
              <a:rPr b="0" spc="-10" dirty="0">
                <a:latin typeface="Georgia" panose="02040502050405020303"/>
                <a:cs typeface="Georgia" panose="02040502050405020303"/>
              </a:rPr>
              <a:t>финансовой </a:t>
            </a:r>
            <a:r>
              <a:rPr b="0" dirty="0">
                <a:latin typeface="Georgia" panose="02040502050405020303"/>
                <a:cs typeface="Georgia" panose="02040502050405020303"/>
              </a:rPr>
              <a:t>грамотности.</a:t>
            </a:r>
            <a:r>
              <a:rPr b="0" spc="-45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Это</a:t>
            </a:r>
            <a:r>
              <a:rPr b="0" spc="-45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приводит</a:t>
            </a:r>
            <a:r>
              <a:rPr b="0" spc="-45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к</a:t>
            </a:r>
            <a:r>
              <a:rPr b="0" spc="-50" dirty="0">
                <a:latin typeface="Georgia" panose="02040502050405020303"/>
                <a:cs typeface="Georgia" panose="02040502050405020303"/>
              </a:rPr>
              <a:t> </a:t>
            </a:r>
            <a:r>
              <a:rPr b="0" spc="-10" dirty="0">
                <a:latin typeface="Georgia" panose="02040502050405020303"/>
                <a:cs typeface="Georgia" panose="02040502050405020303"/>
              </a:rPr>
              <a:t>нехватке </a:t>
            </a:r>
            <a:r>
              <a:rPr b="0" dirty="0">
                <a:latin typeface="Georgia" panose="02040502050405020303"/>
                <a:cs typeface="Georgia" panose="02040502050405020303"/>
              </a:rPr>
              <a:t>навыков</a:t>
            </a:r>
            <a:r>
              <a:rPr b="0" spc="-105" dirty="0">
                <a:latin typeface="Georgia" panose="02040502050405020303"/>
                <a:cs typeface="Georgia" panose="02040502050405020303"/>
              </a:rPr>
              <a:t> </a:t>
            </a:r>
            <a:r>
              <a:rPr b="0" dirty="0">
                <a:latin typeface="Georgia" panose="02040502050405020303"/>
                <a:cs typeface="Georgia" panose="02040502050405020303"/>
              </a:rPr>
              <a:t>распоряжения</a:t>
            </a:r>
            <a:r>
              <a:rPr b="0" spc="-70" dirty="0">
                <a:latin typeface="Georgia" panose="02040502050405020303"/>
                <a:cs typeface="Georgia" panose="02040502050405020303"/>
              </a:rPr>
              <a:t> </a:t>
            </a:r>
            <a:r>
              <a:rPr b="0" spc="-10" dirty="0">
                <a:latin typeface="Georgia" panose="02040502050405020303"/>
                <a:cs typeface="Georgia" panose="02040502050405020303"/>
              </a:rPr>
              <a:t>карманными деньгами.</a:t>
            </a:r>
            <a:endParaRPr b="0" spc="-10" dirty="0">
              <a:latin typeface="Georgia" panose="02040502050405020303"/>
              <a:cs typeface="Georgia" panose="02040502050405020303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5895974" cy="347663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90776" y="129793"/>
            <a:ext cx="2688590" cy="758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800" spc="-10" dirty="0"/>
              <a:t>Решение</a:t>
            </a:r>
            <a:endParaRPr sz="4800"/>
          </a:p>
        </p:txBody>
      </p:sp>
      <p:sp>
        <p:nvSpPr>
          <p:cNvPr id="4" name="object 4"/>
          <p:cNvSpPr txBox="1"/>
          <p:nvPr/>
        </p:nvSpPr>
        <p:spPr>
          <a:xfrm>
            <a:off x="424815" y="1006475"/>
            <a:ext cx="5586095" cy="579437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065" marR="5080" algn="ctr">
              <a:lnSpc>
                <a:spcPct val="101000"/>
              </a:lnSpc>
              <a:spcBef>
                <a:spcPts val="115"/>
              </a:spcBef>
            </a:pP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Для решения</a:t>
            </a:r>
            <a:r>
              <a:rPr sz="1400" spc="-7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обозначенной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проблемы</a:t>
            </a:r>
            <a:r>
              <a:rPr sz="1400" spc="-7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мы</a:t>
            </a:r>
            <a:r>
              <a:rPr sz="1400" spc="-7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предлагаем </a:t>
            </a:r>
            <a:r>
              <a:rPr sz="1400" b="1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настольную</a:t>
            </a:r>
            <a:r>
              <a:rPr sz="1400" b="1" spc="-5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b="1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игру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,</a:t>
            </a:r>
            <a:r>
              <a:rPr sz="1400" spc="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которая</a:t>
            </a:r>
            <a:r>
              <a:rPr sz="1400" spc="-7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поможет</a:t>
            </a:r>
            <a:r>
              <a:rPr sz="1400" spc="-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освоить</a:t>
            </a:r>
            <a:r>
              <a:rPr sz="1400" spc="-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основы</a:t>
            </a:r>
            <a:r>
              <a:rPr sz="1400" spc="-7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финансовой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грамотности</a:t>
            </a:r>
            <a:r>
              <a:rPr sz="1400" spc="-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</a:t>
            </a:r>
            <a:r>
              <a:rPr sz="1400" spc="-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увлекательной</a:t>
            </a:r>
            <a:r>
              <a:rPr sz="1400" spc="-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</a:t>
            </a:r>
            <a:r>
              <a:rPr sz="1400" spc="-3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доступной</a:t>
            </a:r>
            <a:r>
              <a:rPr sz="1400" spc="-3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форме.</a:t>
            </a:r>
            <a:r>
              <a:rPr sz="1400" spc="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Игра</a:t>
            </a:r>
            <a:r>
              <a:rPr sz="1400" spc="5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направлена</a:t>
            </a:r>
            <a:r>
              <a:rPr sz="1400" spc="-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на</a:t>
            </a:r>
            <a:r>
              <a:rPr sz="1400" spc="-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развитие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элементарных</a:t>
            </a:r>
            <a:r>
              <a:rPr sz="1400" spc="-3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навыков</a:t>
            </a:r>
            <a:r>
              <a:rPr sz="1400" spc="-4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планирования,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управления</a:t>
            </a:r>
            <a:r>
              <a:rPr sz="1400" spc="-5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ресурсами</a:t>
            </a:r>
            <a:r>
              <a:rPr sz="1400" spc="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</a:t>
            </a:r>
            <a:r>
              <a:rPr sz="1400" spc="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накопления,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что</a:t>
            </a:r>
            <a:r>
              <a:rPr sz="1400" spc="-3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дает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детям</a:t>
            </a:r>
            <a:r>
              <a:rPr sz="1400" spc="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важные</a:t>
            </a:r>
            <a:endParaRPr sz="1400">
              <a:latin typeface="Georgia" panose="02040502050405020303"/>
              <a:cs typeface="Georgia" panose="02040502050405020303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знания</a:t>
            </a:r>
            <a:r>
              <a:rPr sz="1400" spc="-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для</a:t>
            </a:r>
            <a:r>
              <a:rPr sz="1400" spc="-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будущего.</a:t>
            </a:r>
            <a:endParaRPr sz="1400">
              <a:latin typeface="Georgia" panose="02040502050405020303"/>
              <a:cs typeface="Georgia" panose="02040502050405020303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400">
              <a:latin typeface="Georgia" panose="02040502050405020303"/>
              <a:cs typeface="Georgia" panose="02040502050405020303"/>
            </a:endParaRPr>
          </a:p>
          <a:p>
            <a:pPr marL="8255" algn="ctr">
              <a:lnSpc>
                <a:spcPts val="1665"/>
              </a:lnSpc>
              <a:spcBef>
                <a:spcPts val="5"/>
              </a:spcBef>
            </a:pPr>
            <a:r>
              <a:rPr sz="140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Как</a:t>
            </a:r>
            <a:r>
              <a:rPr sz="1400" b="1" spc="-6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это</a:t>
            </a:r>
            <a:r>
              <a:rPr sz="1400" b="1" spc="5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1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работает?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413385" marR="402590" algn="ctr">
              <a:lnSpc>
                <a:spcPts val="1730"/>
              </a:lnSpc>
            </a:pP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Игра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включает</a:t>
            </a:r>
            <a:r>
              <a:rPr sz="1400" spc="-4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различные</a:t>
            </a:r>
            <a:r>
              <a:rPr sz="1400" spc="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зоны,</a:t>
            </a:r>
            <a:r>
              <a:rPr sz="1400" spc="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такие</a:t>
            </a:r>
            <a:r>
              <a:rPr sz="1400" spc="-5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как</a:t>
            </a:r>
            <a:r>
              <a:rPr sz="1400" spc="-9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b="1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"Ферма"</a:t>
            </a:r>
            <a:r>
              <a:rPr sz="1400" b="1" spc="-7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для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заработка,</a:t>
            </a:r>
            <a:r>
              <a:rPr sz="1400" spc="-4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b="1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"Магазин"</a:t>
            </a:r>
            <a:r>
              <a:rPr sz="1400" b="1" spc="-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для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покупок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</a:t>
            </a:r>
            <a:r>
              <a:rPr sz="1400" spc="-8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b="1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"Копилка"</a:t>
            </a:r>
            <a:r>
              <a:rPr sz="1400" b="1" spc="-6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для</a:t>
            </a:r>
            <a:endParaRPr sz="1400">
              <a:latin typeface="Georgia" panose="02040502050405020303"/>
              <a:cs typeface="Georgia" panose="02040502050405020303"/>
            </a:endParaRPr>
          </a:p>
          <a:p>
            <a:pPr algn="ctr">
              <a:lnSpc>
                <a:spcPts val="1570"/>
              </a:lnSpc>
            </a:pP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сбережений.</a:t>
            </a:r>
            <a:r>
              <a:rPr sz="1400" spc="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каждой</a:t>
            </a:r>
            <a:r>
              <a:rPr sz="1400" spc="-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зоне</a:t>
            </a:r>
            <a:r>
              <a:rPr sz="1400" spc="-7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дети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принимают</a:t>
            </a:r>
            <a:r>
              <a:rPr sz="1400" spc="-5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решения,</a:t>
            </a:r>
            <a:r>
              <a:rPr sz="1400" spc="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влияющие</a:t>
            </a:r>
            <a:endParaRPr sz="1400">
              <a:latin typeface="Georgia" panose="02040502050405020303"/>
              <a:cs typeface="Georgia" panose="02040502050405020303"/>
            </a:endParaRPr>
          </a:p>
          <a:p>
            <a:pPr marL="78740" marR="72390" indent="8255" algn="ctr">
              <a:lnSpc>
                <a:spcPts val="1730"/>
              </a:lnSpc>
            </a:pP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на</a:t>
            </a:r>
            <a:r>
              <a:rPr sz="1400" spc="-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их</a:t>
            </a:r>
            <a:r>
              <a:rPr sz="1400" spc="-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финансы.</a:t>
            </a:r>
            <a:r>
              <a:rPr sz="1400" spc="-4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Особая</a:t>
            </a:r>
            <a:r>
              <a:rPr sz="1400" spc="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зона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—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b="1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Площадка Совы</a:t>
            </a:r>
            <a:r>
              <a:rPr sz="1400" b="1" spc="-5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—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позволяет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детям</a:t>
            </a:r>
            <a:r>
              <a:rPr sz="1400" spc="-8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ответить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на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вопросы</a:t>
            </a:r>
            <a:r>
              <a:rPr sz="1400" spc="-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</a:t>
            </a:r>
            <a:r>
              <a:rPr sz="1400" spc="-7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финансах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получить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за</a:t>
            </a:r>
            <a:r>
              <a:rPr sz="1400" spc="-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это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бонусы.</a:t>
            </a:r>
            <a:endParaRPr sz="1400">
              <a:latin typeface="Georgia" panose="02040502050405020303"/>
              <a:cs typeface="Georgia" panose="02040502050405020303"/>
            </a:endParaRPr>
          </a:p>
          <a:p>
            <a:pPr marL="1270" algn="ctr">
              <a:lnSpc>
                <a:spcPts val="1585"/>
              </a:lnSpc>
            </a:pP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Каждая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партия</a:t>
            </a:r>
            <a:r>
              <a:rPr sz="1400" spc="-4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начинается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с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выбора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одной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из</a:t>
            </a:r>
            <a:r>
              <a:rPr sz="1400" spc="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нескольких</a:t>
            </a:r>
            <a:endParaRPr sz="1400">
              <a:latin typeface="Georgia" panose="02040502050405020303"/>
              <a:cs typeface="Georgia" panose="02040502050405020303"/>
            </a:endParaRPr>
          </a:p>
          <a:p>
            <a:pPr marL="73660" marR="63500" indent="-6350" algn="ctr">
              <a:lnSpc>
                <a:spcPct val="100000"/>
              </a:lnSpc>
              <a:spcBef>
                <a:spcPts val="55"/>
              </a:spcBef>
            </a:pP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десятков</a:t>
            </a:r>
            <a:r>
              <a:rPr sz="1400" spc="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миссий,</a:t>
            </a:r>
            <a:r>
              <a:rPr sz="1400" spc="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что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поддерживает</a:t>
            </a:r>
            <a:r>
              <a:rPr sz="1400" spc="-4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интерес</a:t>
            </a:r>
            <a:r>
              <a:rPr sz="1400" spc="-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к</a:t>
            </a:r>
            <a:r>
              <a:rPr sz="1400" spc="-8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игре.</a:t>
            </a:r>
            <a:r>
              <a:rPr sz="1400" spc="-6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Хотя</a:t>
            </a:r>
            <a:r>
              <a:rPr sz="1400" spc="-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игра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проходит</a:t>
            </a:r>
            <a:r>
              <a:rPr sz="1400" spc="3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</a:t>
            </a:r>
            <a:r>
              <a:rPr sz="1400" spc="-3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фантастическом</a:t>
            </a:r>
            <a:r>
              <a:rPr sz="1400" spc="-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мире,</a:t>
            </a:r>
            <a:r>
              <a:rPr sz="1400" spc="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задачи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легко</a:t>
            </a:r>
            <a:r>
              <a:rPr sz="1400" spc="-6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проецируются</a:t>
            </a:r>
            <a:r>
              <a:rPr sz="1400" spc="-7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на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реальную</a:t>
            </a:r>
            <a:r>
              <a:rPr sz="1400" spc="-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жизнь,</a:t>
            </a:r>
            <a:r>
              <a:rPr sz="1400" spc="-6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тем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самым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помогая</a:t>
            </a:r>
            <a:r>
              <a:rPr sz="1400" spc="-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детям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получить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опыт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обращения</a:t>
            </a:r>
            <a:r>
              <a:rPr sz="1400" spc="-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с</a:t>
            </a:r>
            <a:r>
              <a:rPr sz="1400" spc="-3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деньгами</a:t>
            </a:r>
            <a:r>
              <a:rPr sz="1400" spc="-4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без</a:t>
            </a:r>
            <a:r>
              <a:rPr sz="1400" spc="-6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риска</a:t>
            </a:r>
            <a:r>
              <a:rPr sz="1400" spc="-3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болезненных</a:t>
            </a:r>
            <a:r>
              <a:rPr sz="1400" spc="-4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ошибок.</a:t>
            </a:r>
            <a:endParaRPr sz="1400">
              <a:latin typeface="Georgia" panose="02040502050405020303"/>
              <a:cs typeface="Georgia" panose="02040502050405020303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400">
              <a:latin typeface="Georgia" panose="02040502050405020303"/>
              <a:cs typeface="Georgia" panose="02040502050405020303"/>
            </a:endParaRPr>
          </a:p>
          <a:p>
            <a:pPr marL="2540" algn="ctr">
              <a:lnSpc>
                <a:spcPts val="1665"/>
              </a:lnSpc>
            </a:pPr>
            <a:r>
              <a:rPr sz="1400" b="1" spc="-1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Преимущества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40005" marR="34290" indent="1270" algn="ctr">
              <a:lnSpc>
                <a:spcPts val="1650"/>
              </a:lnSpc>
              <a:spcBef>
                <a:spcPts val="70"/>
              </a:spcBef>
            </a:pP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отличие</a:t>
            </a:r>
            <a:r>
              <a:rPr sz="1400" spc="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от</a:t>
            </a:r>
            <a:r>
              <a:rPr sz="1400" spc="-4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традиционных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методик,</a:t>
            </a:r>
            <a:r>
              <a:rPr sz="1400" spc="-5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игра</a:t>
            </a:r>
            <a:r>
              <a:rPr sz="1400" spc="-8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предоставляет</a:t>
            </a:r>
            <a:r>
              <a:rPr sz="1400" spc="-4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детям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безопасное</a:t>
            </a:r>
            <a:r>
              <a:rPr sz="1400" spc="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пространство</a:t>
            </a:r>
            <a:r>
              <a:rPr sz="1400" spc="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для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экспериментов</a:t>
            </a:r>
            <a:r>
              <a:rPr sz="1400" spc="-3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с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финансами.</a:t>
            </a:r>
            <a:r>
              <a:rPr sz="1400" spc="-5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Играя,</a:t>
            </a:r>
            <a:endParaRPr sz="1400">
              <a:latin typeface="Georgia" panose="02040502050405020303"/>
              <a:cs typeface="Georgia" panose="02040502050405020303"/>
            </a:endParaRPr>
          </a:p>
          <a:p>
            <a:pPr marL="80645" marR="76200" indent="16510" algn="ctr">
              <a:lnSpc>
                <a:spcPts val="1650"/>
              </a:lnSpc>
              <a:spcBef>
                <a:spcPts val="80"/>
              </a:spcBef>
            </a:pP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дети</a:t>
            </a:r>
            <a:r>
              <a:rPr sz="1400" spc="-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легко</a:t>
            </a:r>
            <a:r>
              <a:rPr sz="1400" spc="-7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</a:t>
            </a:r>
            <a:r>
              <a:rPr sz="1400" spc="-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непринужденно</a:t>
            </a:r>
            <a:r>
              <a:rPr sz="1400" spc="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осваивают</a:t>
            </a:r>
            <a:r>
              <a:rPr sz="1400" spc="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базовые</a:t>
            </a:r>
            <a:r>
              <a:rPr sz="1400" spc="-6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финансовые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понятия,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что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закладывает</a:t>
            </a:r>
            <a:r>
              <a:rPr sz="1400" spc="-6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фундамент</a:t>
            </a:r>
            <a:r>
              <a:rPr sz="1400" spc="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для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успешного</a:t>
            </a:r>
            <a:r>
              <a:rPr sz="1400" spc="-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управления</a:t>
            </a:r>
            <a:endParaRPr sz="1400">
              <a:latin typeface="Georgia" panose="02040502050405020303"/>
              <a:cs typeface="Georgia" panose="02040502050405020303"/>
            </a:endParaRPr>
          </a:p>
          <a:p>
            <a:pPr marL="20320" marR="13970" algn="ctr">
              <a:lnSpc>
                <a:spcPts val="1650"/>
              </a:lnSpc>
              <a:spcBef>
                <a:spcPts val="80"/>
              </a:spcBef>
            </a:pP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деньгами</a:t>
            </a:r>
            <a:r>
              <a:rPr sz="1400" spc="-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</a:t>
            </a:r>
            <a:r>
              <a:rPr sz="1400" spc="-4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будущем.</a:t>
            </a:r>
            <a:r>
              <a:rPr sz="1400" spc="-6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Также</a:t>
            </a:r>
            <a:r>
              <a:rPr sz="1400" spc="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с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помощью</a:t>
            </a:r>
            <a:r>
              <a:rPr sz="1400" spc="-5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нашей</a:t>
            </a:r>
            <a:r>
              <a:rPr sz="1400" spc="-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игры</a:t>
            </a:r>
            <a:r>
              <a:rPr sz="1400" spc="-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дети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научатся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работать</a:t>
            </a:r>
            <a:r>
              <a:rPr sz="1400" spc="-4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</a:t>
            </a:r>
            <a:r>
              <a:rPr sz="1400" spc="-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команде, объединяя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ресурсы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для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достижения</a:t>
            </a:r>
            <a:r>
              <a:rPr sz="1400" spc="-7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общей цели.</a:t>
            </a:r>
            <a:endParaRPr sz="1400">
              <a:latin typeface="Georgia" panose="02040502050405020303"/>
              <a:cs typeface="Georgia" panose="02040502050405020303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57925" y="0"/>
            <a:ext cx="5934075" cy="685799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5080">
              <a:lnSpc>
                <a:spcPts val="4360"/>
              </a:lnSpc>
              <a:spcBef>
                <a:spcPts val="740"/>
              </a:spcBef>
            </a:pPr>
            <a:r>
              <a:rPr sz="4100" spc="-25" dirty="0"/>
              <a:t>Пользовательский </a:t>
            </a:r>
            <a:r>
              <a:rPr sz="4100" spc="-10" dirty="0"/>
              <a:t>сценарий</a:t>
            </a:r>
            <a:endParaRPr sz="4100"/>
          </a:p>
        </p:txBody>
      </p:sp>
      <p:grpSp>
        <p:nvGrpSpPr>
          <p:cNvPr id="3" name="object 3"/>
          <p:cNvGrpSpPr/>
          <p:nvPr/>
        </p:nvGrpSpPr>
        <p:grpSpPr>
          <a:xfrm>
            <a:off x="1485900" y="0"/>
            <a:ext cx="10706100" cy="6858000"/>
            <a:chOff x="1485900" y="0"/>
            <a:chExt cx="10706100" cy="685800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5857002" y="3400798"/>
              <a:ext cx="6334997" cy="34572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5900" y="0"/>
              <a:ext cx="10163175" cy="66675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6354825" cy="345783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05801" y="4993593"/>
            <a:ext cx="4286198" cy="186440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4997" y="753247"/>
            <a:ext cx="3895090" cy="152400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406400" algn="ctr">
              <a:lnSpc>
                <a:spcPct val="100000"/>
              </a:lnSpc>
              <a:spcBef>
                <a:spcPts val="570"/>
              </a:spcBef>
            </a:pPr>
            <a:r>
              <a:rPr sz="2000" i="1" dirty="0">
                <a:latin typeface="Arial" panose="020B0604020202020204"/>
                <a:cs typeface="Arial" panose="020B0604020202020204"/>
              </a:rPr>
              <a:t>Уже</a:t>
            </a:r>
            <a:r>
              <a:rPr sz="2000" i="1" spc="-70" dirty="0">
                <a:latin typeface="Arial" panose="020B0604020202020204"/>
                <a:cs typeface="Arial" panose="020B0604020202020204"/>
              </a:rPr>
              <a:t> </a:t>
            </a:r>
            <a:r>
              <a:rPr sz="2000" i="1" spc="-10" dirty="0">
                <a:latin typeface="Arial" panose="020B0604020202020204"/>
                <a:cs typeface="Arial" panose="020B0604020202020204"/>
              </a:rPr>
              <a:t>сделано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12700" marR="1204595">
              <a:lnSpc>
                <a:spcPct val="119000"/>
              </a:lnSpc>
              <a:spcBef>
                <a:spcPts val="20"/>
              </a:spcBef>
            </a:pPr>
            <a:r>
              <a:rPr sz="155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Сентябрь</a:t>
            </a:r>
            <a:r>
              <a:rPr sz="1550" b="1" spc="114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5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24</a:t>
            </a:r>
            <a:r>
              <a:rPr sz="1550" b="1" spc="14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50" b="1" spc="-25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г. </a:t>
            </a: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Формулировка</a:t>
            </a:r>
            <a:r>
              <a:rPr sz="1550" spc="3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55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проблемы </a:t>
            </a: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Поиск</a:t>
            </a:r>
            <a:r>
              <a:rPr sz="1550" spc="18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возможных</a:t>
            </a:r>
            <a:r>
              <a:rPr sz="1550" spc="18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55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решений</a:t>
            </a:r>
            <a:endParaRPr sz="1550">
              <a:latin typeface="Georgia" panose="02040502050405020303"/>
              <a:cs typeface="Georgia" panose="02040502050405020303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Создание</a:t>
            </a:r>
            <a:r>
              <a:rPr sz="1550" spc="2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первого</a:t>
            </a:r>
            <a:r>
              <a:rPr sz="1550" spc="2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визуального</a:t>
            </a:r>
            <a:r>
              <a:rPr sz="1550" spc="19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55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концепта</a:t>
            </a:r>
            <a:endParaRPr sz="1550">
              <a:latin typeface="Georgia" panose="02040502050405020303"/>
              <a:cs typeface="Georgia" panose="020405020504050203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4997" y="2538342"/>
            <a:ext cx="3378200" cy="114109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10"/>
              </a:spcBef>
            </a:pPr>
            <a:r>
              <a:rPr sz="155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Октябрь</a:t>
            </a:r>
            <a:r>
              <a:rPr sz="1550" b="1" spc="16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5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24</a:t>
            </a:r>
            <a:r>
              <a:rPr sz="1550" b="1" spc="8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50" b="1" spc="-25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г.</a:t>
            </a:r>
            <a:endParaRPr sz="1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Анализ</a:t>
            </a:r>
            <a:r>
              <a:rPr sz="1550" spc="9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отрасли</a:t>
            </a:r>
            <a:r>
              <a:rPr sz="1550" spc="19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</a:t>
            </a:r>
            <a:r>
              <a:rPr sz="1550" spc="1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55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конкурентов</a:t>
            </a:r>
            <a:endParaRPr sz="1550">
              <a:latin typeface="Georgia" panose="02040502050405020303"/>
              <a:cs typeface="Georgia" panose="02040502050405020303"/>
            </a:endParaRPr>
          </a:p>
          <a:p>
            <a:pPr marL="12700" marR="5080">
              <a:lnSpc>
                <a:spcPct val="117000"/>
              </a:lnSpc>
              <a:spcBef>
                <a:spcPts val="75"/>
              </a:spcBef>
            </a:pP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Разработка</a:t>
            </a:r>
            <a:r>
              <a:rPr sz="1550" spc="16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правил</a:t>
            </a:r>
            <a:r>
              <a:rPr sz="1550" spc="10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игры</a:t>
            </a:r>
            <a:r>
              <a:rPr sz="1550" spc="1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</a:t>
            </a:r>
            <a:r>
              <a:rPr sz="1550" spc="14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55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полного </a:t>
            </a: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текстового</a:t>
            </a:r>
            <a:r>
              <a:rPr sz="1550" spc="2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55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концепта</a:t>
            </a:r>
            <a:endParaRPr sz="1550">
              <a:latin typeface="Georgia" panose="02040502050405020303"/>
              <a:cs typeface="Georgia" panose="02040502050405020303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4997" y="3940423"/>
            <a:ext cx="4206875" cy="864869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10"/>
              </a:spcBef>
            </a:pPr>
            <a:r>
              <a:rPr sz="155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Ноябрь</a:t>
            </a:r>
            <a:r>
              <a:rPr sz="1550" b="1" spc="11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5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24</a:t>
            </a:r>
            <a:r>
              <a:rPr sz="1550" b="1" spc="13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50" b="1" spc="-25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г.</a:t>
            </a:r>
            <a:endParaRPr sz="1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Опрос</a:t>
            </a:r>
            <a:r>
              <a:rPr sz="1550" spc="23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потенциальных</a:t>
            </a:r>
            <a:r>
              <a:rPr sz="1550" spc="229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55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покупателей</a:t>
            </a:r>
            <a:endParaRPr sz="1550">
              <a:latin typeface="Georgia" panose="02040502050405020303"/>
              <a:cs typeface="Georgia" panose="02040502050405020303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Разработка</a:t>
            </a:r>
            <a:r>
              <a:rPr sz="1550" spc="37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первоначальной</a:t>
            </a:r>
            <a:r>
              <a:rPr sz="1550" spc="34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бизнес-</a:t>
            </a:r>
            <a:r>
              <a:rPr sz="155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модели</a:t>
            </a:r>
            <a:endParaRPr sz="1550">
              <a:latin typeface="Georgia" panose="02040502050405020303"/>
              <a:cs typeface="Georgia" panose="02040502050405020303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364104" y="14287"/>
            <a:ext cx="7462520" cy="758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800" dirty="0"/>
              <a:t>Дорожная</a:t>
            </a:r>
            <a:r>
              <a:rPr sz="4800" spc="-180" dirty="0"/>
              <a:t> </a:t>
            </a:r>
            <a:r>
              <a:rPr sz="4800" dirty="0"/>
              <a:t>карта</a:t>
            </a:r>
            <a:r>
              <a:rPr sz="4800" spc="-135" dirty="0"/>
              <a:t> </a:t>
            </a:r>
            <a:r>
              <a:rPr sz="4800" spc="-10" dirty="0"/>
              <a:t>проекта</a:t>
            </a:r>
            <a:endParaRPr sz="4800"/>
          </a:p>
        </p:txBody>
      </p:sp>
      <p:sp>
        <p:nvSpPr>
          <p:cNvPr id="8" name="object 8"/>
          <p:cNvSpPr txBox="1"/>
          <p:nvPr/>
        </p:nvSpPr>
        <p:spPr>
          <a:xfrm>
            <a:off x="7382129" y="863028"/>
            <a:ext cx="256222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i="1" dirty="0">
                <a:latin typeface="Arial" panose="020B0604020202020204"/>
                <a:cs typeface="Arial" panose="020B0604020202020204"/>
              </a:rPr>
              <a:t>Предстоит</a:t>
            </a:r>
            <a:r>
              <a:rPr sz="2000" i="1" spc="-100" dirty="0">
                <a:latin typeface="Arial" panose="020B0604020202020204"/>
                <a:cs typeface="Arial" panose="020B0604020202020204"/>
              </a:rPr>
              <a:t> </a:t>
            </a:r>
            <a:r>
              <a:rPr sz="2000" i="1" spc="-10" dirty="0">
                <a:latin typeface="Arial" panose="020B0604020202020204"/>
                <a:cs typeface="Arial" panose="020B0604020202020204"/>
              </a:rPr>
              <a:t>сделать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15203" y="1147254"/>
            <a:ext cx="2204720" cy="521334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140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Декабрь</a:t>
            </a:r>
            <a:r>
              <a:rPr sz="1400" b="1" spc="-2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24</a:t>
            </a:r>
            <a:r>
              <a:rPr sz="1400" b="1" spc="-5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25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г.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Доработка</a:t>
            </a:r>
            <a:r>
              <a:rPr sz="1400" spc="-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бизнес-модели</a:t>
            </a:r>
            <a:endParaRPr sz="1400">
              <a:latin typeface="Georgia" panose="02040502050405020303"/>
              <a:cs typeface="Georgia" panose="02040502050405020303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15203" y="1900936"/>
            <a:ext cx="5570220" cy="998219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40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Начало</a:t>
            </a:r>
            <a:r>
              <a:rPr sz="1400" b="1" spc="-1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первого</a:t>
            </a:r>
            <a:r>
              <a:rPr sz="1400" b="1" spc="-75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квартала</a:t>
            </a:r>
            <a:r>
              <a:rPr sz="1400" b="1" spc="-75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2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25г.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12700" marR="1748790">
              <a:lnSpc>
                <a:spcPts val="1950"/>
              </a:lnSpc>
              <a:spcBef>
                <a:spcPts val="35"/>
              </a:spcBef>
            </a:pP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Создание</a:t>
            </a:r>
            <a:r>
              <a:rPr sz="1400" spc="-5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первого</a:t>
            </a:r>
            <a:r>
              <a:rPr sz="1400" spc="-5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игрового</a:t>
            </a:r>
            <a:r>
              <a:rPr sz="1400" spc="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прототипа.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Проведение</a:t>
            </a:r>
            <a:r>
              <a:rPr sz="1400" spc="-6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пользовательского</a:t>
            </a:r>
            <a:r>
              <a:rPr sz="1400" spc="-6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тестирования</a:t>
            </a:r>
            <a:endParaRPr sz="1400">
              <a:latin typeface="Georgia" panose="02040502050405020303"/>
              <a:cs typeface="Georgia" panose="02040502050405020303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Сбор</a:t>
            </a:r>
            <a:r>
              <a:rPr sz="1400" spc="-4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обратной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связи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от</a:t>
            </a:r>
            <a:r>
              <a:rPr sz="1400" spc="-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пользователей</a:t>
            </a:r>
            <a:r>
              <a:rPr sz="1400" spc="-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корректировка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концепта.</a:t>
            </a:r>
            <a:endParaRPr sz="1400">
              <a:latin typeface="Georgia" panose="02040502050405020303"/>
              <a:cs typeface="Georgia" panose="02040502050405020303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15203" y="3112325"/>
            <a:ext cx="5206365" cy="1017269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140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Конец</a:t>
            </a:r>
            <a:r>
              <a:rPr sz="1400" b="1" spc="-5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первого</a:t>
            </a:r>
            <a:r>
              <a:rPr sz="1400" b="1" spc="-4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квартала</a:t>
            </a:r>
            <a:r>
              <a:rPr sz="1400" b="1" spc="-4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2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25г.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12700" marR="5080">
              <a:lnSpc>
                <a:spcPct val="116000"/>
              </a:lnSpc>
            </a:pP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Усовершенствование</a:t>
            </a:r>
            <a:r>
              <a:rPr sz="1400" spc="-5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игрового</a:t>
            </a:r>
            <a:r>
              <a:rPr sz="1400" spc="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прототипа</a:t>
            </a:r>
            <a:r>
              <a:rPr sz="1400" spc="-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с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учетом</a:t>
            </a:r>
            <a:r>
              <a:rPr sz="1400" spc="-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отзывов.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Разработка</a:t>
            </a:r>
            <a:r>
              <a:rPr sz="1400" spc="-3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визуальных</a:t>
            </a:r>
            <a:r>
              <a:rPr sz="1400" spc="-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элементов</a:t>
            </a:r>
            <a:r>
              <a:rPr sz="1400" spc="-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</a:t>
            </a:r>
            <a:r>
              <a:rPr sz="1400" spc="-3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окончательного</a:t>
            </a:r>
            <a:r>
              <a:rPr sz="1400" spc="-8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дизайна.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Подготовка</a:t>
            </a:r>
            <a:r>
              <a:rPr sz="1400" spc="-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тестирование</a:t>
            </a:r>
            <a:r>
              <a:rPr sz="1400" spc="-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карточек</a:t>
            </a:r>
            <a:r>
              <a:rPr sz="1400" spc="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с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вопросами для</a:t>
            </a:r>
            <a:r>
              <a:rPr sz="1400" spc="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Совы.</a:t>
            </a:r>
            <a:endParaRPr sz="1400">
              <a:latin typeface="Georgia" panose="02040502050405020303"/>
              <a:cs typeface="Georgia" panose="02040502050405020303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15203" y="4342574"/>
            <a:ext cx="6737350" cy="125603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140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Начало</a:t>
            </a:r>
            <a:r>
              <a:rPr sz="1400" b="1" spc="-5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1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второго</a:t>
            </a:r>
            <a:r>
              <a:rPr sz="1400" b="1" spc="-5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квартала</a:t>
            </a:r>
            <a:r>
              <a:rPr sz="1400" b="1" spc="-55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2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25г.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Создание</a:t>
            </a:r>
            <a:r>
              <a:rPr sz="1400" spc="-6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готовой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версии</a:t>
            </a:r>
            <a:r>
              <a:rPr sz="1400" spc="-2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игры</a:t>
            </a:r>
            <a:r>
              <a:rPr sz="1400" spc="-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для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пилотного</a:t>
            </a:r>
            <a:r>
              <a:rPr sz="1400" spc="-6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запуска.</a:t>
            </a:r>
            <a:endParaRPr sz="1400">
              <a:latin typeface="Georgia" panose="02040502050405020303"/>
              <a:cs typeface="Georgia" panose="02040502050405020303"/>
            </a:endParaRPr>
          </a:p>
          <a:p>
            <a:pPr marL="12700" marR="5080">
              <a:lnSpc>
                <a:spcPct val="112000"/>
              </a:lnSpc>
              <a:spcBef>
                <a:spcPts val="80"/>
              </a:spcBef>
            </a:pP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Проведение</a:t>
            </a:r>
            <a:r>
              <a:rPr sz="1400" spc="-7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ограниченного</a:t>
            </a:r>
            <a:r>
              <a:rPr sz="1400" spc="-8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пилотного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запуска</a:t>
            </a:r>
            <a:r>
              <a:rPr sz="1400" spc="-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(тестирование</a:t>
            </a:r>
            <a:r>
              <a:rPr sz="1400" spc="-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</a:t>
            </a:r>
            <a:r>
              <a:rPr sz="1400" spc="-5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школах</a:t>
            </a:r>
            <a:r>
              <a:rPr sz="1400" spc="-3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</a:t>
            </a:r>
            <a:r>
              <a:rPr sz="1400" spc="-4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других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образовательных</a:t>
            </a:r>
            <a:r>
              <a:rPr sz="1400" spc="-5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учреждениях).</a:t>
            </a:r>
            <a:endParaRPr sz="1400">
              <a:latin typeface="Georgia" panose="02040502050405020303"/>
              <a:cs typeface="Georgia" panose="02040502050405020303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Сбор</a:t>
            </a:r>
            <a:r>
              <a:rPr sz="1400" spc="-3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дополнительных</a:t>
            </a:r>
            <a:r>
              <a:rPr sz="1400" spc="-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данных</a:t>
            </a:r>
            <a:r>
              <a:rPr sz="1400" spc="-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</a:t>
            </a:r>
            <a:r>
              <a:rPr sz="1400" spc="-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анализ</a:t>
            </a:r>
            <a:r>
              <a:rPr sz="1400" spc="3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вовлеченности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понимания.</a:t>
            </a:r>
            <a:endParaRPr sz="1400">
              <a:latin typeface="Georgia" panose="02040502050405020303"/>
              <a:cs typeface="Georgia" panose="02040502050405020303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15203" y="5821415"/>
            <a:ext cx="6581775" cy="76009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140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Конец</a:t>
            </a:r>
            <a:r>
              <a:rPr sz="1400" b="1" spc="5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1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второго</a:t>
            </a:r>
            <a:r>
              <a:rPr sz="1400" b="1" spc="-6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квартала</a:t>
            </a:r>
            <a:r>
              <a:rPr sz="1400" b="1" spc="-6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20" dirty="0">
                <a:solidFill>
                  <a:srgbClr val="585858"/>
                </a:solidFill>
                <a:latin typeface="Arial" panose="020B0604020202020204"/>
                <a:cs typeface="Arial" panose="020B0604020202020204"/>
              </a:rPr>
              <a:t>25г.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Окончательная</a:t>
            </a:r>
            <a:r>
              <a:rPr sz="1400" spc="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подготовка</a:t>
            </a:r>
            <a:r>
              <a:rPr sz="1400" spc="-8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к</a:t>
            </a:r>
            <a:r>
              <a:rPr sz="1400" spc="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запуску</a:t>
            </a:r>
            <a:r>
              <a:rPr sz="1400" spc="-6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на</a:t>
            </a:r>
            <a:r>
              <a:rPr sz="1400" spc="-7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рынок.</a:t>
            </a:r>
            <a:endParaRPr sz="1400">
              <a:latin typeface="Georgia" panose="02040502050405020303"/>
              <a:cs typeface="Georgia" panose="02040502050405020303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Начало</a:t>
            </a:r>
            <a:r>
              <a:rPr sz="1400" spc="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маркетинговой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кампании</a:t>
            </a:r>
            <a:r>
              <a:rPr sz="1400" spc="-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и</a:t>
            </a:r>
            <a:r>
              <a:rPr sz="1400" spc="-2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официального</a:t>
            </a:r>
            <a:r>
              <a:rPr sz="1400" spc="-6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выхода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продукта</a:t>
            </a:r>
            <a:r>
              <a:rPr sz="1400" spc="-1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на</a:t>
            </a:r>
            <a:r>
              <a:rPr sz="1400" spc="-85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Georgia" panose="02040502050405020303"/>
                <a:cs typeface="Georgia" panose="02040502050405020303"/>
              </a:rPr>
              <a:t>рынок.</a:t>
            </a:r>
            <a:endParaRPr sz="1400">
              <a:latin typeface="Georgia" panose="02040502050405020303"/>
              <a:cs typeface="Georgia" panose="02040502050405020303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6354825" cy="34578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66469" y="2491803"/>
            <a:ext cx="9276080" cy="1584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6130"/>
              </a:lnSpc>
              <a:spcBef>
                <a:spcPts val="105"/>
              </a:spcBef>
            </a:pPr>
            <a:r>
              <a:rPr sz="5400" dirty="0"/>
              <a:t>Экономика</a:t>
            </a:r>
            <a:r>
              <a:rPr sz="5400" spc="-215" dirty="0"/>
              <a:t> </a:t>
            </a:r>
            <a:r>
              <a:rPr sz="5400" spc="-10" dirty="0"/>
              <a:t>проекта:</a:t>
            </a:r>
            <a:endParaRPr sz="5400"/>
          </a:p>
          <a:p>
            <a:pPr algn="ctr">
              <a:lnSpc>
                <a:spcPts val="6130"/>
              </a:lnSpc>
            </a:pPr>
            <a:r>
              <a:rPr sz="5400" spc="-10" dirty="0"/>
              <a:t>предположения</a:t>
            </a:r>
            <a:r>
              <a:rPr sz="5400" spc="-190" dirty="0"/>
              <a:t> </a:t>
            </a:r>
            <a:r>
              <a:rPr sz="5400" dirty="0"/>
              <a:t>и</a:t>
            </a:r>
            <a:r>
              <a:rPr sz="5400" spc="-150" dirty="0"/>
              <a:t> </a:t>
            </a:r>
            <a:r>
              <a:rPr sz="5400" spc="-10" dirty="0"/>
              <a:t>вопросы</a:t>
            </a:r>
            <a:endParaRPr sz="5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20113" y="838461"/>
            <a:ext cx="10772140" cy="6019800"/>
            <a:chOff x="1420113" y="838461"/>
            <a:chExt cx="10772140" cy="601980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420113" y="838461"/>
              <a:ext cx="10771886" cy="601953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81175" y="895350"/>
              <a:ext cx="8620125" cy="574357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38065" y="245999"/>
            <a:ext cx="192532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0" dirty="0"/>
              <a:t>Аналоги</a:t>
            </a:r>
            <a:endParaRPr sz="3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6354825" cy="34578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1662" y="-228601"/>
            <a:ext cx="4912995" cy="1208405"/>
          </a:xfrm>
          <a:prstGeom prst="rect">
            <a:avLst/>
          </a:prstGeom>
        </p:spPr>
        <p:txBody>
          <a:bodyPr vert="horz" wrap="square" lIns="0" tIns="275971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10"/>
              </a:spcBef>
            </a:pPr>
            <a:r>
              <a:rPr spc="-10" dirty="0"/>
              <a:t>Рынок</a:t>
            </a:r>
            <a:endParaRPr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678815" y="1142936"/>
            <a:ext cx="10889615" cy="55448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182880" indent="48895">
              <a:lnSpc>
                <a:spcPct val="119000"/>
              </a:lnSpc>
              <a:spcBef>
                <a:spcPts val="130"/>
              </a:spcBef>
            </a:pPr>
            <a:endParaRPr sz="1550" dirty="0">
              <a:latin typeface="Georgia" panose="02040502050405020303"/>
              <a:cs typeface="Georgia" panose="02040502050405020303"/>
            </a:endParaRPr>
          </a:p>
          <a:p>
            <a:pPr marL="12700" marR="182880" indent="48895">
              <a:lnSpc>
                <a:spcPct val="119000"/>
              </a:lnSpc>
              <a:spcBef>
                <a:spcPts val="130"/>
              </a:spcBef>
            </a:pPr>
            <a:r>
              <a:rPr sz="1550" dirty="0">
                <a:latin typeface="Georgia" panose="02040502050405020303"/>
                <a:cs typeface="Georgia" panose="02040502050405020303"/>
              </a:rPr>
              <a:t>Мы</a:t>
            </a:r>
            <a:r>
              <a:rPr sz="1550" spc="16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планируем</a:t>
            </a:r>
            <a:r>
              <a:rPr sz="1550" spc="19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выходить</a:t>
            </a:r>
            <a:r>
              <a:rPr sz="1550" spc="13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на</a:t>
            </a:r>
            <a:r>
              <a:rPr sz="1550" spc="16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общероссийский</a:t>
            </a:r>
            <a:r>
              <a:rPr sz="1550" spc="22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рынок,</a:t>
            </a:r>
            <a:r>
              <a:rPr sz="1550" spc="16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делая</a:t>
            </a:r>
            <a:r>
              <a:rPr sz="1550" spc="11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акцент</a:t>
            </a:r>
            <a:r>
              <a:rPr sz="1550" spc="15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на</a:t>
            </a:r>
            <a:r>
              <a:rPr sz="1550" spc="17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продажах</a:t>
            </a:r>
            <a:r>
              <a:rPr sz="1550" spc="17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через</a:t>
            </a:r>
            <a:r>
              <a:rPr sz="1550" spc="17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маркетплейсы,</a:t>
            </a:r>
            <a:r>
              <a:rPr sz="1550" spc="16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такие</a:t>
            </a:r>
            <a:r>
              <a:rPr sz="1550" spc="13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spc="-25" dirty="0">
                <a:latin typeface="Georgia" panose="02040502050405020303"/>
                <a:cs typeface="Georgia" panose="02040502050405020303"/>
              </a:rPr>
              <a:t>как </a:t>
            </a:r>
            <a:r>
              <a:rPr sz="1550" dirty="0">
                <a:latin typeface="Georgia" panose="02040502050405020303"/>
                <a:cs typeface="Georgia" panose="02040502050405020303"/>
              </a:rPr>
              <a:t>Ozon,</a:t>
            </a:r>
            <a:r>
              <a:rPr sz="1550" spc="13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Wildberries</a:t>
            </a:r>
            <a:r>
              <a:rPr sz="1550" spc="10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и</a:t>
            </a:r>
            <a:r>
              <a:rPr sz="1550" spc="15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Яндекс</a:t>
            </a:r>
            <a:r>
              <a:rPr sz="1550" spc="13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Маркет,</a:t>
            </a:r>
            <a:r>
              <a:rPr sz="1550" spc="14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так</a:t>
            </a:r>
            <a:r>
              <a:rPr sz="1550" spc="14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как</a:t>
            </a:r>
            <a:r>
              <a:rPr sz="1550" spc="12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они</a:t>
            </a:r>
            <a:r>
              <a:rPr sz="1550" spc="9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популярны</a:t>
            </a:r>
            <a:r>
              <a:rPr sz="1550" spc="15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среди</a:t>
            </a:r>
            <a:r>
              <a:rPr sz="1550" spc="16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наших</a:t>
            </a:r>
            <a:r>
              <a:rPr sz="1550" spc="19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целевых</a:t>
            </a:r>
            <a:r>
              <a:rPr sz="1550" spc="17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покупателей</a:t>
            </a:r>
            <a:r>
              <a:rPr sz="1550" spc="20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—</a:t>
            </a:r>
            <a:r>
              <a:rPr sz="1550" spc="15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родителей</a:t>
            </a:r>
            <a:r>
              <a:rPr sz="1550" spc="10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spc="-50" dirty="0">
                <a:latin typeface="Georgia" panose="02040502050405020303"/>
                <a:cs typeface="Georgia" panose="02040502050405020303"/>
              </a:rPr>
              <a:t>и </a:t>
            </a:r>
            <a:r>
              <a:rPr sz="1550" dirty="0">
                <a:latin typeface="Georgia" panose="02040502050405020303"/>
                <a:cs typeface="Georgia" panose="02040502050405020303"/>
              </a:rPr>
              <a:t>людей,</a:t>
            </a:r>
            <a:r>
              <a:rPr sz="1550" spc="14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ищущих</a:t>
            </a:r>
            <a:r>
              <a:rPr sz="1550" spc="12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образовательные</a:t>
            </a:r>
            <a:r>
              <a:rPr sz="1550" spc="18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подарки</a:t>
            </a:r>
            <a:r>
              <a:rPr sz="1550" spc="17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для</a:t>
            </a:r>
            <a:r>
              <a:rPr sz="1550" spc="17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детей.</a:t>
            </a:r>
            <a:r>
              <a:rPr sz="1550" spc="15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Кроме</a:t>
            </a:r>
            <a:r>
              <a:rPr sz="1550" spc="12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того,</a:t>
            </a:r>
            <a:r>
              <a:rPr sz="1550" spc="15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мы</a:t>
            </a:r>
            <a:r>
              <a:rPr sz="1550" spc="18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будем</a:t>
            </a:r>
            <a:r>
              <a:rPr sz="1550" spc="19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сотрудничать</a:t>
            </a:r>
            <a:r>
              <a:rPr sz="1550" spc="16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spc="-50" dirty="0">
                <a:latin typeface="Georgia" panose="02040502050405020303"/>
                <a:cs typeface="Georgia" panose="02040502050405020303"/>
              </a:rPr>
              <a:t>с</a:t>
            </a:r>
            <a:endParaRPr sz="1550">
              <a:latin typeface="Georgia" panose="02040502050405020303"/>
              <a:cs typeface="Georgia" panose="02040502050405020303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550" dirty="0">
                <a:latin typeface="Georgia" panose="02040502050405020303"/>
                <a:cs typeface="Georgia" panose="02040502050405020303"/>
              </a:rPr>
              <a:t>общеобразовательными</a:t>
            </a:r>
            <a:r>
              <a:rPr sz="1550" spc="254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школами,</a:t>
            </a:r>
            <a:r>
              <a:rPr sz="1550" spc="20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предлагая</a:t>
            </a:r>
            <a:r>
              <a:rPr sz="1550" spc="18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наш</a:t>
            </a:r>
            <a:r>
              <a:rPr sz="1550" spc="204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продукт</a:t>
            </a:r>
            <a:r>
              <a:rPr sz="1550" spc="19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для</a:t>
            </a:r>
            <a:r>
              <a:rPr sz="1550" spc="24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использования</a:t>
            </a:r>
            <a:r>
              <a:rPr sz="1550" spc="17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на</a:t>
            </a:r>
            <a:r>
              <a:rPr sz="1550" spc="21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факультативных</a:t>
            </a:r>
            <a:r>
              <a:rPr sz="1550" spc="26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занятиях,</a:t>
            </a:r>
            <a:r>
              <a:rPr sz="1550" spc="20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spc="-25" dirty="0">
                <a:latin typeface="Georgia" panose="02040502050405020303"/>
                <a:cs typeface="Georgia" panose="02040502050405020303"/>
              </a:rPr>
              <a:t>что</a:t>
            </a:r>
            <a:endParaRPr sz="1550">
              <a:latin typeface="Georgia" panose="02040502050405020303"/>
              <a:cs typeface="Georgia" panose="02040502050405020303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550" dirty="0">
                <a:latin typeface="Georgia" panose="02040502050405020303"/>
                <a:cs typeface="Georgia" panose="02040502050405020303"/>
              </a:rPr>
              <a:t>позволит</a:t>
            </a:r>
            <a:r>
              <a:rPr sz="1550" spc="19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охватить</a:t>
            </a:r>
            <a:r>
              <a:rPr sz="1550" spc="19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значительную</a:t>
            </a:r>
            <a:r>
              <a:rPr sz="1550" spc="14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часть</a:t>
            </a:r>
            <a:r>
              <a:rPr sz="1550" spc="13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школьной</a:t>
            </a:r>
            <a:r>
              <a:rPr sz="1550" spc="19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аудитории</a:t>
            </a:r>
            <a:r>
              <a:rPr sz="1550" spc="16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по</a:t>
            </a:r>
            <a:r>
              <a:rPr sz="1550" spc="14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всей</a:t>
            </a:r>
            <a:r>
              <a:rPr sz="1550" spc="15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spc="-10" dirty="0">
                <a:latin typeface="Georgia" panose="02040502050405020303"/>
                <a:cs typeface="Georgia" panose="02040502050405020303"/>
              </a:rPr>
              <a:t>стране.</a:t>
            </a:r>
            <a:endParaRPr sz="1550">
              <a:latin typeface="Georgia" panose="02040502050405020303"/>
              <a:cs typeface="Georgia" panose="02040502050405020303"/>
            </a:endParaRPr>
          </a:p>
          <a:p>
            <a:pPr>
              <a:lnSpc>
                <a:spcPct val="100000"/>
              </a:lnSpc>
              <a:spcBef>
                <a:spcPts val="805"/>
              </a:spcBef>
            </a:pPr>
            <a:endParaRPr sz="1550">
              <a:latin typeface="Georgia" panose="02040502050405020303"/>
              <a:cs typeface="Georgia" panose="02040502050405020303"/>
            </a:endParaRPr>
          </a:p>
          <a:p>
            <a:pPr marL="69850">
              <a:lnSpc>
                <a:spcPct val="100000"/>
              </a:lnSpc>
            </a:pPr>
            <a:r>
              <a:rPr sz="1550" b="1" dirty="0">
                <a:latin typeface="Arial" panose="020B0604020202020204"/>
                <a:cs typeface="Arial" panose="020B0604020202020204"/>
              </a:rPr>
              <a:t>Какой</a:t>
            </a:r>
            <a:r>
              <a:rPr sz="1550" b="1" spc="105" dirty="0">
                <a:latin typeface="Arial" panose="020B0604020202020204"/>
                <a:cs typeface="Arial" panose="020B0604020202020204"/>
              </a:rPr>
              <a:t> </a:t>
            </a:r>
            <a:r>
              <a:rPr sz="1550" b="1" dirty="0">
                <a:latin typeface="Arial" panose="020B0604020202020204"/>
                <a:cs typeface="Arial" panose="020B0604020202020204"/>
              </a:rPr>
              <a:t>объем</a:t>
            </a:r>
            <a:r>
              <a:rPr sz="1550" b="1" spc="65" dirty="0">
                <a:latin typeface="Arial" panose="020B0604020202020204"/>
                <a:cs typeface="Arial" panose="020B0604020202020204"/>
              </a:rPr>
              <a:t> </a:t>
            </a:r>
            <a:r>
              <a:rPr sz="1550" b="1" dirty="0">
                <a:latin typeface="Arial" panose="020B0604020202020204"/>
                <a:cs typeface="Arial" panose="020B0604020202020204"/>
              </a:rPr>
              <a:t>у</a:t>
            </a:r>
            <a:r>
              <a:rPr sz="1550" b="1" spc="55" dirty="0">
                <a:latin typeface="Arial" panose="020B0604020202020204"/>
                <a:cs typeface="Arial" panose="020B0604020202020204"/>
              </a:rPr>
              <a:t> </a:t>
            </a:r>
            <a:r>
              <a:rPr sz="1550" b="1" dirty="0">
                <a:latin typeface="Arial" panose="020B0604020202020204"/>
                <a:cs typeface="Arial" panose="020B0604020202020204"/>
              </a:rPr>
              <a:t>этого</a:t>
            </a:r>
            <a:r>
              <a:rPr sz="1550" b="1" spc="75" dirty="0">
                <a:latin typeface="Arial" panose="020B0604020202020204"/>
                <a:cs typeface="Arial" panose="020B0604020202020204"/>
              </a:rPr>
              <a:t> </a:t>
            </a:r>
            <a:r>
              <a:rPr sz="1550" b="1" spc="-10" dirty="0">
                <a:latin typeface="Arial" panose="020B0604020202020204"/>
                <a:cs typeface="Arial" panose="020B0604020202020204"/>
              </a:rPr>
              <a:t>рынка?</a:t>
            </a:r>
            <a:endParaRPr sz="1550">
              <a:latin typeface="Arial" panose="020B0604020202020204"/>
              <a:cs typeface="Arial" panose="020B0604020202020204"/>
            </a:endParaRPr>
          </a:p>
          <a:p>
            <a:pPr marL="12700" marR="5080" indent="48895">
              <a:lnSpc>
                <a:spcPts val="2260"/>
              </a:lnSpc>
              <a:spcBef>
                <a:spcPts val="60"/>
              </a:spcBef>
            </a:pPr>
            <a:endParaRPr sz="1550" dirty="0">
              <a:latin typeface="Georgia" panose="02040502050405020303"/>
              <a:cs typeface="Georgia" panose="02040502050405020303"/>
            </a:endParaRPr>
          </a:p>
          <a:p>
            <a:pPr marL="12700" marR="5080" indent="48895">
              <a:lnSpc>
                <a:spcPts val="2260"/>
              </a:lnSpc>
              <a:spcBef>
                <a:spcPts val="60"/>
              </a:spcBef>
            </a:pPr>
            <a:r>
              <a:rPr sz="1550" dirty="0">
                <a:latin typeface="Georgia" panose="02040502050405020303"/>
                <a:cs typeface="Georgia" panose="02040502050405020303"/>
              </a:rPr>
              <a:t>Объем</a:t>
            </a:r>
            <a:r>
              <a:rPr sz="1550" spc="14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российского</a:t>
            </a:r>
            <a:r>
              <a:rPr sz="1550" spc="17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рынка</a:t>
            </a:r>
            <a:r>
              <a:rPr sz="1550" spc="15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настольных</a:t>
            </a:r>
            <a:r>
              <a:rPr sz="1550" spc="15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игр</a:t>
            </a:r>
            <a:r>
              <a:rPr sz="1550" spc="16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в</a:t>
            </a:r>
            <a:r>
              <a:rPr sz="1550" spc="10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2023</a:t>
            </a:r>
            <a:r>
              <a:rPr sz="1550" spc="17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году</a:t>
            </a:r>
            <a:r>
              <a:rPr sz="1550" spc="114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оценивался</a:t>
            </a:r>
            <a:r>
              <a:rPr sz="1550" spc="9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примерно</a:t>
            </a:r>
            <a:r>
              <a:rPr sz="1550" spc="12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в</a:t>
            </a:r>
            <a:r>
              <a:rPr sz="1550" spc="10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22</a:t>
            </a:r>
            <a:r>
              <a:rPr sz="1550" spc="15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миллиарда</a:t>
            </a:r>
            <a:r>
              <a:rPr sz="1550" spc="14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рублей.</a:t>
            </a:r>
            <a:r>
              <a:rPr sz="1550" spc="13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Этот</a:t>
            </a:r>
            <a:r>
              <a:rPr sz="1550" spc="7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spc="-10" dirty="0">
                <a:latin typeface="Georgia" panose="02040502050405020303"/>
                <a:cs typeface="Georgia" panose="02040502050405020303"/>
              </a:rPr>
              <a:t>рынок </a:t>
            </a:r>
            <a:r>
              <a:rPr sz="1550" dirty="0">
                <a:latin typeface="Georgia" panose="02040502050405020303"/>
                <a:cs typeface="Georgia" panose="02040502050405020303"/>
              </a:rPr>
              <a:t>продолжает</a:t>
            </a:r>
            <a:r>
              <a:rPr sz="1550" spc="22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расти</a:t>
            </a:r>
            <a:r>
              <a:rPr sz="1550" spc="13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благодаря</a:t>
            </a:r>
            <a:r>
              <a:rPr sz="1550" spc="13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увеличению</a:t>
            </a:r>
            <a:r>
              <a:rPr sz="1550" spc="16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интереса</a:t>
            </a:r>
            <a:r>
              <a:rPr sz="1550" spc="15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к</a:t>
            </a:r>
            <a:r>
              <a:rPr sz="1550" spc="17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настольным</a:t>
            </a:r>
            <a:r>
              <a:rPr sz="1550" spc="21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играм</a:t>
            </a:r>
            <a:r>
              <a:rPr sz="1550" spc="22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среди</a:t>
            </a:r>
            <a:r>
              <a:rPr sz="1550" spc="19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различных</a:t>
            </a:r>
            <a:r>
              <a:rPr sz="1550" spc="18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возрастных</a:t>
            </a:r>
            <a:r>
              <a:rPr sz="1550" spc="14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spc="-10" dirty="0">
                <a:latin typeface="Georgia" panose="02040502050405020303"/>
                <a:cs typeface="Georgia" panose="02040502050405020303"/>
              </a:rPr>
              <a:t>групп.</a:t>
            </a:r>
            <a:endParaRPr sz="1550">
              <a:latin typeface="Georgia" panose="02040502050405020303"/>
              <a:cs typeface="Georgia" panose="02040502050405020303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550" dirty="0">
                <a:latin typeface="Georgia" panose="02040502050405020303"/>
                <a:cs typeface="Georgia" panose="02040502050405020303"/>
              </a:rPr>
              <a:t>Кроме</a:t>
            </a:r>
            <a:r>
              <a:rPr sz="1550" spc="8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того,</a:t>
            </a:r>
            <a:r>
              <a:rPr sz="1550" spc="13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в</a:t>
            </a:r>
            <a:r>
              <a:rPr sz="1550" spc="11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России</a:t>
            </a:r>
            <a:r>
              <a:rPr sz="1550" spc="11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по</a:t>
            </a:r>
            <a:r>
              <a:rPr sz="1550" spc="7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состоянию</a:t>
            </a:r>
            <a:r>
              <a:rPr sz="1550" spc="13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на</a:t>
            </a:r>
            <a:r>
              <a:rPr sz="1550" spc="14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2023</a:t>
            </a:r>
            <a:r>
              <a:rPr sz="1550" spc="13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год</a:t>
            </a:r>
            <a:r>
              <a:rPr sz="1550" spc="22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насчитывается</a:t>
            </a:r>
            <a:r>
              <a:rPr sz="1550" spc="14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порядка</a:t>
            </a:r>
            <a:r>
              <a:rPr sz="1550" spc="14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35</a:t>
            </a:r>
            <a:r>
              <a:rPr sz="1550" spc="9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тысяч</a:t>
            </a:r>
            <a:r>
              <a:rPr sz="1550" spc="9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муниципальных</a:t>
            </a:r>
            <a:r>
              <a:rPr sz="1550" spc="14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spc="-10" dirty="0">
                <a:latin typeface="Georgia" panose="02040502050405020303"/>
                <a:cs typeface="Georgia" panose="02040502050405020303"/>
              </a:rPr>
              <a:t>школ.</a:t>
            </a:r>
            <a:endParaRPr sz="1550">
              <a:latin typeface="Georgia" panose="02040502050405020303"/>
              <a:cs typeface="Georgia" panose="02040502050405020303"/>
            </a:endParaRPr>
          </a:p>
          <a:p>
            <a:pPr>
              <a:lnSpc>
                <a:spcPct val="100000"/>
              </a:lnSpc>
            </a:pPr>
            <a:endParaRPr sz="1550">
              <a:latin typeface="Georgia" panose="02040502050405020303"/>
              <a:cs typeface="Georgia" panose="02040502050405020303"/>
            </a:endParaRPr>
          </a:p>
          <a:p>
            <a:pPr marL="69850">
              <a:lnSpc>
                <a:spcPct val="100000"/>
              </a:lnSpc>
            </a:pPr>
            <a:endParaRPr sz="1550" b="1" dirty="0">
              <a:latin typeface="Arial" panose="020B0604020202020204"/>
              <a:cs typeface="Arial" panose="020B0604020202020204"/>
            </a:endParaRPr>
          </a:p>
          <a:p>
            <a:pPr marL="69850">
              <a:lnSpc>
                <a:spcPct val="100000"/>
              </a:lnSpc>
            </a:pPr>
            <a:r>
              <a:rPr sz="1550" b="1" dirty="0">
                <a:latin typeface="Arial" panose="020B0604020202020204"/>
                <a:cs typeface="Arial" panose="020B0604020202020204"/>
              </a:rPr>
              <a:t>На</a:t>
            </a:r>
            <a:r>
              <a:rPr sz="1550" b="1" spc="114" dirty="0">
                <a:latin typeface="Arial" panose="020B0604020202020204"/>
                <a:cs typeface="Arial" panose="020B0604020202020204"/>
              </a:rPr>
              <a:t> </a:t>
            </a:r>
            <a:r>
              <a:rPr sz="1550" b="1" dirty="0">
                <a:latin typeface="Arial" panose="020B0604020202020204"/>
                <a:cs typeface="Arial" panose="020B0604020202020204"/>
              </a:rPr>
              <a:t>какую</a:t>
            </a:r>
            <a:r>
              <a:rPr sz="1550" b="1" spc="105" dirty="0">
                <a:latin typeface="Arial" panose="020B0604020202020204"/>
                <a:cs typeface="Arial" panose="020B0604020202020204"/>
              </a:rPr>
              <a:t> </a:t>
            </a:r>
            <a:r>
              <a:rPr sz="1550" b="1" dirty="0">
                <a:latin typeface="Arial" panose="020B0604020202020204"/>
                <a:cs typeface="Arial" panose="020B0604020202020204"/>
              </a:rPr>
              <a:t>долю</a:t>
            </a:r>
            <a:r>
              <a:rPr sz="1550" b="1" spc="135" dirty="0">
                <a:latin typeface="Arial" panose="020B0604020202020204"/>
                <a:cs typeface="Arial" panose="020B0604020202020204"/>
              </a:rPr>
              <a:t> </a:t>
            </a:r>
            <a:r>
              <a:rPr sz="1550" b="1" dirty="0">
                <a:latin typeface="Arial" panose="020B0604020202020204"/>
                <a:cs typeface="Arial" panose="020B0604020202020204"/>
              </a:rPr>
              <a:t>рынка</a:t>
            </a:r>
            <a:r>
              <a:rPr sz="1550" b="1" spc="75" dirty="0">
                <a:latin typeface="Arial" panose="020B0604020202020204"/>
                <a:cs typeface="Arial" panose="020B0604020202020204"/>
              </a:rPr>
              <a:t> </a:t>
            </a:r>
            <a:r>
              <a:rPr sz="1550" b="1" dirty="0">
                <a:latin typeface="Arial" panose="020B0604020202020204"/>
                <a:cs typeface="Arial" panose="020B0604020202020204"/>
              </a:rPr>
              <a:t>претендует</a:t>
            </a:r>
            <a:r>
              <a:rPr sz="1550" b="1" spc="145" dirty="0">
                <a:latin typeface="Arial" panose="020B0604020202020204"/>
                <a:cs typeface="Arial" panose="020B0604020202020204"/>
              </a:rPr>
              <a:t> </a:t>
            </a:r>
            <a:r>
              <a:rPr sz="1550" b="1" dirty="0">
                <a:latin typeface="Arial" panose="020B0604020202020204"/>
                <a:cs typeface="Arial" panose="020B0604020202020204"/>
              </a:rPr>
              <a:t>наш</a:t>
            </a:r>
            <a:r>
              <a:rPr sz="1550" b="1" spc="80" dirty="0">
                <a:latin typeface="Arial" panose="020B0604020202020204"/>
                <a:cs typeface="Arial" panose="020B0604020202020204"/>
              </a:rPr>
              <a:t> </a:t>
            </a:r>
            <a:r>
              <a:rPr sz="1550" b="1" spc="-10" dirty="0">
                <a:latin typeface="Arial" panose="020B0604020202020204"/>
                <a:cs typeface="Arial" panose="020B0604020202020204"/>
              </a:rPr>
              <a:t>проект?</a:t>
            </a:r>
            <a:endParaRPr sz="1550" b="1" spc="-10" dirty="0">
              <a:latin typeface="Arial" panose="020B0604020202020204"/>
              <a:cs typeface="Arial" panose="020B0604020202020204"/>
            </a:endParaRPr>
          </a:p>
          <a:p>
            <a:pPr marL="69850">
              <a:lnSpc>
                <a:spcPct val="100000"/>
              </a:lnSpc>
            </a:pPr>
            <a:endParaRPr sz="1550">
              <a:latin typeface="Arial" panose="020B0604020202020204"/>
              <a:cs typeface="Arial" panose="020B0604020202020204"/>
            </a:endParaRPr>
          </a:p>
          <a:p>
            <a:pPr marL="12700" marR="27305" indent="48895">
              <a:lnSpc>
                <a:spcPct val="118000"/>
              </a:lnSpc>
              <a:spcBef>
                <a:spcPts val="50"/>
              </a:spcBef>
            </a:pPr>
            <a:r>
              <a:rPr sz="1550" dirty="0">
                <a:latin typeface="Georgia" panose="02040502050405020303"/>
                <a:cs typeface="Georgia" panose="02040502050405020303"/>
              </a:rPr>
              <a:t>Наш</a:t>
            </a:r>
            <a:r>
              <a:rPr sz="1550" spc="21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проект</a:t>
            </a:r>
            <a:r>
              <a:rPr sz="1550" spc="12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претендует</a:t>
            </a:r>
            <a:r>
              <a:rPr sz="1550" spc="13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на</a:t>
            </a:r>
            <a:r>
              <a:rPr sz="1550" spc="18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долю</a:t>
            </a:r>
            <a:r>
              <a:rPr sz="1550" spc="16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рынка,</a:t>
            </a:r>
            <a:r>
              <a:rPr sz="1550" spc="17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ориентированную</a:t>
            </a:r>
            <a:r>
              <a:rPr sz="1550" spc="16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на</a:t>
            </a:r>
            <a:r>
              <a:rPr sz="1550" spc="18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образовательные</a:t>
            </a:r>
            <a:r>
              <a:rPr sz="1550" spc="15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и</a:t>
            </a:r>
            <a:r>
              <a:rPr sz="1550" spc="17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развивающие</a:t>
            </a:r>
            <a:r>
              <a:rPr sz="1550" spc="22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настольные</a:t>
            </a:r>
            <a:r>
              <a:rPr sz="1550" spc="21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spc="-20" dirty="0">
                <a:latin typeface="Georgia" panose="02040502050405020303"/>
                <a:cs typeface="Georgia" panose="02040502050405020303"/>
              </a:rPr>
              <a:t>игры </a:t>
            </a:r>
            <a:r>
              <a:rPr sz="1550" dirty="0">
                <a:latin typeface="Georgia" panose="02040502050405020303"/>
                <a:cs typeface="Georgia" panose="02040502050405020303"/>
              </a:rPr>
              <a:t>для</a:t>
            </a:r>
            <a:r>
              <a:rPr sz="1550" spc="15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детей,</a:t>
            </a:r>
            <a:r>
              <a:rPr sz="1550" spc="114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а</a:t>
            </a:r>
            <a:r>
              <a:rPr sz="1550" spc="13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также</a:t>
            </a:r>
            <a:r>
              <a:rPr sz="1550" spc="8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на</a:t>
            </a:r>
            <a:r>
              <a:rPr sz="1550" spc="13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сегмент</a:t>
            </a:r>
            <a:r>
              <a:rPr sz="1550" spc="13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семейных</a:t>
            </a:r>
            <a:r>
              <a:rPr sz="1550" spc="12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игр.</a:t>
            </a:r>
            <a:r>
              <a:rPr sz="1550" spc="12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Учитывая</a:t>
            </a:r>
            <a:r>
              <a:rPr sz="1550" spc="12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объем</a:t>
            </a:r>
            <a:r>
              <a:rPr sz="1550" spc="10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рынка</a:t>
            </a:r>
            <a:r>
              <a:rPr sz="1550" spc="14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настольных</a:t>
            </a:r>
            <a:r>
              <a:rPr sz="1550" spc="16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игр</a:t>
            </a:r>
            <a:r>
              <a:rPr sz="1550" spc="15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в</a:t>
            </a:r>
            <a:r>
              <a:rPr sz="1550" spc="114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России,</a:t>
            </a:r>
            <a:r>
              <a:rPr sz="1550" spc="12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оцениваемый</a:t>
            </a:r>
            <a:r>
              <a:rPr sz="1550" spc="17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spc="-50" dirty="0">
                <a:latin typeface="Georgia" panose="02040502050405020303"/>
                <a:cs typeface="Georgia" panose="02040502050405020303"/>
              </a:rPr>
              <a:t>в </a:t>
            </a:r>
            <a:r>
              <a:rPr sz="1550" dirty="0">
                <a:latin typeface="Georgia" panose="02040502050405020303"/>
                <a:cs typeface="Georgia" panose="02040502050405020303"/>
              </a:rPr>
              <a:t>20–22</a:t>
            </a:r>
            <a:r>
              <a:rPr sz="1550" spc="17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миллиарда</a:t>
            </a:r>
            <a:r>
              <a:rPr sz="1550" spc="17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рублей,</a:t>
            </a:r>
            <a:r>
              <a:rPr sz="1550" spc="15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и</a:t>
            </a:r>
            <a:r>
              <a:rPr sz="1550" spc="16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растущий</a:t>
            </a:r>
            <a:r>
              <a:rPr sz="1550" spc="12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интерес</a:t>
            </a:r>
            <a:r>
              <a:rPr sz="1550" spc="16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к</a:t>
            </a:r>
            <a:r>
              <a:rPr sz="1550" spc="17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образовательным</a:t>
            </a:r>
            <a:r>
              <a:rPr sz="1550" spc="204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продуктам,</a:t>
            </a:r>
            <a:r>
              <a:rPr sz="1550" spc="17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мы</a:t>
            </a:r>
            <a:r>
              <a:rPr sz="1550" spc="204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рассчитываем</a:t>
            </a:r>
            <a:r>
              <a:rPr sz="1550" spc="185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занять</a:t>
            </a:r>
            <a:r>
              <a:rPr sz="1550" spc="13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около</a:t>
            </a:r>
            <a:r>
              <a:rPr sz="1550" spc="19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spc="-25" dirty="0">
                <a:latin typeface="Georgia" panose="02040502050405020303"/>
                <a:cs typeface="Georgia" panose="02040502050405020303"/>
              </a:rPr>
              <a:t>1- </a:t>
            </a:r>
            <a:r>
              <a:rPr sz="1550" dirty="0">
                <a:latin typeface="Georgia" panose="02040502050405020303"/>
                <a:cs typeface="Georgia" panose="02040502050405020303"/>
              </a:rPr>
              <a:t>2,5%</a:t>
            </a:r>
            <a:r>
              <a:rPr sz="1550" spc="12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dirty="0">
                <a:latin typeface="Georgia" panose="02040502050405020303"/>
                <a:cs typeface="Georgia" panose="02040502050405020303"/>
              </a:rPr>
              <a:t>этого</a:t>
            </a:r>
            <a:r>
              <a:rPr sz="1550" spc="110" dirty="0">
                <a:latin typeface="Georgia" panose="02040502050405020303"/>
                <a:cs typeface="Georgia" panose="02040502050405020303"/>
              </a:rPr>
              <a:t> </a:t>
            </a:r>
            <a:r>
              <a:rPr sz="1550" spc="-10" dirty="0">
                <a:latin typeface="Georgia" panose="02040502050405020303"/>
                <a:cs typeface="Georgia" panose="02040502050405020303"/>
              </a:rPr>
              <a:t>сегмента.</a:t>
            </a:r>
            <a:endParaRPr sz="1550">
              <a:latin typeface="Georgia" panose="02040502050405020303"/>
              <a:cs typeface="Georgia" panose="02040502050405020303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1345" y="66675"/>
            <a:ext cx="8288020" cy="565150"/>
          </a:xfrm>
          <a:prstGeom prst="rect">
            <a:avLst/>
          </a:prstGeom>
        </p:spPr>
        <p:txBody>
          <a:bodyPr vert="horz" wrap="square" lIns="0" tIns="1651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dirty="0"/>
              <a:t>Бизнес-модель</a:t>
            </a:r>
            <a:r>
              <a:rPr sz="3950" spc="-25" dirty="0"/>
              <a:t> </a:t>
            </a:r>
            <a:r>
              <a:rPr sz="3950" dirty="0"/>
              <a:t>нашего</a:t>
            </a:r>
            <a:r>
              <a:rPr sz="3950" spc="25" dirty="0"/>
              <a:t> </a:t>
            </a:r>
            <a:r>
              <a:rPr sz="3950" spc="-10" dirty="0"/>
              <a:t>проекта</a:t>
            </a:r>
            <a:endParaRPr sz="3950"/>
          </a:p>
        </p:txBody>
      </p:sp>
      <p:sp>
        <p:nvSpPr>
          <p:cNvPr id="3" name="object 3"/>
          <p:cNvSpPr txBox="1"/>
          <p:nvPr/>
        </p:nvSpPr>
        <p:spPr>
          <a:xfrm>
            <a:off x="609917" y="990790"/>
            <a:ext cx="5111115" cy="211582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53670" algn="ctr">
              <a:lnSpc>
                <a:spcPct val="100000"/>
              </a:lnSpc>
              <a:spcBef>
                <a:spcPts val="1245"/>
              </a:spcBef>
            </a:pPr>
            <a:r>
              <a:rPr sz="1800" b="1" dirty="0">
                <a:latin typeface="Arial" panose="020B0604020202020204"/>
                <a:cs typeface="Arial" panose="020B0604020202020204"/>
              </a:rPr>
              <a:t>Кто</a:t>
            </a:r>
            <a:r>
              <a:rPr sz="1800" b="1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наши</a:t>
            </a:r>
            <a:r>
              <a:rPr sz="18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клиенты?</a:t>
            </a:r>
            <a:endParaRPr sz="1800">
              <a:latin typeface="Arial" panose="020B0604020202020204"/>
              <a:cs typeface="Arial" panose="020B0604020202020204"/>
            </a:endParaRPr>
          </a:p>
          <a:p>
            <a:pPr marL="12700" marR="5080">
              <a:lnSpc>
                <a:spcPct val="150000"/>
              </a:lnSpc>
              <a:spcBef>
                <a:spcPts val="75"/>
              </a:spcBef>
            </a:pPr>
            <a:endParaRPr sz="1800" dirty="0">
              <a:latin typeface="Georgia" panose="02040502050405020303"/>
              <a:cs typeface="Georgia" panose="02040502050405020303"/>
            </a:endParaRPr>
          </a:p>
          <a:p>
            <a:pPr marL="12700" marR="5080">
              <a:lnSpc>
                <a:spcPct val="150000"/>
              </a:lnSpc>
              <a:spcBef>
                <a:spcPts val="75"/>
              </a:spcBef>
            </a:pPr>
            <a:r>
              <a:rPr sz="1800" dirty="0">
                <a:latin typeface="Georgia" panose="02040502050405020303"/>
                <a:cs typeface="Georgia" panose="02040502050405020303"/>
              </a:rPr>
              <a:t>Родители</a:t>
            </a:r>
            <a:r>
              <a:rPr sz="1800" spc="-4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младших</a:t>
            </a:r>
            <a:r>
              <a:rPr sz="1800" spc="-3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школьников</a:t>
            </a:r>
            <a:r>
              <a:rPr sz="1800" spc="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(от</a:t>
            </a:r>
            <a:r>
              <a:rPr sz="1800" spc="-4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6</a:t>
            </a:r>
            <a:r>
              <a:rPr sz="1800" spc="-4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до</a:t>
            </a:r>
            <a:r>
              <a:rPr sz="1800" spc="-6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11</a:t>
            </a:r>
            <a:r>
              <a:rPr sz="1800" spc="-1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spc="-20" dirty="0">
                <a:latin typeface="Georgia" panose="02040502050405020303"/>
                <a:cs typeface="Georgia" panose="02040502050405020303"/>
              </a:rPr>
              <a:t>лет) </a:t>
            </a:r>
            <a:r>
              <a:rPr sz="1800" dirty="0">
                <a:latin typeface="Georgia" panose="02040502050405020303"/>
                <a:cs typeface="Georgia" panose="02040502050405020303"/>
              </a:rPr>
              <a:t>Муниципальные</a:t>
            </a:r>
            <a:r>
              <a:rPr sz="1800" spc="-3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и</a:t>
            </a:r>
            <a:r>
              <a:rPr sz="1800" spc="-6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частные</a:t>
            </a:r>
            <a:r>
              <a:rPr sz="1800" spc="-6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spc="-10" dirty="0">
                <a:latin typeface="Georgia" panose="02040502050405020303"/>
                <a:cs typeface="Georgia" panose="02040502050405020303"/>
              </a:rPr>
              <a:t>школы </a:t>
            </a:r>
            <a:r>
              <a:rPr sz="1800" dirty="0">
                <a:latin typeface="Georgia" panose="02040502050405020303"/>
                <a:cs typeface="Georgia" panose="02040502050405020303"/>
              </a:rPr>
              <a:t>Образовательные</a:t>
            </a:r>
            <a:r>
              <a:rPr sz="1800" spc="-3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центры</a:t>
            </a:r>
            <a:r>
              <a:rPr sz="1800" spc="-4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и</a:t>
            </a:r>
            <a:r>
              <a:rPr sz="1800" spc="-2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кружки</a:t>
            </a:r>
            <a:r>
              <a:rPr sz="1800" spc="-4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для</a:t>
            </a:r>
            <a:r>
              <a:rPr sz="1800" spc="-5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spc="-10" dirty="0">
                <a:latin typeface="Georgia" panose="02040502050405020303"/>
                <a:cs typeface="Georgia" panose="02040502050405020303"/>
              </a:rPr>
              <a:t>детей</a:t>
            </a:r>
            <a:endParaRPr sz="1800">
              <a:latin typeface="Georgia" panose="02040502050405020303"/>
              <a:cs typeface="Georgia" panose="02040502050405020303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2142" y="3363658"/>
            <a:ext cx="4727575" cy="3364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61490" marR="157480" indent="-1062355">
              <a:lnSpc>
                <a:spcPct val="150000"/>
              </a:lnSpc>
              <a:spcBef>
                <a:spcPts val="100"/>
              </a:spcBef>
            </a:pPr>
            <a:endParaRPr sz="1800" b="1" dirty="0">
              <a:latin typeface="Arial" panose="020B0604020202020204"/>
              <a:cs typeface="Arial" panose="020B0604020202020204"/>
            </a:endParaRPr>
          </a:p>
          <a:p>
            <a:pPr marL="1761490" marR="157480" indent="-1062355">
              <a:lnSpc>
                <a:spcPct val="150000"/>
              </a:lnSpc>
              <a:spcBef>
                <a:spcPts val="100"/>
              </a:spcBef>
            </a:pPr>
            <a:r>
              <a:rPr sz="1800" b="1" dirty="0">
                <a:latin typeface="Arial" panose="020B0604020202020204"/>
                <a:cs typeface="Arial" panose="020B0604020202020204"/>
              </a:rPr>
              <a:t>На</a:t>
            </a:r>
            <a:r>
              <a:rPr sz="18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чем</a:t>
            </a:r>
            <a:r>
              <a:rPr sz="18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именно</a:t>
            </a:r>
            <a:r>
              <a:rPr sz="18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и</a:t>
            </a:r>
            <a:r>
              <a:rPr sz="1800" b="1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как</a:t>
            </a:r>
            <a:r>
              <a:rPr sz="18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проект</a:t>
            </a:r>
            <a:r>
              <a:rPr sz="18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будет зарабатывать?</a:t>
            </a:r>
            <a:endParaRPr sz="1800">
              <a:latin typeface="Arial" panose="020B0604020202020204"/>
              <a:cs typeface="Arial" panose="020B0604020202020204"/>
            </a:endParaRPr>
          </a:p>
          <a:p>
            <a:pPr marL="12700" marR="5080">
              <a:lnSpc>
                <a:spcPts val="3310"/>
              </a:lnSpc>
              <a:spcBef>
                <a:spcPts val="220"/>
              </a:spcBef>
            </a:pPr>
            <a:r>
              <a:rPr sz="1800" dirty="0">
                <a:latin typeface="Georgia" panose="02040502050405020303"/>
                <a:cs typeface="Georgia" panose="02040502050405020303"/>
              </a:rPr>
              <a:t>На</a:t>
            </a:r>
            <a:r>
              <a:rPr sz="1800" spc="-2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spc="-10" dirty="0">
                <a:latin typeface="Georgia" panose="02040502050405020303"/>
                <a:cs typeface="Georgia" panose="02040502050405020303"/>
              </a:rPr>
              <a:t>продажах</a:t>
            </a:r>
            <a:r>
              <a:rPr sz="1800" spc="-2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настольной</a:t>
            </a:r>
            <a:r>
              <a:rPr sz="1800" spc="1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игры</a:t>
            </a:r>
            <a:r>
              <a:rPr sz="1800" spc="-3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как</a:t>
            </a:r>
            <a:r>
              <a:rPr sz="1800" spc="-3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spc="-10" dirty="0">
                <a:latin typeface="Georgia" panose="02040502050405020303"/>
                <a:cs typeface="Georgia" panose="02040502050405020303"/>
              </a:rPr>
              <a:t>готового продукта</a:t>
            </a:r>
            <a:endParaRPr sz="1800">
              <a:latin typeface="Georgia" panose="02040502050405020303"/>
              <a:cs typeface="Georgia" panose="02040502050405020303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800" dirty="0">
                <a:latin typeface="Georgia" panose="02040502050405020303"/>
                <a:cs typeface="Georgia" panose="02040502050405020303"/>
              </a:rPr>
              <a:t>На</a:t>
            </a:r>
            <a:r>
              <a:rPr sz="1800" spc="-4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пакетах</a:t>
            </a:r>
            <a:r>
              <a:rPr sz="1800" spc="-3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расширений</a:t>
            </a:r>
            <a:r>
              <a:rPr sz="1800" spc="-1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и</a:t>
            </a:r>
            <a:r>
              <a:rPr sz="1800" spc="-7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spc="-10" dirty="0">
                <a:latin typeface="Georgia" panose="02040502050405020303"/>
                <a:cs typeface="Georgia" panose="02040502050405020303"/>
              </a:rPr>
              <a:t>дополнений</a:t>
            </a:r>
            <a:endParaRPr sz="1800">
              <a:latin typeface="Georgia" panose="02040502050405020303"/>
              <a:cs typeface="Georgia" panose="02040502050405020303"/>
            </a:endParaRPr>
          </a:p>
          <a:p>
            <a:pPr marL="12700" marR="236855">
              <a:lnSpc>
                <a:spcPts val="3230"/>
              </a:lnSpc>
              <a:spcBef>
                <a:spcPts val="95"/>
              </a:spcBef>
            </a:pPr>
            <a:r>
              <a:rPr sz="1800" dirty="0">
                <a:latin typeface="Georgia" panose="02040502050405020303"/>
                <a:cs typeface="Georgia" panose="02040502050405020303"/>
              </a:rPr>
              <a:t>На</a:t>
            </a:r>
            <a:r>
              <a:rPr sz="1800" spc="-3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spc="-10" dirty="0">
                <a:latin typeface="Georgia" panose="02040502050405020303"/>
                <a:cs typeface="Georgia" panose="02040502050405020303"/>
              </a:rPr>
              <a:t>продажах</a:t>
            </a:r>
            <a:r>
              <a:rPr sz="1800" spc="-4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методических</a:t>
            </a:r>
            <a:r>
              <a:rPr sz="1800" spc="-4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материалов</a:t>
            </a:r>
            <a:r>
              <a:rPr sz="1800" spc="-5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spc="-50" dirty="0">
                <a:latin typeface="Georgia" panose="02040502050405020303"/>
                <a:cs typeface="Georgia" panose="02040502050405020303"/>
              </a:rPr>
              <a:t>и </a:t>
            </a:r>
            <a:r>
              <a:rPr sz="1800" spc="-10" dirty="0">
                <a:latin typeface="Georgia" panose="02040502050405020303"/>
                <a:cs typeface="Georgia" panose="02040502050405020303"/>
              </a:rPr>
              <a:t>тренингов</a:t>
            </a:r>
            <a:endParaRPr sz="1800">
              <a:latin typeface="Georgia" panose="02040502050405020303"/>
              <a:cs typeface="Georgia" panose="020405020504050203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48400" y="990536"/>
            <a:ext cx="4812665" cy="54508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1095375" indent="1400175">
              <a:lnSpc>
                <a:spcPct val="151000"/>
              </a:lnSpc>
              <a:spcBef>
                <a:spcPts val="135"/>
              </a:spcBef>
            </a:pPr>
            <a:r>
              <a:rPr sz="1800" b="1" dirty="0">
                <a:latin typeface="Arial" panose="020B0604020202020204"/>
                <a:cs typeface="Arial" panose="020B0604020202020204"/>
              </a:rPr>
              <a:t>Структура</a:t>
            </a:r>
            <a:r>
              <a:rPr sz="18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издержек </a:t>
            </a:r>
            <a:r>
              <a:rPr sz="1800" spc="-10" dirty="0">
                <a:latin typeface="Georgia" panose="02040502050405020303"/>
                <a:cs typeface="Georgia" panose="02040502050405020303"/>
              </a:rPr>
              <a:t>Производственные</a:t>
            </a:r>
            <a:r>
              <a:rPr sz="180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spc="-10" dirty="0">
                <a:latin typeface="Georgia" panose="02040502050405020303"/>
                <a:cs typeface="Georgia" panose="02040502050405020303"/>
              </a:rPr>
              <a:t>издержки </a:t>
            </a:r>
            <a:r>
              <a:rPr sz="1800" dirty="0">
                <a:latin typeface="Georgia" panose="02040502050405020303"/>
                <a:cs typeface="Georgia" panose="02040502050405020303"/>
              </a:rPr>
              <a:t>Разработка</a:t>
            </a:r>
            <a:r>
              <a:rPr sz="1800" spc="-2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и</a:t>
            </a:r>
            <a:r>
              <a:rPr sz="1800" spc="-6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spc="-10" dirty="0">
                <a:latin typeface="Georgia" panose="02040502050405020303"/>
                <a:cs typeface="Georgia" panose="02040502050405020303"/>
              </a:rPr>
              <a:t>дизайн</a:t>
            </a:r>
            <a:endParaRPr sz="1800">
              <a:latin typeface="Georgia" panose="02040502050405020303"/>
              <a:cs typeface="Georgia" panose="02040502050405020303"/>
            </a:endParaRPr>
          </a:p>
          <a:p>
            <a:pPr marL="12700" marR="1734185">
              <a:lnSpc>
                <a:spcPct val="150000"/>
              </a:lnSpc>
            </a:pPr>
            <a:r>
              <a:rPr sz="1800" dirty="0">
                <a:latin typeface="Georgia" panose="02040502050405020303"/>
                <a:cs typeface="Georgia" panose="02040502050405020303"/>
              </a:rPr>
              <a:t>Маркетинг</a:t>
            </a:r>
            <a:r>
              <a:rPr sz="1800" spc="-5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и</a:t>
            </a:r>
            <a:r>
              <a:rPr sz="1800" spc="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spc="-10" dirty="0">
                <a:latin typeface="Georgia" panose="02040502050405020303"/>
                <a:cs typeface="Georgia" panose="02040502050405020303"/>
              </a:rPr>
              <a:t>продвижение </a:t>
            </a:r>
            <a:r>
              <a:rPr sz="1800" dirty="0">
                <a:latin typeface="Georgia" panose="02040502050405020303"/>
                <a:cs typeface="Georgia" panose="02040502050405020303"/>
              </a:rPr>
              <a:t>Логистика</a:t>
            </a:r>
            <a:r>
              <a:rPr sz="1800" spc="-4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и</a:t>
            </a:r>
            <a:r>
              <a:rPr sz="1800" spc="-10" dirty="0">
                <a:latin typeface="Georgia" panose="02040502050405020303"/>
                <a:cs typeface="Georgia" panose="02040502050405020303"/>
              </a:rPr>
              <a:t> дистрибуция </a:t>
            </a:r>
            <a:r>
              <a:rPr sz="1800" dirty="0">
                <a:latin typeface="Georgia" panose="02040502050405020303"/>
                <a:cs typeface="Georgia" panose="02040502050405020303"/>
              </a:rPr>
              <a:t>Административные</a:t>
            </a:r>
            <a:r>
              <a:rPr sz="1800" spc="-11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spc="-10" dirty="0">
                <a:latin typeface="Georgia" panose="02040502050405020303"/>
                <a:cs typeface="Georgia" panose="02040502050405020303"/>
              </a:rPr>
              <a:t>расходы</a:t>
            </a:r>
            <a:endParaRPr sz="1800">
              <a:latin typeface="Georgia" panose="02040502050405020303"/>
              <a:cs typeface="Georgia" panose="02040502050405020303"/>
            </a:endParaRPr>
          </a:p>
          <a:p>
            <a:pPr>
              <a:lnSpc>
                <a:spcPct val="100000"/>
              </a:lnSpc>
              <a:spcBef>
                <a:spcPts val="1660"/>
              </a:spcBef>
            </a:pPr>
            <a:endParaRPr sz="1800">
              <a:latin typeface="Georgia" panose="02040502050405020303"/>
              <a:cs typeface="Georgia" panose="02040502050405020303"/>
            </a:endParaRPr>
          </a:p>
          <a:p>
            <a:pPr marL="40640" marR="5080" indent="1066800">
              <a:lnSpc>
                <a:spcPct val="151000"/>
              </a:lnSpc>
            </a:pPr>
            <a:r>
              <a:rPr sz="1800" b="1" dirty="0">
                <a:latin typeface="Arial" panose="020B0604020202020204"/>
                <a:cs typeface="Arial" panose="020B0604020202020204"/>
              </a:rPr>
              <a:t>Каналы</a:t>
            </a:r>
            <a:r>
              <a:rPr sz="18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распространения </a:t>
            </a:r>
            <a:r>
              <a:rPr sz="1800" dirty="0">
                <a:latin typeface="Georgia" panose="02040502050405020303"/>
                <a:cs typeface="Georgia" panose="02040502050405020303"/>
              </a:rPr>
              <a:t>Прямые</a:t>
            </a:r>
            <a:r>
              <a:rPr sz="1800" spc="-5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продажи</a:t>
            </a:r>
            <a:r>
              <a:rPr sz="1800" spc="-5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через</a:t>
            </a:r>
            <a:r>
              <a:rPr sz="1800" spc="-2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spc="-10" dirty="0">
                <a:latin typeface="Georgia" panose="02040502050405020303"/>
                <a:cs typeface="Georgia" panose="02040502050405020303"/>
              </a:rPr>
              <a:t>интернет-</a:t>
            </a:r>
            <a:r>
              <a:rPr sz="1800" dirty="0">
                <a:latin typeface="Georgia" panose="02040502050405020303"/>
                <a:cs typeface="Georgia" panose="02040502050405020303"/>
              </a:rPr>
              <a:t>магазин</a:t>
            </a:r>
            <a:r>
              <a:rPr sz="1800" spc="3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spc="-50" dirty="0">
                <a:latin typeface="Georgia" panose="02040502050405020303"/>
                <a:cs typeface="Georgia" panose="02040502050405020303"/>
              </a:rPr>
              <a:t>и </a:t>
            </a:r>
            <a:r>
              <a:rPr sz="1800" spc="-10" dirty="0">
                <a:latin typeface="Georgia" panose="02040502050405020303"/>
                <a:cs typeface="Georgia" panose="02040502050405020303"/>
              </a:rPr>
              <a:t>маркетплейсы</a:t>
            </a:r>
            <a:endParaRPr sz="1800">
              <a:latin typeface="Georgia" panose="02040502050405020303"/>
              <a:cs typeface="Georgia" panose="02040502050405020303"/>
            </a:endParaRPr>
          </a:p>
          <a:p>
            <a:pPr marL="40640">
              <a:lnSpc>
                <a:spcPct val="100000"/>
              </a:lnSpc>
              <a:spcBef>
                <a:spcPts val="1075"/>
              </a:spcBef>
            </a:pPr>
            <a:r>
              <a:rPr sz="1800" dirty="0">
                <a:latin typeface="Georgia" panose="02040502050405020303"/>
                <a:cs typeface="Georgia" panose="02040502050405020303"/>
              </a:rPr>
              <a:t>Розничные</a:t>
            </a:r>
            <a:r>
              <a:rPr sz="1800" spc="-9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spc="-20" dirty="0">
                <a:latin typeface="Georgia" panose="02040502050405020303"/>
                <a:cs typeface="Georgia" panose="02040502050405020303"/>
              </a:rPr>
              <a:t>сети</a:t>
            </a:r>
            <a:endParaRPr sz="1800">
              <a:latin typeface="Georgia" panose="02040502050405020303"/>
              <a:cs typeface="Georgia" panose="02040502050405020303"/>
            </a:endParaRPr>
          </a:p>
          <a:p>
            <a:pPr marL="40640" marR="1130300">
              <a:lnSpc>
                <a:spcPct val="150000"/>
              </a:lnSpc>
            </a:pPr>
            <a:r>
              <a:rPr sz="1800" dirty="0">
                <a:latin typeface="Georgia" panose="02040502050405020303"/>
                <a:cs typeface="Georgia" panose="02040502050405020303"/>
              </a:rPr>
              <a:t>Партнерство</a:t>
            </a:r>
            <a:r>
              <a:rPr sz="1800" spc="-45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dirty="0">
                <a:latin typeface="Georgia" panose="02040502050405020303"/>
                <a:cs typeface="Georgia" panose="02040502050405020303"/>
              </a:rPr>
              <a:t>с</a:t>
            </a:r>
            <a:r>
              <a:rPr sz="1800" spc="-40" dirty="0">
                <a:latin typeface="Georgia" panose="02040502050405020303"/>
                <a:cs typeface="Georgia" panose="02040502050405020303"/>
              </a:rPr>
              <a:t> </a:t>
            </a:r>
            <a:r>
              <a:rPr sz="1800" spc="-10" dirty="0">
                <a:latin typeface="Georgia" panose="02040502050405020303"/>
                <a:cs typeface="Georgia" panose="02040502050405020303"/>
              </a:rPr>
              <a:t>образовательными учреждениями</a:t>
            </a:r>
            <a:endParaRPr sz="1800">
              <a:latin typeface="Georgia" panose="02040502050405020303"/>
              <a:cs typeface="Georgia" panose="02040502050405020303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00050" cy="6086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53990" y="1587"/>
            <a:ext cx="2642870" cy="758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800" spc="-10" dirty="0"/>
              <a:t>Команда</a:t>
            </a:r>
            <a:endParaRPr sz="4800"/>
          </a:p>
        </p:txBody>
      </p:sp>
      <p:grpSp>
        <p:nvGrpSpPr>
          <p:cNvPr id="4" name="object 4"/>
          <p:cNvGrpSpPr/>
          <p:nvPr/>
        </p:nvGrpSpPr>
        <p:grpSpPr>
          <a:xfrm>
            <a:off x="276225" y="819150"/>
            <a:ext cx="11515725" cy="5429250"/>
            <a:chOff x="276225" y="819150"/>
            <a:chExt cx="11515725" cy="54292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600" y="819150"/>
              <a:ext cx="2190750" cy="21431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24425" y="885825"/>
              <a:ext cx="2295525" cy="22383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33725" y="4000500"/>
              <a:ext cx="2324100" cy="22383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6225" y="3619500"/>
              <a:ext cx="2190750" cy="23050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29650" y="885825"/>
              <a:ext cx="2647950" cy="24003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63050" y="3562350"/>
              <a:ext cx="2628900" cy="24098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72200" y="4000500"/>
              <a:ext cx="2447925" cy="224790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447164" y="3035617"/>
            <a:ext cx="224155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30" dirty="0">
                <a:latin typeface="Calibri" panose="020F0502020204030204"/>
                <a:cs typeface="Calibri" panose="020F0502020204030204"/>
              </a:rPr>
              <a:t>Глеб</a:t>
            </a:r>
            <a:r>
              <a:rPr sz="2000" b="1" spc="-8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10" dirty="0">
                <a:latin typeface="Calibri" panose="020F0502020204030204"/>
                <a:cs typeface="Calibri" panose="020F0502020204030204"/>
              </a:rPr>
              <a:t>Михайличенко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84801" y="3100006"/>
            <a:ext cx="236093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latin typeface="Calibri" panose="020F0502020204030204"/>
                <a:cs typeface="Calibri" panose="020F0502020204030204"/>
              </a:rPr>
              <a:t>Александра</a:t>
            </a:r>
            <a:r>
              <a:rPr sz="2000" b="1" spc="-7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10" dirty="0">
                <a:latin typeface="Calibri" panose="020F0502020204030204"/>
                <a:cs typeface="Calibri" panose="020F0502020204030204"/>
              </a:rPr>
              <a:t>Чикрина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65209" y="3196018"/>
            <a:ext cx="2056764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latin typeface="Calibri" panose="020F0502020204030204"/>
                <a:cs typeface="Calibri" panose="020F0502020204030204"/>
              </a:rPr>
              <a:t>Варвара</a:t>
            </a:r>
            <a:r>
              <a:rPr sz="20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10" dirty="0">
                <a:latin typeface="Calibri" panose="020F0502020204030204"/>
                <a:cs typeface="Calibri" panose="020F0502020204030204"/>
              </a:rPr>
              <a:t>Салдаева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8492" y="5797232"/>
            <a:ext cx="135064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latin typeface="Calibri" panose="020F0502020204030204"/>
                <a:cs typeface="Calibri" panose="020F0502020204030204"/>
              </a:rPr>
              <a:t>Иван </a:t>
            </a:r>
            <a:r>
              <a:rPr sz="2000" b="1" spc="-20" dirty="0">
                <a:latin typeface="Calibri" panose="020F0502020204030204"/>
                <a:cs typeface="Calibri" panose="020F0502020204030204"/>
              </a:rPr>
              <a:t>Быков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80104" y="6196965"/>
            <a:ext cx="180086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latin typeface="Calibri" panose="020F0502020204030204"/>
                <a:cs typeface="Calibri" panose="020F0502020204030204"/>
              </a:rPr>
              <a:t>Ярослав </a:t>
            </a:r>
            <a:r>
              <a:rPr sz="2000" b="1" spc="-20" dirty="0">
                <a:latin typeface="Calibri" panose="020F0502020204030204"/>
                <a:cs typeface="Calibri" panose="020F0502020204030204"/>
              </a:rPr>
              <a:t>Толмач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59576" y="6194425"/>
            <a:ext cx="199834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latin typeface="Calibri" panose="020F0502020204030204"/>
                <a:cs typeface="Calibri" panose="020F0502020204030204"/>
              </a:rPr>
              <a:t>Дмитрий</a:t>
            </a:r>
            <a:r>
              <a:rPr sz="2000" b="1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20" dirty="0">
                <a:latin typeface="Calibri" panose="020F0502020204030204"/>
                <a:cs typeface="Calibri" panose="020F0502020204030204"/>
              </a:rPr>
              <a:t>Худяков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34576" y="5943282"/>
            <a:ext cx="1805939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latin typeface="Calibri" panose="020F0502020204030204"/>
                <a:cs typeface="Calibri" panose="020F0502020204030204"/>
              </a:rPr>
              <a:t>Алексей</a:t>
            </a:r>
            <a:r>
              <a:rPr sz="2000" b="1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10" dirty="0">
                <a:latin typeface="Calibri" panose="020F0502020204030204"/>
                <a:cs typeface="Calibri" panose="020F0502020204030204"/>
              </a:rPr>
              <a:t>Папков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924175" cy="147638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5779" y="1173861"/>
            <a:ext cx="5081905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dirty="0"/>
              <a:t>Вопросы</a:t>
            </a:r>
            <a:r>
              <a:rPr sz="3950" spc="-40" dirty="0"/>
              <a:t> </a:t>
            </a:r>
            <a:r>
              <a:rPr sz="3950" spc="-10" dirty="0"/>
              <a:t>экспертам</a:t>
            </a:r>
            <a:endParaRPr sz="395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500" y="3381367"/>
            <a:ext cx="5905500" cy="347663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1223644" y="2743517"/>
            <a:ext cx="9385935" cy="2930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128905" indent="-229235">
              <a:lnSpc>
                <a:spcPct val="120000"/>
              </a:lnSpc>
              <a:spcBef>
                <a:spcPts val="95"/>
              </a:spcBef>
              <a:buFont typeface="Microsoft Sans Serif" panose="020B0604020202020204"/>
              <a:buChar char="•"/>
              <a:tabLst>
                <a:tab pos="241300" algn="l"/>
              </a:tabLst>
            </a:pPr>
            <a:r>
              <a:rPr dirty="0"/>
              <a:t>Как</a:t>
            </a:r>
            <a:r>
              <a:rPr spc="-50" dirty="0"/>
              <a:t> </a:t>
            </a:r>
            <a:r>
              <a:rPr dirty="0"/>
              <a:t>эффективно</a:t>
            </a:r>
            <a:r>
              <a:rPr spc="-95" dirty="0"/>
              <a:t> </a:t>
            </a:r>
            <a:r>
              <a:rPr dirty="0"/>
              <a:t>работать</a:t>
            </a:r>
            <a:r>
              <a:rPr spc="-55" dirty="0"/>
              <a:t> </a:t>
            </a:r>
            <a:r>
              <a:rPr dirty="0"/>
              <a:t>с</a:t>
            </a:r>
            <a:r>
              <a:rPr spc="-75" dirty="0"/>
              <a:t> </a:t>
            </a:r>
            <a:r>
              <a:rPr dirty="0"/>
              <a:t>образовательными</a:t>
            </a:r>
            <a:r>
              <a:rPr spc="-75" dirty="0"/>
              <a:t> </a:t>
            </a:r>
            <a:r>
              <a:rPr spc="-10" dirty="0"/>
              <a:t>учреждениями, </a:t>
            </a:r>
            <a:r>
              <a:rPr dirty="0"/>
              <a:t>чтобы</a:t>
            </a:r>
            <a:r>
              <a:rPr spc="-45" dirty="0"/>
              <a:t> </a:t>
            </a:r>
            <a:r>
              <a:rPr dirty="0"/>
              <a:t>убедить</a:t>
            </a:r>
            <a:r>
              <a:rPr spc="-55" dirty="0"/>
              <a:t> </a:t>
            </a:r>
            <a:r>
              <a:rPr dirty="0"/>
              <a:t>их</a:t>
            </a:r>
            <a:r>
              <a:rPr spc="-75" dirty="0"/>
              <a:t> </a:t>
            </a:r>
            <a:r>
              <a:rPr dirty="0"/>
              <a:t>в</a:t>
            </a:r>
            <a:r>
              <a:rPr spc="-60" dirty="0"/>
              <a:t> </a:t>
            </a:r>
            <a:r>
              <a:rPr dirty="0"/>
              <a:t>необходимости</a:t>
            </a:r>
            <a:r>
              <a:rPr spc="-10" dirty="0"/>
              <a:t> </a:t>
            </a:r>
            <a:r>
              <a:rPr dirty="0"/>
              <a:t>нашего</a:t>
            </a:r>
            <a:r>
              <a:rPr spc="-55" dirty="0"/>
              <a:t> </a:t>
            </a:r>
            <a:r>
              <a:rPr spc="-10" dirty="0"/>
              <a:t>продукта?</a:t>
            </a:r>
            <a:endParaRPr spc="-10" dirty="0"/>
          </a:p>
          <a:p>
            <a:pPr marL="241300" marR="5080" indent="-229235">
              <a:lnSpc>
                <a:spcPct val="120000"/>
              </a:lnSpc>
              <a:spcBef>
                <a:spcPts val="975"/>
              </a:spcBef>
              <a:buFont typeface="Microsoft Sans Serif" panose="020B0604020202020204"/>
              <a:buChar char="•"/>
              <a:tabLst>
                <a:tab pos="241300" algn="l"/>
              </a:tabLst>
            </a:pPr>
            <a:r>
              <a:rPr lang="ru-RU" spc="-10" dirty="0"/>
              <a:t>Где найти средства на создания первого качественного прототипа</a:t>
            </a:r>
            <a:r>
              <a:rPr spc="-10" dirty="0"/>
              <a:t>?</a:t>
            </a:r>
            <a:endParaRPr spc="-10" dirty="0"/>
          </a:p>
          <a:p>
            <a:pPr marL="241300" marR="495300" indent="-229235">
              <a:lnSpc>
                <a:spcPct val="120000"/>
              </a:lnSpc>
              <a:spcBef>
                <a:spcPts val="1055"/>
              </a:spcBef>
              <a:buFont typeface="Microsoft Sans Serif" panose="020B0604020202020204"/>
              <a:buChar char="•"/>
              <a:tabLst>
                <a:tab pos="241300" algn="l"/>
              </a:tabLst>
            </a:pPr>
            <a:r>
              <a:rPr lang="ru-RU" spc="-10" dirty="0"/>
              <a:t>Как справиться с отсутствием в команде людей с навыками  художника?</a:t>
            </a:r>
            <a:endParaRPr lang="ru-RU" spc="-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5664</Words>
  <Application>WPS Presentation</Application>
  <PresentationFormat>On-screen Show (4:3)</PresentationFormat>
  <Paragraphs>136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SimSun</vt:lpstr>
      <vt:lpstr>Wingdings</vt:lpstr>
      <vt:lpstr>Arial</vt:lpstr>
      <vt:lpstr>Georgia</vt:lpstr>
      <vt:lpstr>Microsoft Sans Serif</vt:lpstr>
      <vt:lpstr>Calibri</vt:lpstr>
      <vt:lpstr>Microsoft YaHei</vt:lpstr>
      <vt:lpstr>Arial Unicode MS</vt:lpstr>
      <vt:lpstr>Office Theme</vt:lpstr>
      <vt:lpstr>ФинанСОВАя грамотность</vt:lpstr>
      <vt:lpstr>Пользователь и его проблема</vt:lpstr>
      <vt:lpstr>Решение</vt:lpstr>
      <vt:lpstr>Пользовательский сценарий</vt:lpstr>
      <vt:lpstr>Дорожная карта проекта</vt:lpstr>
      <vt:lpstr>предположения и вопросы</vt:lpstr>
      <vt:lpstr>Аналоги</vt:lpstr>
      <vt:lpstr>Рынок</vt:lpstr>
      <vt:lpstr>Бизнес-модель нашего проекта</vt:lpstr>
      <vt:lpstr>Команда</vt:lpstr>
      <vt:lpstr>Вопросы экспертам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ФинанСОВАя грамотность</dc:title>
  <dc:creator/>
  <cp:lastModifiedBy>WPS_1679583465</cp:lastModifiedBy>
  <cp:revision>3</cp:revision>
  <dcterms:created xsi:type="dcterms:W3CDTF">2024-11-18T15:37:00Z</dcterms:created>
  <dcterms:modified xsi:type="dcterms:W3CDTF">2024-11-19T13:34:27Z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2024-11-18T12:00:00Z</vt:filetime>
  </property>
  <property fmtid="{D5CDD505-2E9C-101B-9397-08002B2CF9AE}" pid="3" name="LastSaved">
    <vt:filetime>2024-11-18T12:00:00Z</vt:filetime>
  </property>
  <property fmtid="{D5CDD505-2E9C-101B-9397-08002B2CF9AE}" pid="4" name="ICV">
    <vt:lpwstr>9DB8858DECFE4351884F1B83D2BD57E0_12</vt:lpwstr>
  </property>
  <property fmtid="{D5CDD505-2E9C-101B-9397-08002B2CF9AE}" pid="5" name="KSOProductBuildVer">
    <vt:lpwstr>1049-12.2.0.18911</vt:lpwstr>
  </property>
</Properties>
</file>