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147473923" r:id="rId3"/>
    <p:sldId id="2147473904" r:id="rId4"/>
    <p:sldId id="2147473903" r:id="rId5"/>
    <p:sldId id="2147473914" r:id="rId6"/>
    <p:sldId id="2147473927" r:id="rId7"/>
    <p:sldId id="2147473918" r:id="rId8"/>
    <p:sldId id="2147473920" r:id="rId9"/>
    <p:sldId id="2147473924" r:id="rId10"/>
    <p:sldId id="2147473926" r:id="rId11"/>
    <p:sldId id="2147473912" r:id="rId12"/>
    <p:sldId id="2147473913" r:id="rId13"/>
    <p:sldId id="2147473922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6E97D4EE-9518-453E-9937-E68924F57EB8}">
          <p14:sldIdLst>
            <p14:sldId id="256"/>
            <p14:sldId id="2147473923"/>
            <p14:sldId id="2147473904"/>
            <p14:sldId id="2147473903"/>
            <p14:sldId id="2147473914"/>
            <p14:sldId id="2147473927"/>
            <p14:sldId id="2147473918"/>
            <p14:sldId id="2147473920"/>
            <p14:sldId id="2147473924"/>
            <p14:sldId id="2147473926"/>
            <p14:sldId id="2147473912"/>
            <p14:sldId id="2147473913"/>
            <p14:sldId id="2147473922"/>
          </p14:sldIdLst>
        </p14:section>
        <p14:section name="Приложения" id="{FC347334-2339-44D7-8AB6-37075970DA32}">
          <p14:sldIdLst/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B5D8E1"/>
    <a:srgbClr val="FBB3C1"/>
    <a:srgbClr val="FCAF17"/>
    <a:srgbClr val="FF0000"/>
    <a:srgbClr val="8F00FF"/>
    <a:srgbClr val="00B050"/>
    <a:srgbClr val="FD49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5" d="100"/>
          <a:sy n="75" d="100"/>
        </p:scale>
        <p:origin x="-248" y="5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01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CF2F7BB4-71C9-478A-B483-094648EBC05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1C8A67B-0607-4A7E-9B01-59C21544611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DACCFF-94A6-483F-98AF-905814CE0763}" type="datetimeFigureOut">
              <a:rPr lang="ru-RU" smtClean="0"/>
              <a:t>29.06.2026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375B255-53F3-40FE-8E1D-132F4AC35AD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BBBD855-E69B-45F2-8EE2-0B4B499EFAE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D81E19-7B25-43DD-8188-4459C89A32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98062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D5358F-9434-4E9B-9C5A-C44783BD4694}" type="datetimeFigureOut">
              <a:rPr lang="ru-RU" smtClean="0"/>
              <a:t>29.06.2026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A4C123-E484-4749-84E4-7411DE0E02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88343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17AC4BC-D931-4C13-AED5-5505C1EA40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97E2CBA-A684-46AB-922E-428AC83B0F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5EBAC33-36B9-4417-BD4F-CB61328CF0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9EAE96-F707-4F27-93F0-35EF67B37D46}" type="datetime1">
              <a:rPr lang="ru-RU" smtClean="0"/>
              <a:t>29.06.2026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8E516DE-D19B-49C1-80C0-9BA44BC3F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A9728A8-9FF5-4912-AA49-CF2BA3121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56599-0F77-482E-B5A3-2417453393DA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7539E55-9DC2-4D16-AA36-9F62C6EB733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4345" y="237747"/>
            <a:ext cx="1226111" cy="478503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07E6EA1-6AB4-431E-BDF0-6297087D410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6188" y="261922"/>
            <a:ext cx="499623" cy="43015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641BB9B-9598-4314-B3DA-565E6B5EAF2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1543" y="117484"/>
            <a:ext cx="1226112" cy="719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2864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5713E5-3EF5-49BF-8F90-DE2F8901C3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D32837E-40FB-4EB9-B1EA-02CDD4851A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B87E10A-CD01-4C20-914D-FC0409EF17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B6D8C2-561B-4206-8AB5-DD6A60C8FD08}" type="datetime1">
              <a:rPr lang="ru-RU" smtClean="0"/>
              <a:t>29.06.2026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9ACC9D0-4519-43FC-8187-9E7E23ADA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723AD95-85E8-45E5-A4FB-4130D073A2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56599-0F77-482E-B5A3-2417453393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76749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902AFF2E-7753-440A-8430-F110C7CD07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B98C501-609A-4C4D-B29F-A73A6A119A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898F898-5C1A-4B94-A6D8-64CD0985B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971659-38B3-493C-9A1D-6EBB60A0081F}" type="datetime1">
              <a:rPr lang="ru-RU" smtClean="0"/>
              <a:t>29.06.2026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1B3F1BA-71CB-46D3-A1F2-B75915C640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69B35A9-DEC5-4B94-8AF2-19D205BD5A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56599-0F77-482E-B5A3-2417453393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02261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Совсем 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81929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DB34838-476C-411B-A7B9-DA97C8073A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C407BC8-43AB-424C-A0A9-C1917A66E1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0FC78-0A6C-4AE9-BB5B-A509E77FDC16}" type="datetime1">
              <a:rPr lang="ru-RU" smtClean="0"/>
              <a:t>29.06.2026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BA583FB-7218-4D9E-9697-6AF4086468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731CDDA-FD00-466E-BAB4-69E5D0A7CF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solidFill>
            <a:srgbClr val="FF0000">
              <a:alpha val="60000"/>
            </a:srgbClr>
          </a:solidFill>
          <a:ln>
            <a:noFill/>
          </a:ln>
        </p:spPr>
        <p:txBody>
          <a:bodyPr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fld id="{29356599-0F77-482E-B5A3-2417453393DA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3B4B040-DD3C-4AA8-B7AE-4BF0CCFDB4B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3400" y="6297226"/>
            <a:ext cx="1226111" cy="478503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75D26188-CD1F-40AE-ADD5-FB3F1CF4020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5243" y="6321401"/>
            <a:ext cx="499623" cy="43015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701314E-0227-44B8-8C4F-6C664108E35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0598" y="6176963"/>
            <a:ext cx="1226112" cy="719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358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5EAB1C-2B1D-4D63-8F00-8D5196F541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E1A17DC-70DA-4755-A7A2-F34E4E6355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B67CA51-D9D4-4A42-B9DF-060EAD03E4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08240-48C0-467F-B798-31C7B060AB67}" type="datetime1">
              <a:rPr lang="ru-RU" smtClean="0"/>
              <a:t>29.06.2026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F4A1E5D-7107-4544-9341-018FA006AA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CC97423-B7E8-48A5-A362-193B3E49C4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56599-0F77-482E-B5A3-2417453393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75858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BCEE38-1243-40D6-A8FD-ABF1261F2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B66BE26-CC8B-40ED-A4E1-DBBBEA5EA5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283EF32-F8FD-4D7D-BCFF-93354D003C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368FF5F-0017-490F-AB23-D83C101EF6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708AF-8112-4C2D-867E-DD8B3AC3B210}" type="datetime1">
              <a:rPr lang="ru-RU" smtClean="0"/>
              <a:t>29.06.2026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8094AC8-680D-4EED-8BA1-3A23C19855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076E8C8-66BF-4588-B2D3-E96E0D5D3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56599-0F77-482E-B5A3-2417453393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41987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E0B262-4B32-4E2C-B15B-05C4D105B8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F92DF7C-A0A7-4C97-BB60-F24D6086C0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49276BA-4CA5-474D-A495-5BE1C859A7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4F3270D-FC9F-43E1-8C52-B05E8E7926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86D0BDB-1377-4D92-91BB-3D9CA0C270C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01C6264-F37A-4DF6-85CE-33D2301B1E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92B27-D4D5-491D-A2E6-E6EC29F31999}" type="datetime1">
              <a:rPr lang="ru-RU" smtClean="0"/>
              <a:t>29.06.2026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41CBDBEC-AF5C-4C05-9880-A72D48B66E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1FEBC2C7-850D-4222-B1A8-8C6516091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56599-0F77-482E-B5A3-2417453393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2797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F60CDA-1009-41AD-8627-7ECB0AEAE7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7A8ECAD-988C-4B44-ADFD-3906E6EB4B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539DC9-DDB3-4658-AF1A-6CFC1BC45134}" type="datetime1">
              <a:rPr lang="ru-RU" smtClean="0"/>
              <a:t>29.06.2026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A05BCD2-72E4-418F-96E7-A7BAEF663F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CD3DFAE-1230-41AF-BF38-8238DAA9C9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56599-0F77-482E-B5A3-2417453393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21865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A62D3397-271E-4597-AB4B-80C64ABA43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36D102-98B6-4C65-9A1E-C4D0F299FD6F}" type="datetime1">
              <a:rPr lang="ru-RU" smtClean="0"/>
              <a:t>29.06.2026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61D500A8-D4CC-4484-B408-886A32F98B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4BD16235-E509-424D-8BCE-D2245609A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56599-0F77-482E-B5A3-2417453393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30287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F9F8F3-41BA-40EF-866D-23660E5C0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3809C15-1AD4-4016-9D70-791C00A7E2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BD3C4B54-016A-4784-9505-3C04EC9ABD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5ABA891-3167-4EB8-AE7E-A65DEDADD8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20B448-1253-4D7C-825E-5369385F2C5F}" type="datetime1">
              <a:rPr lang="ru-RU" smtClean="0"/>
              <a:t>29.06.2026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FC2A58B-F4CE-4914-BB5E-14C4F0BA7B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E45B4F6-0B58-47C8-8303-CB966BC1B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56599-0F77-482E-B5A3-2417453393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3528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C5D709-29F9-4E01-A06D-3487BB7C4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F0587BF-E5A7-499F-94AD-2A6F22D20E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1A56A7A-B045-438E-89A9-7FC3AE7639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DF73583-2B38-4272-9D5F-5EC5CD553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2CB14-B131-4C16-8503-010E53551094}" type="datetime1">
              <a:rPr lang="ru-RU" smtClean="0"/>
              <a:t>29.06.2026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CA6F411-17E6-40DA-BE10-F4B54070B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1231A97-981E-4C70-9838-EBCEC8C9E9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356599-0F77-482E-B5A3-2417453393D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2407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7D9515B-63F2-4FB2-AA42-B991A3EF56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D1841BC-B784-427B-AFAF-7DE749DE02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2C3A472-5A31-457E-997E-8A46CC6083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2EDD90-03DA-4AD3-B765-C149DDD450DF}" type="datetime1">
              <a:rPr lang="ru-RU" smtClean="0"/>
              <a:t>29.06.2026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650AF2D-E083-401D-8236-000EC61103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CA6A14F-0876-4E5B-AE9E-C841E1DE1C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356350"/>
            <a:ext cx="521294" cy="499930"/>
          </a:xfrm>
          <a:prstGeom prst="rect">
            <a:avLst/>
          </a:prstGeom>
          <a:ln w="28575">
            <a:solidFill>
              <a:srgbClr val="FF0000"/>
            </a:solidFill>
          </a:ln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356599-0F77-482E-B5A3-2417453393DA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75082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jp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jpg"/><Relationship Id="rId5" Type="http://schemas.openxmlformats.org/officeDocument/2006/relationships/image" Target="../media/image8.png"/><Relationship Id="rId4" Type="http://schemas.openxmlformats.org/officeDocument/2006/relationships/image" Target="../media/image7.jpg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35041E-C3E3-448E-BC43-AFA5932C5B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7065" y="3293374"/>
            <a:ext cx="10090339" cy="1297875"/>
          </a:xfrm>
        </p:spPr>
        <p:txBody>
          <a:bodyPr anchor="ctr">
            <a:normAutofit fontScale="90000"/>
          </a:bodyPr>
          <a:lstStyle/>
          <a:p>
            <a:r>
              <a:rPr lang="ru-RU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внеурочной деятельности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«Лаборатория школьных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открытий»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6DFF12AB-32E1-4A04-8394-CEC328ED5557}"/>
              </a:ext>
            </a:extLst>
          </p:cNvPr>
          <p:cNvGrpSpPr/>
          <p:nvPr/>
        </p:nvGrpSpPr>
        <p:grpSpPr>
          <a:xfrm>
            <a:off x="4430926" y="-750407"/>
            <a:ext cx="2450311" cy="268732"/>
            <a:chOff x="4501671" y="-358095"/>
            <a:chExt cx="2450311" cy="268732"/>
          </a:xfrm>
        </p:grpSpPr>
        <p:sp>
          <p:nvSpPr>
            <p:cNvPr id="4" name="Прямоугольник 3">
              <a:extLst>
                <a:ext uri="{FF2B5EF4-FFF2-40B4-BE49-F238E27FC236}">
                  <a16:creationId xmlns:a16="http://schemas.microsoft.com/office/drawing/2014/main" id="{2D720AF1-574E-40AC-B1E7-BBF8EA3DC151}"/>
                </a:ext>
              </a:extLst>
            </p:cNvPr>
            <p:cNvSpPr/>
            <p:nvPr/>
          </p:nvSpPr>
          <p:spPr>
            <a:xfrm>
              <a:off x="4501671" y="-358095"/>
              <a:ext cx="268641" cy="268641"/>
            </a:xfrm>
            <a:prstGeom prst="rect">
              <a:avLst/>
            </a:prstGeom>
            <a:solidFill>
              <a:srgbClr val="FCAF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1055258F-8A3C-49B7-9D5A-1F08748411E7}"/>
                </a:ext>
              </a:extLst>
            </p:cNvPr>
            <p:cNvSpPr/>
            <p:nvPr/>
          </p:nvSpPr>
          <p:spPr>
            <a:xfrm>
              <a:off x="4938005" y="-358004"/>
              <a:ext cx="268641" cy="268641"/>
            </a:xfrm>
            <a:prstGeom prst="rect">
              <a:avLst/>
            </a:prstGeom>
            <a:solidFill>
              <a:srgbClr val="8F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2975B5F9-C9B9-40B1-B462-0890B8ECC6C4}"/>
                </a:ext>
              </a:extLst>
            </p:cNvPr>
            <p:cNvSpPr/>
            <p:nvPr/>
          </p:nvSpPr>
          <p:spPr>
            <a:xfrm>
              <a:off x="5374339" y="-358095"/>
              <a:ext cx="268641" cy="268641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id="{1CD24168-F245-4BE6-8C52-44E16C1B407C}"/>
                </a:ext>
              </a:extLst>
            </p:cNvPr>
            <p:cNvSpPr/>
            <p:nvPr/>
          </p:nvSpPr>
          <p:spPr>
            <a:xfrm>
              <a:off x="6683341" y="-358095"/>
              <a:ext cx="268641" cy="268641"/>
            </a:xfrm>
            <a:prstGeom prst="rect">
              <a:avLst/>
            </a:prstGeom>
            <a:solidFill>
              <a:srgbClr val="B5D8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DD749E0F-5B8A-4DA0-9B7B-81446C804B4E}"/>
                </a:ext>
              </a:extLst>
            </p:cNvPr>
            <p:cNvSpPr/>
            <p:nvPr/>
          </p:nvSpPr>
          <p:spPr>
            <a:xfrm>
              <a:off x="5810673" y="-358095"/>
              <a:ext cx="268641" cy="268641"/>
            </a:xfrm>
            <a:prstGeom prst="rect">
              <a:avLst/>
            </a:prstGeom>
            <a:solidFill>
              <a:srgbClr val="FBB3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9713C261-FBC6-4115-B341-9D03DBAF34C3}"/>
                </a:ext>
              </a:extLst>
            </p:cNvPr>
            <p:cNvSpPr/>
            <p:nvPr/>
          </p:nvSpPr>
          <p:spPr>
            <a:xfrm>
              <a:off x="6247007" y="-358095"/>
              <a:ext cx="268641" cy="268641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C20A7AC7-30E6-4D58-BCED-5C9E796E8DE7}"/>
              </a:ext>
            </a:extLst>
          </p:cNvPr>
          <p:cNvGrpSpPr/>
          <p:nvPr/>
        </p:nvGrpSpPr>
        <p:grpSpPr>
          <a:xfrm>
            <a:off x="10639425" y="0"/>
            <a:ext cx="1552575" cy="6858000"/>
            <a:chOff x="11071932" y="0"/>
            <a:chExt cx="1120068" cy="4935014"/>
          </a:xfrm>
        </p:grpSpPr>
        <p:pic>
          <p:nvPicPr>
            <p:cNvPr id="13" name="Рисунок 12">
              <a:extLst>
                <a:ext uri="{FF2B5EF4-FFF2-40B4-BE49-F238E27FC236}">
                  <a16:creationId xmlns:a16="http://schemas.microsoft.com/office/drawing/2014/main" id="{FCF44F32-29AF-44D6-A34D-A2B07A40488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567" t="29281" r="36338"/>
            <a:stretch/>
          </p:blipFill>
          <p:spPr>
            <a:xfrm>
              <a:off x="11071932" y="0"/>
              <a:ext cx="1120068" cy="2462943"/>
            </a:xfrm>
            <a:prstGeom prst="rect">
              <a:avLst/>
            </a:prstGeom>
          </p:spPr>
        </p:pic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id="{8ABD20AD-26B3-4B64-88B9-421D1C4742C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548" t="29085" r="45357" b="196"/>
            <a:stretch/>
          </p:blipFill>
          <p:spPr>
            <a:xfrm>
              <a:off x="11071932" y="2453818"/>
              <a:ext cx="1120068" cy="2481196"/>
            </a:xfrm>
            <a:prstGeom prst="rect">
              <a:avLst/>
            </a:prstGeom>
          </p:spPr>
        </p:pic>
      </p:grpSp>
      <p:sp>
        <p:nvSpPr>
          <p:cNvPr id="11" name="Прямоугольник 10"/>
          <p:cNvSpPr/>
          <p:nvPr/>
        </p:nvSpPr>
        <p:spPr>
          <a:xfrm>
            <a:off x="166743" y="5449587"/>
            <a:ext cx="852836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«Мы создаем программу внеурочной деятельности для учащихся 3 класса, чтобы они не просто выполняли опыты, а проходили настоящий исследовательский путь».</a:t>
            </a:r>
          </a:p>
        </p:txBody>
      </p:sp>
    </p:spTree>
    <p:extLst>
      <p:ext uri="{BB962C8B-B14F-4D97-AF65-F5344CB8AC3E}">
        <p14:creationId xmlns:p14="http://schemas.microsoft.com/office/powerpoint/2010/main" val="1701572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Заголовок 1"/>
          <p:cNvSpPr txBox="1">
            <a:spLocks/>
          </p:cNvSpPr>
          <p:nvPr/>
        </p:nvSpPr>
        <p:spPr bwMode="auto">
          <a:xfrm>
            <a:off x="1077330" y="701567"/>
            <a:ext cx="10970261" cy="1142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9" tIns="45709" rIns="91419" bIns="45709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3599" dirty="0"/>
              <a:t>Рынок</a:t>
            </a:r>
          </a:p>
        </p:txBody>
      </p:sp>
      <p:pic>
        <p:nvPicPr>
          <p:cNvPr id="50" name="Объект 6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1618" y="0"/>
            <a:ext cx="2199766" cy="1818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Picture 2" descr="C:\Users\Anastasia\Downloads\Шаблон презы ЧГУ\Pics\ЧГУ_лого_рус_гориз_прозрачныйdd фон.pn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89885" y="354075"/>
            <a:ext cx="3114474" cy="914971"/>
          </a:xfrm>
          <a:prstGeom prst="rect">
            <a:avLst/>
          </a:prstGeom>
          <a:noFill/>
        </p:spPr>
      </p:pic>
      <p:sp>
        <p:nvSpPr>
          <p:cNvPr id="71" name="Номер слайда 4"/>
          <p:cNvSpPr txBox="1">
            <a:spLocks/>
          </p:cNvSpPr>
          <p:nvPr/>
        </p:nvSpPr>
        <p:spPr>
          <a:xfrm>
            <a:off x="11432734" y="6356467"/>
            <a:ext cx="757063" cy="365040"/>
          </a:xfrm>
          <a:prstGeom prst="rect">
            <a:avLst/>
          </a:prstGeom>
        </p:spPr>
        <p:txBody>
          <a:bodyPr vert="horz" lIns="117199" tIns="58599" rIns="117199" bIns="58599" rtlCol="0" anchor="ctr"/>
          <a:lstStyle/>
          <a:p>
            <a:pPr algn="r" defTabSz="1172027">
              <a:defRPr/>
            </a:pPr>
            <a:fld id="{024C55D1-92A9-4B02-AD60-DEC4B6659F3A}" type="slidenum">
              <a:rPr lang="ru-RU" sz="1500">
                <a:solidFill>
                  <a:schemeClr val="tx1">
                    <a:tint val="75000"/>
                  </a:schemeClr>
                </a:solidFill>
              </a:rPr>
              <a:pPr algn="r" defTabSz="1172027">
                <a:defRPr/>
              </a:pPr>
              <a:t>10</a:t>
            </a:fld>
            <a:endParaRPr lang="ru-RU" sz="1500" dirty="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943121" y="2244357"/>
            <a:ext cx="3386667" cy="3496733"/>
          </a:xfrm>
          <a:prstGeom prst="ellipse">
            <a:avLst/>
          </a:prstGeom>
          <a:solidFill>
            <a:srgbClr val="FCAF1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вал 2"/>
          <p:cNvSpPr/>
          <p:nvPr/>
        </p:nvSpPr>
        <p:spPr>
          <a:xfrm>
            <a:off x="1186052" y="2954866"/>
            <a:ext cx="2900809" cy="2777067"/>
          </a:xfrm>
          <a:prstGeom prst="ellipse">
            <a:avLst/>
          </a:prstGeom>
          <a:solidFill>
            <a:srgbClr val="FBB3C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1552095" y="3667783"/>
            <a:ext cx="2142066" cy="2073307"/>
          </a:xfrm>
          <a:prstGeom prst="ellipse">
            <a:avLst/>
          </a:prstGeom>
          <a:solidFill>
            <a:srgbClr val="B5D8E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068849" y="2260257"/>
            <a:ext cx="11079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>
                <a:solidFill>
                  <a:srgbClr val="F9FA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TAM</a:t>
            </a:r>
            <a:endParaRPr lang="ru-RU" b="1" dirty="0">
              <a:solidFill>
                <a:srgbClr val="F9FAF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6 000 000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213120" y="3047065"/>
            <a:ext cx="81945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>
                <a:solidFill>
                  <a:srgbClr val="F9FA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SAM</a:t>
            </a:r>
            <a:endParaRPr lang="ru-RU" b="1" dirty="0">
              <a:solidFill>
                <a:srgbClr val="F9FAF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59 909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281230" y="4277478"/>
            <a:ext cx="71045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solidFill>
                  <a:srgbClr val="F9FAF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SOM</a:t>
            </a:r>
            <a:endParaRPr lang="ru-RU" b="1" dirty="0">
              <a:solidFill>
                <a:srgbClr val="F9FAF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1 600</a:t>
            </a: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3296770" y="2727294"/>
            <a:ext cx="2728952" cy="66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3086049" y="3479800"/>
            <a:ext cx="315039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V="1">
            <a:off x="2980267" y="4775200"/>
            <a:ext cx="3116526" cy="846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6079196" y="2380118"/>
            <a:ext cx="6185027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(Total Addressable Market) —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Общий объём рынка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Общий рынок (Школы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Зашекснинского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 г. Череповец)</a:t>
            </a:r>
            <a:endParaRPr lang="ru-RU" b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b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289916" y="3293672"/>
            <a:ext cx="6096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(Serviceable Available Market) —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Доступный рынок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Доступный рынок ( МАОУ «Школа русской культуры» г. Череповец, ул. Ленинградская 33)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096793" y="4427251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(Serviceable &amp; Obtainable Market) —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Реально достижимый рынок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Реально достижимый (МАОУ «Школа русской культуры» г. Череповец ул.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Батюшкова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10)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92858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 flipH="1">
            <a:off x="400575" y="1586395"/>
            <a:ext cx="11410691" cy="5120640"/>
          </a:xfrm>
          <a:prstGeom prst="rect">
            <a:avLst/>
          </a:prstGeom>
          <a:solidFill>
            <a:srgbClr val="FBB3C1">
              <a:alpha val="2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Заголовок 1"/>
          <p:cNvSpPr txBox="1">
            <a:spLocks/>
          </p:cNvSpPr>
          <p:nvPr/>
        </p:nvSpPr>
        <p:spPr bwMode="auto">
          <a:xfrm>
            <a:off x="1453414" y="590179"/>
            <a:ext cx="10970261" cy="1142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9" tIns="45709" rIns="91419" bIns="45709" numCol="1" anchor="ctr" anchorCtr="0" compatLnSpc="1">
            <a:prstTxWarp prst="textNoShape">
              <a:avLst/>
            </a:prstTxWarp>
          </a:bodyPr>
          <a:lstStyle/>
          <a:p>
            <a:pPr lvl="0"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СОДЕРЖАНИЕ КУРСА ВНЕУРОЧНОЙ ДЕЯТЕЛЬНОСТИ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0" name="Объект 6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1618" y="0"/>
            <a:ext cx="2199766" cy="1818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Picture 2" descr="C:\Users\Anastasia\Downloads\Шаблон презы ЧГУ\Pics\ЧГУ_лого_рус_гориз_прозрачныйdd фон.pn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89885" y="354075"/>
            <a:ext cx="3114474" cy="914971"/>
          </a:xfrm>
          <a:prstGeom prst="rect">
            <a:avLst/>
          </a:prstGeom>
          <a:noFill/>
        </p:spPr>
      </p:pic>
      <p:sp>
        <p:nvSpPr>
          <p:cNvPr id="71" name="Номер слайда 4"/>
          <p:cNvSpPr txBox="1">
            <a:spLocks/>
          </p:cNvSpPr>
          <p:nvPr/>
        </p:nvSpPr>
        <p:spPr>
          <a:xfrm>
            <a:off x="11432734" y="6356467"/>
            <a:ext cx="757063" cy="365040"/>
          </a:xfrm>
          <a:prstGeom prst="rect">
            <a:avLst/>
          </a:prstGeom>
        </p:spPr>
        <p:txBody>
          <a:bodyPr vert="horz" lIns="117199" tIns="58599" rIns="117199" bIns="58599" rtlCol="0" anchor="ctr"/>
          <a:lstStyle/>
          <a:p>
            <a:pPr algn="r" defTabSz="1172027">
              <a:defRPr/>
            </a:pPr>
            <a:fld id="{024C55D1-92A9-4B02-AD60-DEC4B6659F3A}" type="slidenum">
              <a:rPr lang="ru-RU" sz="1500">
                <a:solidFill>
                  <a:schemeClr val="tx1">
                    <a:tint val="75000"/>
                  </a:schemeClr>
                </a:solidFill>
              </a:rPr>
              <a:pPr algn="r" defTabSz="1172027">
                <a:defRPr/>
              </a:pPr>
              <a:t>11</a:t>
            </a:fld>
            <a:endParaRPr lang="ru-RU" sz="1500" dirty="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251285" y="3577484"/>
            <a:ext cx="8656033" cy="512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126960" rIns="91440" bIns="76176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0934116"/>
              </p:ext>
            </p:extLst>
          </p:nvPr>
        </p:nvGraphicFramePr>
        <p:xfrm>
          <a:off x="400577" y="1586396"/>
          <a:ext cx="11410691" cy="5120640"/>
        </p:xfrm>
        <a:graphic>
          <a:graphicData uri="http://schemas.openxmlformats.org/drawingml/2006/table">
            <a:tbl>
              <a:tblPr/>
              <a:tblGrid>
                <a:gridCol w="2852673">
                  <a:extLst>
                    <a:ext uri="{9D8B030D-6E8A-4147-A177-3AD203B41FA5}">
                      <a16:colId xmlns:a16="http://schemas.microsoft.com/office/drawing/2014/main" val="1450754405"/>
                    </a:ext>
                  </a:extLst>
                </a:gridCol>
                <a:gridCol w="1426338">
                  <a:extLst>
                    <a:ext uri="{9D8B030D-6E8A-4147-A177-3AD203B41FA5}">
                      <a16:colId xmlns:a16="http://schemas.microsoft.com/office/drawing/2014/main" val="3014104393"/>
                    </a:ext>
                  </a:extLst>
                </a:gridCol>
                <a:gridCol w="4279007">
                  <a:extLst>
                    <a:ext uri="{9D8B030D-6E8A-4147-A177-3AD203B41FA5}">
                      <a16:colId xmlns:a16="http://schemas.microsoft.com/office/drawing/2014/main" val="2813371318"/>
                    </a:ext>
                  </a:extLst>
                </a:gridCol>
                <a:gridCol w="2852673">
                  <a:extLst>
                    <a:ext uri="{9D8B030D-6E8A-4147-A177-3AD203B41FA5}">
                      <a16:colId xmlns:a16="http://schemas.microsoft.com/office/drawing/2014/main" val="659263139"/>
                    </a:ext>
                  </a:extLst>
                </a:gridCol>
              </a:tblGrid>
              <a:tr h="213360"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Раздел</a:t>
                      </a:r>
                      <a:endParaRPr lang="ru-RU" sz="1400" dirty="0">
                        <a:effectLst/>
                      </a:endParaRPr>
                    </a:p>
                  </a:txBody>
                  <a:tcPr marL="29058" marR="29058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Объем</a:t>
                      </a:r>
                      <a:endParaRPr lang="ru-RU" sz="1400">
                        <a:effectLst/>
                      </a:endParaRPr>
                    </a:p>
                  </a:txBody>
                  <a:tcPr marL="29058" marR="29058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Содержание</a:t>
                      </a:r>
                      <a:endParaRPr lang="ru-RU" sz="1400">
                        <a:effectLst/>
                      </a:endParaRPr>
                    </a:p>
                  </a:txBody>
                  <a:tcPr marL="29058" marR="29058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Продукты деятельности</a:t>
                      </a:r>
                      <a:endParaRPr lang="ru-RU" sz="1400">
                        <a:effectLst/>
                      </a:endParaRPr>
                    </a:p>
                  </a:txBody>
                  <a:tcPr marL="29058" marR="29058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37519870"/>
                  </a:ext>
                </a:extLst>
              </a:tr>
              <a:tr h="1493520"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Модуль 1. «Я - исследователь»</a:t>
                      </a:r>
                      <a:endParaRPr lang="ru-RU" sz="1400" dirty="0">
                        <a:effectLst/>
                      </a:endParaRPr>
                    </a:p>
                  </a:txBody>
                  <a:tcPr marL="29058" marR="29058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6 часов</a:t>
                      </a:r>
                      <a:endParaRPr lang="ru-RU" sz="1400" dirty="0">
                        <a:effectLst/>
                      </a:endParaRPr>
                    </a:p>
                  </a:txBody>
                  <a:tcPr marL="29058" marR="29058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Знакомство с лабораторией, правилами безопасности, дневником исследователя, понятием исследовательского вопроса, гипотезы, плана опыта, результата и вывода. Особое внимание уделяется трудностям, выявленным в анкетах: умению задавать вопросы, объяснять предположения и отличать наблюдение от вывода.</a:t>
                      </a:r>
                      <a:endParaRPr lang="ru-RU" sz="1400" dirty="0">
                        <a:effectLst/>
                      </a:endParaRPr>
                    </a:p>
                  </a:txBody>
                  <a:tcPr marL="29058" marR="29058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Памятка исследователя, карточки вопросов, первые гипотезы, схема «результат - вывод»</a:t>
                      </a:r>
                      <a:endParaRPr lang="ru-RU" sz="1400" dirty="0">
                        <a:effectLst/>
                      </a:endParaRPr>
                    </a:p>
                  </a:txBody>
                  <a:tcPr marL="29058" marR="29058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71255194"/>
                  </a:ext>
                </a:extLst>
              </a:tr>
              <a:tr h="1066800"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Модуль 2. «Физика рядом»</a:t>
                      </a:r>
                      <a:endParaRPr lang="ru-RU" sz="1400" dirty="0">
                        <a:effectLst/>
                      </a:endParaRPr>
                    </a:p>
                  </a:txBody>
                  <a:tcPr marL="29058" marR="29058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 часов</a:t>
                      </a:r>
                      <a:endParaRPr lang="ru-RU" sz="1400" dirty="0">
                        <a:effectLst/>
                      </a:endParaRPr>
                    </a:p>
                  </a:txBody>
                  <a:tcPr marL="29058" marR="29058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Исследование физических явлений на доступном материале: прочность бумажных конструкций, трение, падение, движение, звук, свет и тень. Дети сравнивают результаты, измеряют расстояние и время, строят простые зависимости.</a:t>
                      </a:r>
                      <a:endParaRPr lang="ru-RU" sz="1400" dirty="0">
                        <a:effectLst/>
                      </a:endParaRPr>
                    </a:p>
                  </a:txBody>
                  <a:tcPr marL="29058" marR="29058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Модели моста, парашюта, самолета, маятника, телефона из стаканчиков; таблицы результатов</a:t>
                      </a:r>
                      <a:endParaRPr lang="ru-RU" sz="1400" dirty="0">
                        <a:effectLst/>
                      </a:endParaRPr>
                    </a:p>
                  </a:txBody>
                  <a:tcPr marL="29058" marR="29058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38925982"/>
                  </a:ext>
                </a:extLst>
              </a:tr>
              <a:tr h="1280160"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Модуль 3. «Химия без опасности»</a:t>
                      </a:r>
                      <a:endParaRPr lang="ru-RU" sz="1400">
                        <a:effectLst/>
                      </a:endParaRPr>
                    </a:p>
                  </a:txBody>
                  <a:tcPr marL="29058" marR="29058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8 часов</a:t>
                      </a:r>
                      <a:endParaRPr lang="ru-RU" sz="1400">
                        <a:effectLst/>
                      </a:endParaRPr>
                    </a:p>
                  </a:txBody>
                  <a:tcPr marL="29058" marR="29058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Проведение безопасных опытов с бытовыми материалами: индикатор из краснокочанной капусты, невидимые чернила, пузырьки газа, поверхностное натяжение, цветное молоко, капли на монете, впитывающие свойства материалов. Все работы проводятся под контролем учителя.</a:t>
                      </a:r>
                      <a:endParaRPr lang="ru-RU" sz="1400" dirty="0">
                        <a:effectLst/>
                      </a:endParaRPr>
                    </a:p>
                  </a:txBody>
                  <a:tcPr marL="29058" marR="29058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Цветовая шкала, тайное письмо, рисунки опытов, рейтинги материалов, дневник наблюдений</a:t>
                      </a:r>
                      <a:endParaRPr lang="ru-RU" sz="1400" dirty="0">
                        <a:effectLst/>
                      </a:endParaRPr>
                    </a:p>
                  </a:txBody>
                  <a:tcPr marL="29058" marR="29058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97415328"/>
                  </a:ext>
                </a:extLst>
              </a:tr>
              <a:tr h="1066800"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Модуль 4. «Инженеры открытий»</a:t>
                      </a:r>
                      <a:endParaRPr lang="ru-RU" sz="1400">
                        <a:effectLst/>
                      </a:endParaRPr>
                    </a:p>
                  </a:txBody>
                  <a:tcPr marL="29058" marR="29058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10 часов</a:t>
                      </a:r>
                      <a:endParaRPr lang="ru-RU" sz="1400">
                        <a:effectLst/>
                      </a:endParaRPr>
                    </a:p>
                  </a:txBody>
                  <a:tcPr marL="29058" marR="29058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Решение инженерных задач и подготовка итогового мини-проекта. Дети учатся выбирать тему, формулировать вопрос, гипотезу, план, проводить исследование, оформлять результаты и защищать работу.</a:t>
                      </a:r>
                      <a:endParaRPr lang="ru-RU" sz="1400">
                        <a:effectLst/>
                      </a:endParaRPr>
                    </a:p>
                  </a:txBody>
                  <a:tcPr marL="29058" marR="29058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Защитная капсула, лабиринт, машинка на резинке, паспорт мини-проекта, итоговая защита</a:t>
                      </a:r>
                      <a:endParaRPr lang="ru-RU" sz="1400" dirty="0">
                        <a:effectLst/>
                      </a:endParaRPr>
                    </a:p>
                  </a:txBody>
                  <a:tcPr marL="29058" marR="29058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439182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17805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Заголовок 1"/>
          <p:cNvSpPr txBox="1">
            <a:spLocks/>
          </p:cNvSpPr>
          <p:nvPr/>
        </p:nvSpPr>
        <p:spPr bwMode="auto">
          <a:xfrm>
            <a:off x="1359809" y="447933"/>
            <a:ext cx="10970261" cy="1142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9" tIns="45709" rIns="91419" bIns="45709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Риски проекта</a:t>
            </a:r>
          </a:p>
        </p:txBody>
      </p:sp>
      <p:pic>
        <p:nvPicPr>
          <p:cNvPr id="50" name="Объект 6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1618" y="0"/>
            <a:ext cx="2199766" cy="1818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Picture 2" descr="C:\Users\Anastasia\Downloads\Шаблон презы ЧГУ\Pics\ЧГУ_лого_рус_гориз_прозрачныйdd фон.pn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89885" y="354075"/>
            <a:ext cx="3114474" cy="914971"/>
          </a:xfrm>
          <a:prstGeom prst="rect">
            <a:avLst/>
          </a:prstGeom>
          <a:noFill/>
        </p:spPr>
      </p:pic>
      <p:sp>
        <p:nvSpPr>
          <p:cNvPr id="71" name="Номер слайда 4"/>
          <p:cNvSpPr txBox="1">
            <a:spLocks/>
          </p:cNvSpPr>
          <p:nvPr/>
        </p:nvSpPr>
        <p:spPr>
          <a:xfrm>
            <a:off x="11432734" y="6356467"/>
            <a:ext cx="757063" cy="365040"/>
          </a:xfrm>
          <a:prstGeom prst="rect">
            <a:avLst/>
          </a:prstGeom>
        </p:spPr>
        <p:txBody>
          <a:bodyPr vert="horz" lIns="117199" tIns="58599" rIns="117199" bIns="58599" rtlCol="0" anchor="ctr"/>
          <a:lstStyle/>
          <a:p>
            <a:pPr algn="r" defTabSz="1172027">
              <a:defRPr/>
            </a:pPr>
            <a:fld id="{024C55D1-92A9-4B02-AD60-DEC4B6659F3A}" type="slidenum">
              <a:rPr lang="ru-RU" sz="1500">
                <a:solidFill>
                  <a:schemeClr val="tx1">
                    <a:tint val="75000"/>
                  </a:schemeClr>
                </a:solidFill>
              </a:rPr>
              <a:pPr algn="r" defTabSz="1172027">
                <a:defRPr/>
              </a:pPr>
              <a:t>12</a:t>
            </a:fld>
            <a:endParaRPr lang="ru-RU" sz="1500" dirty="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78874" y="1496291"/>
            <a:ext cx="1015331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Низкая мотивация педагогов к реализации программы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разъяснительной работы о значимости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программы; включение педагогов в соавторы разработки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(повышение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личной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заинтересованности);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методическое сопровождение и поддержка.</a:t>
            </a:r>
          </a:p>
          <a:p>
            <a:endParaRPr lang="ru-RU" sz="2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Низкий уровень вовлеченности родителей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Проведение родительских собраний с презентацией целей и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ценности программы; демонстрация промежуточных результатов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(фото, видео, мини-выставки); приглашение родителей на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открытые защиты и Дни науки; использование мессенджеров для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оперативной обратной связи.</a:t>
            </a:r>
          </a:p>
          <a:p>
            <a:endParaRPr lang="ru-RU" sz="20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638213" y="1668174"/>
            <a:ext cx="79663" cy="82268"/>
          </a:xfrm>
          <a:prstGeom prst="ellipse">
            <a:avLst/>
          </a:prstGeom>
          <a:solidFill>
            <a:srgbClr val="FBB3C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638213" y="4094019"/>
            <a:ext cx="79663" cy="76200"/>
          </a:xfrm>
          <a:prstGeom prst="ellipse">
            <a:avLst/>
          </a:prstGeom>
          <a:solidFill>
            <a:srgbClr val="FBB3C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42768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35041E-C3E3-448E-BC43-AFA5932C5B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7065" y="3293374"/>
            <a:ext cx="10090339" cy="1297875"/>
          </a:xfrm>
        </p:spPr>
        <p:txBody>
          <a:bodyPr anchor="ctr">
            <a:normAutofit fontScale="90000"/>
          </a:bodyPr>
          <a:lstStyle/>
          <a:p>
            <a:r>
              <a:rPr lang="ru-RU" sz="5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внеурочной деятельности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«Лаборатория школьных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открытий»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6DFF12AB-32E1-4A04-8394-CEC328ED5557}"/>
              </a:ext>
            </a:extLst>
          </p:cNvPr>
          <p:cNvGrpSpPr/>
          <p:nvPr/>
        </p:nvGrpSpPr>
        <p:grpSpPr>
          <a:xfrm>
            <a:off x="4430926" y="-750407"/>
            <a:ext cx="2450311" cy="268732"/>
            <a:chOff x="4501671" y="-358095"/>
            <a:chExt cx="2450311" cy="268732"/>
          </a:xfrm>
        </p:grpSpPr>
        <p:sp>
          <p:nvSpPr>
            <p:cNvPr id="4" name="Прямоугольник 3">
              <a:extLst>
                <a:ext uri="{FF2B5EF4-FFF2-40B4-BE49-F238E27FC236}">
                  <a16:creationId xmlns:a16="http://schemas.microsoft.com/office/drawing/2014/main" id="{2D720AF1-574E-40AC-B1E7-BBF8EA3DC151}"/>
                </a:ext>
              </a:extLst>
            </p:cNvPr>
            <p:cNvSpPr/>
            <p:nvPr/>
          </p:nvSpPr>
          <p:spPr>
            <a:xfrm>
              <a:off x="4501671" y="-358095"/>
              <a:ext cx="268641" cy="268641"/>
            </a:xfrm>
            <a:prstGeom prst="rect">
              <a:avLst/>
            </a:prstGeom>
            <a:solidFill>
              <a:srgbClr val="FCAF1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1055258F-8A3C-49B7-9D5A-1F08748411E7}"/>
                </a:ext>
              </a:extLst>
            </p:cNvPr>
            <p:cNvSpPr/>
            <p:nvPr/>
          </p:nvSpPr>
          <p:spPr>
            <a:xfrm>
              <a:off x="4938005" y="-358004"/>
              <a:ext cx="268641" cy="268641"/>
            </a:xfrm>
            <a:prstGeom prst="rect">
              <a:avLst/>
            </a:prstGeom>
            <a:solidFill>
              <a:srgbClr val="8F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" name="Прямоугольник 5">
              <a:extLst>
                <a:ext uri="{FF2B5EF4-FFF2-40B4-BE49-F238E27FC236}">
                  <a16:creationId xmlns:a16="http://schemas.microsoft.com/office/drawing/2014/main" id="{2975B5F9-C9B9-40B1-B462-0890B8ECC6C4}"/>
                </a:ext>
              </a:extLst>
            </p:cNvPr>
            <p:cNvSpPr/>
            <p:nvPr/>
          </p:nvSpPr>
          <p:spPr>
            <a:xfrm>
              <a:off x="5374339" y="-358095"/>
              <a:ext cx="268641" cy="268641"/>
            </a:xfrm>
            <a:prstGeom prst="rect">
              <a:avLst/>
            </a:pr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" name="Прямоугольник 6">
              <a:extLst>
                <a:ext uri="{FF2B5EF4-FFF2-40B4-BE49-F238E27FC236}">
                  <a16:creationId xmlns:a16="http://schemas.microsoft.com/office/drawing/2014/main" id="{1CD24168-F245-4BE6-8C52-44E16C1B407C}"/>
                </a:ext>
              </a:extLst>
            </p:cNvPr>
            <p:cNvSpPr/>
            <p:nvPr/>
          </p:nvSpPr>
          <p:spPr>
            <a:xfrm>
              <a:off x="6683341" y="-358095"/>
              <a:ext cx="268641" cy="268641"/>
            </a:xfrm>
            <a:prstGeom prst="rect">
              <a:avLst/>
            </a:prstGeom>
            <a:solidFill>
              <a:srgbClr val="B5D8E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DD749E0F-5B8A-4DA0-9B7B-81446C804B4E}"/>
                </a:ext>
              </a:extLst>
            </p:cNvPr>
            <p:cNvSpPr/>
            <p:nvPr/>
          </p:nvSpPr>
          <p:spPr>
            <a:xfrm>
              <a:off x="5810673" y="-358095"/>
              <a:ext cx="268641" cy="268641"/>
            </a:xfrm>
            <a:prstGeom prst="rect">
              <a:avLst/>
            </a:prstGeom>
            <a:solidFill>
              <a:srgbClr val="FBB3C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9713C261-FBC6-4115-B341-9D03DBAF34C3}"/>
                </a:ext>
              </a:extLst>
            </p:cNvPr>
            <p:cNvSpPr/>
            <p:nvPr/>
          </p:nvSpPr>
          <p:spPr>
            <a:xfrm>
              <a:off x="6247007" y="-358095"/>
              <a:ext cx="268641" cy="268641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C20A7AC7-30E6-4D58-BCED-5C9E796E8DE7}"/>
              </a:ext>
            </a:extLst>
          </p:cNvPr>
          <p:cNvGrpSpPr/>
          <p:nvPr/>
        </p:nvGrpSpPr>
        <p:grpSpPr>
          <a:xfrm>
            <a:off x="10639425" y="0"/>
            <a:ext cx="1552575" cy="6858000"/>
            <a:chOff x="11071932" y="0"/>
            <a:chExt cx="1120068" cy="4935014"/>
          </a:xfrm>
        </p:grpSpPr>
        <p:pic>
          <p:nvPicPr>
            <p:cNvPr id="13" name="Рисунок 12">
              <a:extLst>
                <a:ext uri="{FF2B5EF4-FFF2-40B4-BE49-F238E27FC236}">
                  <a16:creationId xmlns:a16="http://schemas.microsoft.com/office/drawing/2014/main" id="{FCF44F32-29AF-44D6-A34D-A2B07A40488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5567" t="29281" r="36338"/>
            <a:stretch/>
          </p:blipFill>
          <p:spPr>
            <a:xfrm>
              <a:off x="11071932" y="0"/>
              <a:ext cx="1120068" cy="2462943"/>
            </a:xfrm>
            <a:prstGeom prst="rect">
              <a:avLst/>
            </a:prstGeom>
          </p:spPr>
        </p:pic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id="{8ABD20AD-26B3-4B64-88B9-421D1C4742C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548" t="29085" r="45357" b="196"/>
            <a:stretch/>
          </p:blipFill>
          <p:spPr>
            <a:xfrm>
              <a:off x="11071932" y="2453818"/>
              <a:ext cx="1120068" cy="2481196"/>
            </a:xfrm>
            <a:prstGeom prst="rect">
              <a:avLst/>
            </a:prstGeom>
          </p:spPr>
        </p:pic>
      </p:grp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9DBA0D6C-C841-EA79-F33B-889E880C39BC}"/>
              </a:ext>
            </a:extLst>
          </p:cNvPr>
          <p:cNvSpPr/>
          <p:nvPr/>
        </p:nvSpPr>
        <p:spPr>
          <a:xfrm>
            <a:off x="166743" y="5449587"/>
            <a:ext cx="852836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«Мы создаем программу внеурочной деятельности для учащихся 3 класса, чтобы они не просто выполняли опыты, а проходили настоящий исследовательский путь».</a:t>
            </a:r>
          </a:p>
        </p:txBody>
      </p:sp>
    </p:spTree>
    <p:extLst>
      <p:ext uri="{BB962C8B-B14F-4D97-AF65-F5344CB8AC3E}">
        <p14:creationId xmlns:p14="http://schemas.microsoft.com/office/powerpoint/2010/main" val="3450304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Овал 36"/>
          <p:cNvSpPr/>
          <p:nvPr/>
        </p:nvSpPr>
        <p:spPr>
          <a:xfrm>
            <a:off x="1942179" y="1107794"/>
            <a:ext cx="2944463" cy="2086216"/>
          </a:xfrm>
          <a:prstGeom prst="ellipse">
            <a:avLst/>
          </a:prstGeom>
          <a:solidFill>
            <a:srgbClr val="FBB3C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3785" y="1347176"/>
            <a:ext cx="1855436" cy="1730701"/>
          </a:xfrm>
          <a:prstGeom prst="rect">
            <a:avLst/>
          </a:prstGeom>
        </p:spPr>
      </p:pic>
      <p:sp>
        <p:nvSpPr>
          <p:cNvPr id="23" name="Прямоугольник 22"/>
          <p:cNvSpPr/>
          <p:nvPr/>
        </p:nvSpPr>
        <p:spPr>
          <a:xfrm>
            <a:off x="9968043" y="2968159"/>
            <a:ext cx="1800000" cy="180000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/>
          <p:cNvSpPr/>
          <p:nvPr/>
        </p:nvSpPr>
        <p:spPr>
          <a:xfrm>
            <a:off x="9607600" y="4458258"/>
            <a:ext cx="2359243" cy="1509733"/>
          </a:xfrm>
          <a:prstGeom prst="ellipse">
            <a:avLst/>
          </a:prstGeom>
          <a:solidFill>
            <a:srgbClr val="B5D8E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7827235" y="1069690"/>
            <a:ext cx="1800000" cy="1800000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6873936" y="3824920"/>
            <a:ext cx="1800000" cy="1800000"/>
          </a:xfrm>
          <a:prstGeom prst="rect">
            <a:avLst/>
          </a:prstGeom>
          <a:blipFill>
            <a:blip r:embed="rId5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/>
          <p:cNvSpPr/>
          <p:nvPr/>
        </p:nvSpPr>
        <p:spPr>
          <a:xfrm>
            <a:off x="6604467" y="5308467"/>
            <a:ext cx="2338938" cy="1420480"/>
          </a:xfrm>
          <a:prstGeom prst="ellipse">
            <a:avLst/>
          </a:prstGeom>
          <a:solidFill>
            <a:srgbClr val="B5D8E1">
              <a:alpha val="9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4444618" y="3047235"/>
            <a:ext cx="1800000" cy="1800000"/>
          </a:xfrm>
          <a:prstGeom prst="rect">
            <a:avLst/>
          </a:prstGeom>
          <a:blipFill>
            <a:blip r:embed="rId6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/>
          <p:cNvSpPr/>
          <p:nvPr/>
        </p:nvSpPr>
        <p:spPr>
          <a:xfrm>
            <a:off x="4136398" y="4554803"/>
            <a:ext cx="2338938" cy="1507329"/>
          </a:xfrm>
          <a:prstGeom prst="ellipse">
            <a:avLst/>
          </a:prstGeom>
          <a:solidFill>
            <a:srgbClr val="B5D8E1">
              <a:alpha val="9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>
            <a:off x="1647926" y="3703493"/>
            <a:ext cx="1800000" cy="1800000"/>
          </a:xfrm>
          <a:prstGeom prst="rect">
            <a:avLst/>
          </a:prstGeom>
          <a:blipFill>
            <a:blip r:embed="rId7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1338957" y="5193885"/>
            <a:ext cx="2359243" cy="1509733"/>
          </a:xfrm>
          <a:prstGeom prst="ellipse">
            <a:avLst/>
          </a:prstGeom>
          <a:solidFill>
            <a:srgbClr val="B5D8E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Заголовок 1"/>
          <p:cNvSpPr txBox="1">
            <a:spLocks/>
          </p:cNvSpPr>
          <p:nvPr/>
        </p:nvSpPr>
        <p:spPr bwMode="auto">
          <a:xfrm>
            <a:off x="1472240" y="-32730"/>
            <a:ext cx="10970261" cy="1142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9" tIns="45709" rIns="91419" bIns="45709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3599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Команда проекта</a:t>
            </a:r>
          </a:p>
        </p:txBody>
      </p:sp>
      <p:pic>
        <p:nvPicPr>
          <p:cNvPr id="50" name="Объект 6"/>
          <p:cNvPicPr>
            <a:picLocks noChangeAspect="1"/>
          </p:cNvPicPr>
          <p:nvPr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1618" y="0"/>
            <a:ext cx="2199766" cy="1818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Picture 2" descr="C:\Users\Anastasia\Downloads\Шаблон презы ЧГУ\Pics\ЧГУ_лого_рус_гориз_прозрачныйdd фон.png"/>
          <p:cNvPicPr>
            <a:picLocks noChangeAspect="1" noChangeArrowheads="1"/>
          </p:cNvPicPr>
          <p:nvPr/>
        </p:nvPicPr>
        <p:blipFill>
          <a:blip r:embed="rId9" cstate="print"/>
          <a:stretch>
            <a:fillRect/>
          </a:stretch>
        </p:blipFill>
        <p:spPr bwMode="auto">
          <a:xfrm>
            <a:off x="389885" y="354075"/>
            <a:ext cx="3114474" cy="914971"/>
          </a:xfrm>
          <a:prstGeom prst="rect">
            <a:avLst/>
          </a:prstGeom>
          <a:noFill/>
        </p:spPr>
      </p:pic>
      <p:sp>
        <p:nvSpPr>
          <p:cNvPr id="71" name="Номер слайда 4"/>
          <p:cNvSpPr txBox="1">
            <a:spLocks/>
          </p:cNvSpPr>
          <p:nvPr/>
        </p:nvSpPr>
        <p:spPr>
          <a:xfrm>
            <a:off x="11432734" y="6356467"/>
            <a:ext cx="757063" cy="365040"/>
          </a:xfrm>
          <a:prstGeom prst="rect">
            <a:avLst/>
          </a:prstGeom>
        </p:spPr>
        <p:txBody>
          <a:bodyPr vert="horz" lIns="117199" tIns="58599" rIns="117199" bIns="58599" rtlCol="0" anchor="ctr"/>
          <a:lstStyle/>
          <a:p>
            <a:pPr algn="r" defTabSz="1172027">
              <a:defRPr/>
            </a:pPr>
            <a:fld id="{024C55D1-92A9-4B02-AD60-DEC4B6659F3A}" type="slidenum">
              <a:rPr lang="ru-RU" sz="1500">
                <a:solidFill>
                  <a:schemeClr val="tx1">
                    <a:tint val="75000"/>
                  </a:schemeClr>
                </a:solidFill>
              </a:rPr>
              <a:pPr algn="r" defTabSz="1172027">
                <a:defRPr/>
              </a:pPr>
              <a:t>2</a:t>
            </a:fld>
            <a:endParaRPr lang="ru-RU" sz="1500" dirty="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559313" y="5036176"/>
            <a:ext cx="1977225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Дронова Е.Н., лидер команды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Коммуникатор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291848" y="4825075"/>
            <a:ext cx="251074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Бакланова У.П., участник команды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Генератор идей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802597" y="5461796"/>
            <a:ext cx="273366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Кузнецова А,А., участник команды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Визуализатор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9741395" y="4675770"/>
            <a:ext cx="257251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Смирнова М.С., участник команды</a:t>
            </a:r>
          </a:p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Аналитик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Овал 26"/>
          <p:cNvSpPr/>
          <p:nvPr/>
        </p:nvSpPr>
        <p:spPr>
          <a:xfrm>
            <a:off x="7557766" y="2250795"/>
            <a:ext cx="2338938" cy="1459330"/>
          </a:xfrm>
          <a:prstGeom prst="ellipse">
            <a:avLst/>
          </a:prstGeom>
          <a:solidFill>
            <a:srgbClr val="B5D8E1">
              <a:alpha val="9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121144" y="1536312"/>
            <a:ext cx="19514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Асеева М.Н., руководитель проектного обучения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710496" y="2476950"/>
            <a:ext cx="228872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Еина</a:t>
            </a:r>
            <a:r>
              <a:rPr lang="ru-RU" sz="20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А.С., участник команды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Реализатор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6943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Заголовок 1"/>
          <p:cNvSpPr txBox="1">
            <a:spLocks/>
          </p:cNvSpPr>
          <p:nvPr/>
        </p:nvSpPr>
        <p:spPr bwMode="auto">
          <a:xfrm>
            <a:off x="1024148" y="791536"/>
            <a:ext cx="10970261" cy="1142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9" tIns="45709" rIns="91419" bIns="45709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и основания разработки программы</a:t>
            </a:r>
          </a:p>
        </p:txBody>
      </p:sp>
      <p:pic>
        <p:nvPicPr>
          <p:cNvPr id="50" name="Объект 6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1618" y="0"/>
            <a:ext cx="2199766" cy="1818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Picture 2" descr="C:\Users\Anastasia\Downloads\Шаблон презы ЧГУ\Pics\ЧГУ_лого_рус_гориз_прозрачныйdd фон.pn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89885" y="354075"/>
            <a:ext cx="3114474" cy="914971"/>
          </a:xfrm>
          <a:prstGeom prst="rect">
            <a:avLst/>
          </a:prstGeom>
          <a:noFill/>
        </p:spPr>
      </p:pic>
      <p:sp>
        <p:nvSpPr>
          <p:cNvPr id="71" name="Номер слайда 4"/>
          <p:cNvSpPr txBox="1">
            <a:spLocks/>
          </p:cNvSpPr>
          <p:nvPr/>
        </p:nvSpPr>
        <p:spPr>
          <a:xfrm>
            <a:off x="11432734" y="6356467"/>
            <a:ext cx="757063" cy="365040"/>
          </a:xfrm>
          <a:prstGeom prst="rect">
            <a:avLst/>
          </a:prstGeom>
        </p:spPr>
        <p:txBody>
          <a:bodyPr vert="horz" lIns="117199" tIns="58599" rIns="117199" bIns="58599" rtlCol="0" anchor="ctr"/>
          <a:lstStyle/>
          <a:p>
            <a:pPr algn="r" defTabSz="1172027">
              <a:defRPr/>
            </a:pPr>
            <a:fld id="{024C55D1-92A9-4B02-AD60-DEC4B6659F3A}" type="slidenum">
              <a:rPr lang="ru-RU" sz="1500">
                <a:solidFill>
                  <a:schemeClr val="tx1">
                    <a:tint val="75000"/>
                  </a:schemeClr>
                </a:solidFill>
              </a:rPr>
              <a:pPr algn="r" defTabSz="1172027">
                <a:defRPr/>
              </a:pPr>
              <a:t>3</a:t>
            </a:fld>
            <a:endParaRPr lang="ru-RU" sz="1500" dirty="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190689" y="1912712"/>
            <a:ext cx="10501927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 программы определяется требованиями к формированию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метапредметных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результатов начального общего образования: умения видеть проблему, ставить вопросы, планировать учебные действия, работать с информацией, анализировать результаты и представлять их в разных формах.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паспорте проекта «Разработка программы внеурочной деятельности «Лаборатория школьных открытий» обозначено противоречие между необходимостью системного формирования исследовательских умений у младших школьников и отсутствием в практике специально организованной модели внеурочной деятельности, обеспечивающей регулярное прохождение детьми всех этапов исследования.</a:t>
            </a:r>
          </a:p>
          <a:p>
            <a:endParaRPr lang="ru-RU" sz="24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40566" y="1818854"/>
            <a:ext cx="83582" cy="4468471"/>
          </a:xfrm>
          <a:prstGeom prst="rect">
            <a:avLst/>
          </a:prstGeom>
          <a:solidFill>
            <a:srgbClr val="8F00FF"/>
          </a:solidFill>
          <a:ln>
            <a:solidFill>
              <a:srgbClr val="B5D8E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67937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Заголовок 1"/>
          <p:cNvSpPr txBox="1">
            <a:spLocks/>
          </p:cNvSpPr>
          <p:nvPr/>
        </p:nvSpPr>
        <p:spPr bwMode="auto">
          <a:xfrm>
            <a:off x="1138137" y="554049"/>
            <a:ext cx="10970261" cy="1142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9" tIns="45709" rIns="91419" bIns="45709" numCol="1" anchor="ctr" anchorCtr="0" compatLnSpc="1">
            <a:prstTxWarp prst="textNoShape">
              <a:avLst/>
            </a:prstTxWarp>
          </a:bodyPr>
          <a:lstStyle/>
          <a:p>
            <a:pPr algn="ctr"/>
            <a:endParaRPr lang="ru-RU" sz="3599" dirty="0"/>
          </a:p>
        </p:txBody>
      </p:sp>
      <p:pic>
        <p:nvPicPr>
          <p:cNvPr id="50" name="Объект 6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1618" y="0"/>
            <a:ext cx="2199766" cy="1818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Picture 2" descr="C:\Users\Anastasia\Downloads\Шаблон презы ЧГУ\Pics\ЧГУ_лого_рус_гориз_прозрачныйdd фон.pn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89885" y="354075"/>
            <a:ext cx="3114474" cy="914971"/>
          </a:xfrm>
          <a:prstGeom prst="rect">
            <a:avLst/>
          </a:prstGeom>
          <a:noFill/>
        </p:spPr>
      </p:pic>
      <p:sp>
        <p:nvSpPr>
          <p:cNvPr id="71" name="Номер слайда 4"/>
          <p:cNvSpPr txBox="1">
            <a:spLocks/>
          </p:cNvSpPr>
          <p:nvPr/>
        </p:nvSpPr>
        <p:spPr>
          <a:xfrm>
            <a:off x="11432734" y="6356467"/>
            <a:ext cx="757063" cy="365040"/>
          </a:xfrm>
          <a:prstGeom prst="rect">
            <a:avLst/>
          </a:prstGeom>
        </p:spPr>
        <p:txBody>
          <a:bodyPr vert="horz" lIns="117199" tIns="58599" rIns="117199" bIns="58599" rtlCol="0" anchor="ctr"/>
          <a:lstStyle/>
          <a:p>
            <a:pPr algn="r" defTabSz="1172027">
              <a:defRPr/>
            </a:pPr>
            <a:fld id="{024C55D1-92A9-4B02-AD60-DEC4B6659F3A}" type="slidenum">
              <a:rPr lang="ru-RU" sz="1500">
                <a:solidFill>
                  <a:schemeClr val="tx1">
                    <a:tint val="75000"/>
                  </a:schemeClr>
                </a:solidFill>
              </a:rPr>
              <a:pPr algn="r" defTabSz="1172027">
                <a:defRPr/>
              </a:pPr>
              <a:t>4</a:t>
            </a:fld>
            <a:endParaRPr lang="ru-RU" sz="1500" dirty="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259969" y="1896758"/>
            <a:ext cx="1001777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Дисциплина (модуль)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Проектирование в профессиональной сфере</a:t>
            </a:r>
          </a:p>
          <a:p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Название проекта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внеурочной деятельности «Лаборатория школьных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открытий»</a:t>
            </a:r>
          </a:p>
          <a:p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Срок реализации проекта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11.02.2026 - 25.12.2026 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Организация-заказчик проекта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МАОУ «Начальная общеобразовательная школа №41»</a:t>
            </a:r>
          </a:p>
          <a:p>
            <a:endParaRPr lang="ru-RU" sz="24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181392" y="1011501"/>
            <a:ext cx="36520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Карточка проекта</a:t>
            </a: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V="1">
            <a:off x="2923309" y="1696784"/>
            <a:ext cx="8168192" cy="7326"/>
          </a:xfrm>
          <a:prstGeom prst="line">
            <a:avLst/>
          </a:prstGeom>
          <a:ln>
            <a:solidFill>
              <a:srgbClr val="FCAF1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20220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 flipH="1">
            <a:off x="-173255" y="1745555"/>
            <a:ext cx="12522468" cy="4388234"/>
          </a:xfrm>
          <a:prstGeom prst="rect">
            <a:avLst/>
          </a:prstGeom>
          <a:solidFill>
            <a:srgbClr val="FFC000">
              <a:alpha val="14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Заголовок 1"/>
          <p:cNvSpPr txBox="1">
            <a:spLocks/>
          </p:cNvSpPr>
          <p:nvPr/>
        </p:nvSpPr>
        <p:spPr bwMode="auto">
          <a:xfrm>
            <a:off x="1676494" y="455663"/>
            <a:ext cx="10970261" cy="1142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9" tIns="45709" rIns="91419" bIns="45709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3599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Ценностное предложение</a:t>
            </a:r>
          </a:p>
        </p:txBody>
      </p:sp>
      <p:pic>
        <p:nvPicPr>
          <p:cNvPr id="50" name="Объект 6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1618" y="0"/>
            <a:ext cx="2199766" cy="1818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Picture 2" descr="C:\Users\Anastasia\Downloads\Шаблон презы ЧГУ\Pics\ЧГУ_лого_рус_гориз_прозрачныйdd фон.pn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89885" y="354075"/>
            <a:ext cx="3114474" cy="914971"/>
          </a:xfrm>
          <a:prstGeom prst="rect">
            <a:avLst/>
          </a:prstGeom>
          <a:noFill/>
        </p:spPr>
      </p:pic>
      <p:sp>
        <p:nvSpPr>
          <p:cNvPr id="71" name="Номер слайда 4"/>
          <p:cNvSpPr txBox="1">
            <a:spLocks/>
          </p:cNvSpPr>
          <p:nvPr/>
        </p:nvSpPr>
        <p:spPr>
          <a:xfrm>
            <a:off x="11432734" y="6356467"/>
            <a:ext cx="757063" cy="365040"/>
          </a:xfrm>
          <a:prstGeom prst="rect">
            <a:avLst/>
          </a:prstGeom>
        </p:spPr>
        <p:txBody>
          <a:bodyPr vert="horz" lIns="117199" tIns="58599" rIns="117199" bIns="58599" rtlCol="0" anchor="ctr"/>
          <a:lstStyle/>
          <a:p>
            <a:pPr algn="r" defTabSz="1172027">
              <a:defRPr/>
            </a:pPr>
            <a:fld id="{024C55D1-92A9-4B02-AD60-DEC4B6659F3A}" type="slidenum">
              <a:rPr lang="ru-RU" sz="1500">
                <a:solidFill>
                  <a:schemeClr val="tx1">
                    <a:tint val="75000"/>
                  </a:schemeClr>
                </a:solidFill>
              </a:rPr>
              <a:pPr algn="r" defTabSz="1172027">
                <a:defRPr/>
              </a:pPr>
              <a:t>5</a:t>
            </a:fld>
            <a:endParaRPr lang="ru-RU" sz="1500" dirty="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76225" y="1818854"/>
            <a:ext cx="11972988" cy="5016758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r>
              <a:rPr lang="ru-RU" sz="28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Кто клиент ?</a:t>
            </a:r>
          </a:p>
          <a:p>
            <a:endParaRPr lang="ru-RU" sz="28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Обучающиеся 3 класса (8-10 лет), которые интересуются практической деятельностью, опытами и наблюдениями, но испытывают трудности с самостоятельной постановкой вопросов, выдвижением гипотез и формулированием выводов.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 начальных классов, которые заинтересованы в системном формировании исследовательских умений у младших школьников, но ограничены рамками урока.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Родители, которые хотят развивать у детей познавательную мотивацию, самостоятельность и навыки проектной деятельности.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23913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 flipH="1">
            <a:off x="-173255" y="1745555"/>
            <a:ext cx="12522468" cy="4388234"/>
          </a:xfrm>
          <a:prstGeom prst="rect">
            <a:avLst/>
          </a:prstGeom>
          <a:solidFill>
            <a:srgbClr val="B5D8E1">
              <a:alpha val="32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Заголовок 1"/>
          <p:cNvSpPr txBox="1">
            <a:spLocks/>
          </p:cNvSpPr>
          <p:nvPr/>
        </p:nvSpPr>
        <p:spPr bwMode="auto">
          <a:xfrm>
            <a:off x="1676494" y="455663"/>
            <a:ext cx="10970261" cy="1142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9" tIns="45709" rIns="91419" bIns="45709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3599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Ценностное предложение</a:t>
            </a:r>
          </a:p>
        </p:txBody>
      </p:sp>
      <p:pic>
        <p:nvPicPr>
          <p:cNvPr id="50" name="Объект 6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1618" y="0"/>
            <a:ext cx="2199766" cy="1818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Picture 2" descr="C:\Users\Anastasia\Downloads\Шаблон презы ЧГУ\Pics\ЧГУ_лого_рус_гориз_прозрачныйdd фон.pn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89885" y="354075"/>
            <a:ext cx="3114474" cy="914971"/>
          </a:xfrm>
          <a:prstGeom prst="rect">
            <a:avLst/>
          </a:prstGeom>
          <a:noFill/>
        </p:spPr>
      </p:pic>
      <p:sp>
        <p:nvSpPr>
          <p:cNvPr id="71" name="Номер слайда 4"/>
          <p:cNvSpPr txBox="1">
            <a:spLocks/>
          </p:cNvSpPr>
          <p:nvPr/>
        </p:nvSpPr>
        <p:spPr>
          <a:xfrm>
            <a:off x="11432734" y="6356467"/>
            <a:ext cx="757063" cy="365040"/>
          </a:xfrm>
          <a:prstGeom prst="rect">
            <a:avLst/>
          </a:prstGeom>
        </p:spPr>
        <p:txBody>
          <a:bodyPr vert="horz" lIns="117199" tIns="58599" rIns="117199" bIns="58599" rtlCol="0" anchor="ctr"/>
          <a:lstStyle/>
          <a:p>
            <a:pPr algn="r" defTabSz="1172027">
              <a:defRPr/>
            </a:pPr>
            <a:fld id="{024C55D1-92A9-4B02-AD60-DEC4B6659F3A}" type="slidenum">
              <a:rPr lang="ru-RU" sz="1500">
                <a:solidFill>
                  <a:schemeClr val="tx1">
                    <a:tint val="75000"/>
                  </a:schemeClr>
                </a:solidFill>
              </a:rPr>
              <a:pPr algn="r" defTabSz="1172027">
                <a:defRPr/>
              </a:pPr>
              <a:t>6</a:t>
            </a:fld>
            <a:endParaRPr lang="ru-RU" sz="1500" dirty="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76225" y="1818854"/>
            <a:ext cx="11972988" cy="4647426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Какие боли решаем?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 фрагментарно сформированы универсальные исследовательские действия.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Существующие практические работы на уроках не дают целостного опыта прохождения всего цикла исследования.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Педагогам сложно организовать системную исследовательскую деятельность, не дублируя учебный материал.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есть интерес к опытам, но он не переходит в осознанное умение самостоятельно планировать и объяснять результаты.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готового, безопасного и недорогого инструментария для систематических занятий.</a:t>
            </a:r>
          </a:p>
          <a:p>
            <a:endParaRPr lang="ru-RU" sz="24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9098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7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 flipH="1">
            <a:off x="-173255" y="1745555"/>
            <a:ext cx="12522468" cy="4388234"/>
          </a:xfrm>
          <a:prstGeom prst="rect">
            <a:avLst/>
          </a:prstGeom>
          <a:solidFill>
            <a:srgbClr val="8F00FF">
              <a:alpha val="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Заголовок 1"/>
          <p:cNvSpPr txBox="1">
            <a:spLocks/>
          </p:cNvSpPr>
          <p:nvPr/>
        </p:nvSpPr>
        <p:spPr bwMode="auto">
          <a:xfrm>
            <a:off x="1676494" y="455663"/>
            <a:ext cx="10970261" cy="1142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9" tIns="45709" rIns="91419" bIns="45709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3599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Ценностное предложение</a:t>
            </a:r>
          </a:p>
        </p:txBody>
      </p:sp>
      <p:pic>
        <p:nvPicPr>
          <p:cNvPr id="50" name="Объект 6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1618" y="0"/>
            <a:ext cx="2199766" cy="1818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Picture 2" descr="C:\Users\Anastasia\Downloads\Шаблон презы ЧГУ\Pics\ЧГУ_лого_рус_гориз_прозрачныйdd фон.pn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89885" y="354075"/>
            <a:ext cx="3114474" cy="914971"/>
          </a:xfrm>
          <a:prstGeom prst="rect">
            <a:avLst/>
          </a:prstGeom>
          <a:noFill/>
        </p:spPr>
      </p:pic>
      <p:sp>
        <p:nvSpPr>
          <p:cNvPr id="71" name="Номер слайда 4"/>
          <p:cNvSpPr txBox="1">
            <a:spLocks/>
          </p:cNvSpPr>
          <p:nvPr/>
        </p:nvSpPr>
        <p:spPr>
          <a:xfrm>
            <a:off x="11432734" y="6356467"/>
            <a:ext cx="757063" cy="365040"/>
          </a:xfrm>
          <a:prstGeom prst="rect">
            <a:avLst/>
          </a:prstGeom>
        </p:spPr>
        <p:txBody>
          <a:bodyPr vert="horz" lIns="117199" tIns="58599" rIns="117199" bIns="58599" rtlCol="0" anchor="ctr"/>
          <a:lstStyle/>
          <a:p>
            <a:pPr algn="r" defTabSz="1172027">
              <a:defRPr/>
            </a:pPr>
            <a:fld id="{024C55D1-92A9-4B02-AD60-DEC4B6659F3A}" type="slidenum">
              <a:rPr lang="ru-RU" sz="1500">
                <a:solidFill>
                  <a:schemeClr val="tx1">
                    <a:tint val="75000"/>
                  </a:schemeClr>
                </a:solidFill>
              </a:rPr>
              <a:pPr algn="r" defTabSz="1172027">
                <a:defRPr/>
              </a:pPr>
              <a:t>7</a:t>
            </a:fld>
            <a:endParaRPr lang="ru-RU" sz="1500" dirty="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76225" y="1818854"/>
            <a:ext cx="11972988" cy="4647426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 мы это сделаем?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Выстроим системный курс : удивление → вопрос → гипотеза → план → опыт → результат → вывод.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Используем новый практический материал, который не дублирует учебник.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Внедрим инструменты фиксации: «Дневник исследователя», рабочие листы, таблицы, схемы для оформления каждого этапа работы.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Организуем работу в малых группах с распределением ролей.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Применим безопасные и доступные материалы, исключающие риск для здоровья.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Обеспечим постепенный переход от работы по готовой инструкции к самостоятельному мини-проекту и его публичной защите.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42203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 flipH="1">
            <a:off x="-173255" y="1745555"/>
            <a:ext cx="12522468" cy="4388234"/>
          </a:xfrm>
          <a:prstGeom prst="rect">
            <a:avLst/>
          </a:prstGeom>
          <a:solidFill>
            <a:srgbClr val="FBB3C1">
              <a:alpha val="19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Заголовок 1"/>
          <p:cNvSpPr txBox="1">
            <a:spLocks/>
          </p:cNvSpPr>
          <p:nvPr/>
        </p:nvSpPr>
        <p:spPr bwMode="auto">
          <a:xfrm>
            <a:off x="1676494" y="455663"/>
            <a:ext cx="10970261" cy="1142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9" tIns="45709" rIns="91419" bIns="45709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3599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Ценностное предложение</a:t>
            </a:r>
          </a:p>
        </p:txBody>
      </p:sp>
      <p:pic>
        <p:nvPicPr>
          <p:cNvPr id="50" name="Объект 6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1618" y="0"/>
            <a:ext cx="2199766" cy="1818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Picture 2" descr="C:\Users\Anastasia\Downloads\Шаблон презы ЧГУ\Pics\ЧГУ_лого_рус_гориз_прозрачныйdd фон.pn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89885" y="354075"/>
            <a:ext cx="3114474" cy="914971"/>
          </a:xfrm>
          <a:prstGeom prst="rect">
            <a:avLst/>
          </a:prstGeom>
          <a:noFill/>
        </p:spPr>
      </p:pic>
      <p:sp>
        <p:nvSpPr>
          <p:cNvPr id="71" name="Номер слайда 4"/>
          <p:cNvSpPr txBox="1">
            <a:spLocks/>
          </p:cNvSpPr>
          <p:nvPr/>
        </p:nvSpPr>
        <p:spPr>
          <a:xfrm>
            <a:off x="11432734" y="6356467"/>
            <a:ext cx="757063" cy="365040"/>
          </a:xfrm>
          <a:prstGeom prst="rect">
            <a:avLst/>
          </a:prstGeom>
        </p:spPr>
        <p:txBody>
          <a:bodyPr vert="horz" lIns="117199" tIns="58599" rIns="117199" bIns="58599" rtlCol="0" anchor="ctr"/>
          <a:lstStyle/>
          <a:p>
            <a:pPr algn="r" defTabSz="1172027">
              <a:defRPr/>
            </a:pPr>
            <a:fld id="{024C55D1-92A9-4B02-AD60-DEC4B6659F3A}" type="slidenum">
              <a:rPr lang="ru-RU" sz="1500">
                <a:solidFill>
                  <a:schemeClr val="tx1">
                    <a:tint val="75000"/>
                  </a:schemeClr>
                </a:solidFill>
              </a:rPr>
              <a:pPr algn="r" defTabSz="1172027">
                <a:defRPr/>
              </a:pPr>
              <a:t>8</a:t>
            </a:fld>
            <a:endParaRPr lang="ru-RU" sz="1500" dirty="0">
              <a:solidFill>
                <a:schemeClr val="tx1">
                  <a:tint val="75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76225" y="1818854"/>
            <a:ext cx="11972988" cy="5324535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Какой будет эффект для клиента?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Обучающиеся научатся самостоятельно проходить весь исследовательский цикл.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 вырастет познавательная мотивация и уверенность в своих силах при проведении опытов и защите проектов.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получит готовую, методически обеспеченную программу с тематическим планированием, сценариями занятий и диагностическим инструментарием.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сможет отслеживать динамику развития исследовательских умений.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Школьники приобретут опыт публичной презентации своей работы.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Будет сформировано портфолио исследователя, отражающее личный прогресс ребёнка.</a:t>
            </a:r>
          </a:p>
          <a:p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95403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Заголовок 1"/>
          <p:cNvSpPr txBox="1">
            <a:spLocks/>
          </p:cNvSpPr>
          <p:nvPr/>
        </p:nvSpPr>
        <p:spPr bwMode="auto">
          <a:xfrm>
            <a:off x="967798" y="182822"/>
            <a:ext cx="10970261" cy="1142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19" tIns="45709" rIns="91419" bIns="45709" numCol="1" anchor="ctr" anchorCtr="0" compatLnSpc="1">
            <a:prstTxWarp prst="textNoShape">
              <a:avLst/>
            </a:prstTxWarp>
          </a:bodyPr>
          <a:lstStyle/>
          <a:p>
            <a:pPr algn="ctr"/>
            <a:r>
              <a:rPr lang="ru-RU" sz="3599" dirty="0"/>
              <a:t>Конкуренты</a:t>
            </a:r>
          </a:p>
        </p:txBody>
      </p:sp>
      <p:pic>
        <p:nvPicPr>
          <p:cNvPr id="50" name="Объект 6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91618" y="0"/>
            <a:ext cx="2199766" cy="18188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" name="Picture 2" descr="C:\Users\Anastasia\Downloads\Шаблон презы ЧГУ\Pics\ЧГУ_лого_рус_гориз_прозрачныйdd фон.pn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389885" y="354075"/>
            <a:ext cx="3114474" cy="914971"/>
          </a:xfrm>
          <a:prstGeom prst="rect">
            <a:avLst/>
          </a:prstGeom>
          <a:noFill/>
        </p:spPr>
      </p:pic>
      <p:sp>
        <p:nvSpPr>
          <p:cNvPr id="71" name="Номер слайда 4"/>
          <p:cNvSpPr txBox="1">
            <a:spLocks/>
          </p:cNvSpPr>
          <p:nvPr/>
        </p:nvSpPr>
        <p:spPr>
          <a:xfrm>
            <a:off x="11432734" y="6356467"/>
            <a:ext cx="757063" cy="365040"/>
          </a:xfrm>
          <a:prstGeom prst="rect">
            <a:avLst/>
          </a:prstGeom>
        </p:spPr>
        <p:txBody>
          <a:bodyPr vert="horz" lIns="117199" tIns="58599" rIns="117199" bIns="58599" rtlCol="0" anchor="ctr"/>
          <a:lstStyle/>
          <a:p>
            <a:pPr algn="r" defTabSz="1172027">
              <a:defRPr/>
            </a:pPr>
            <a:fld id="{024C55D1-92A9-4B02-AD60-DEC4B6659F3A}" type="slidenum">
              <a:rPr lang="ru-RU" sz="1500">
                <a:solidFill>
                  <a:schemeClr val="tx1">
                    <a:tint val="75000"/>
                  </a:schemeClr>
                </a:solidFill>
              </a:rPr>
              <a:pPr algn="r" defTabSz="1172027">
                <a:defRPr/>
              </a:pPr>
              <a:t>9</a:t>
            </a:fld>
            <a:endParaRPr lang="ru-RU" sz="1500" dirty="0">
              <a:solidFill>
                <a:schemeClr val="tx1">
                  <a:tint val="75000"/>
                </a:schemeClr>
              </a:solidFill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1189642"/>
              </p:ext>
            </p:extLst>
          </p:nvPr>
        </p:nvGraphicFramePr>
        <p:xfrm>
          <a:off x="1237460" y="1258761"/>
          <a:ext cx="10430936" cy="52095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607734">
                  <a:extLst>
                    <a:ext uri="{9D8B030D-6E8A-4147-A177-3AD203B41FA5}">
                      <a16:colId xmlns:a16="http://schemas.microsoft.com/office/drawing/2014/main" val="1465971139"/>
                    </a:ext>
                  </a:extLst>
                </a:gridCol>
                <a:gridCol w="2607734">
                  <a:extLst>
                    <a:ext uri="{9D8B030D-6E8A-4147-A177-3AD203B41FA5}">
                      <a16:colId xmlns:a16="http://schemas.microsoft.com/office/drawing/2014/main" val="4012712110"/>
                    </a:ext>
                  </a:extLst>
                </a:gridCol>
                <a:gridCol w="2607734">
                  <a:extLst>
                    <a:ext uri="{9D8B030D-6E8A-4147-A177-3AD203B41FA5}">
                      <a16:colId xmlns:a16="http://schemas.microsoft.com/office/drawing/2014/main" val="1424208429"/>
                    </a:ext>
                  </a:extLst>
                </a:gridCol>
                <a:gridCol w="2607734">
                  <a:extLst>
                    <a:ext uri="{9D8B030D-6E8A-4147-A177-3AD203B41FA5}">
                      <a16:colId xmlns:a16="http://schemas.microsoft.com/office/drawing/2014/main" val="2126490446"/>
                    </a:ext>
                  </a:extLst>
                </a:gridCol>
              </a:tblGrid>
              <a:tr h="494080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Ресурсы и технологии	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21" marR="20721" marT="0" marB="0">
                    <a:solidFill>
                      <a:srgbClr val="B5D8E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Наша компания (проект)	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21" marR="20721" marT="0" marB="0">
                    <a:solidFill>
                      <a:srgbClr val="B5D8E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Конкурент А (Савенков «Я-исследователь»)	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21" marR="20721" marT="0" marB="0">
                    <a:solidFill>
                      <a:srgbClr val="B5D8E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Конкурент Б (наборы опытов / онлайн)</a:t>
                      </a:r>
                      <a:endParaRPr lang="ru-RU" sz="12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21" marR="20721" marT="0" marB="0">
                    <a:solidFill>
                      <a:srgbClr val="B5D8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1862923"/>
                  </a:ext>
                </a:extLst>
              </a:tr>
              <a:tr h="74111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Уровень технологичности компании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21" marR="20721" marT="0" marB="0">
                    <a:solidFill>
                      <a:srgbClr val="B5D8E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Методическая разработка + печатные/электронные рабочие материалы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21" marR="20721" marT="0" marB="0">
                    <a:solidFill>
                      <a:srgbClr val="B5D8E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Готовые методические пособия, тетради на печатной основе	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21" marR="20721" marT="0" marB="0">
                    <a:solidFill>
                      <a:srgbClr val="B5D8E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Высокий: сайт, мобильное приложение, видеоуроки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21" marR="20721" marT="0" marB="0">
                    <a:solidFill>
                      <a:srgbClr val="B5D8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1248363"/>
                  </a:ext>
                </a:extLst>
              </a:tr>
              <a:tr h="74111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Используемые технологии	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21" marR="20721" marT="0" marB="0">
                    <a:solidFill>
                      <a:srgbClr val="B5D8E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Дневник исследователя, рабочие листы, листы самооценки, паспорт мини-проекта	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21" marR="20721" marT="0" marB="0">
                    <a:solidFill>
                      <a:srgbClr val="B5D8E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Технология проблемного обучения, метод проектов	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21" marR="20721" marT="0" marB="0">
                    <a:solidFill>
                      <a:srgbClr val="B5D8E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AR-технологии, видео-инструкции, чат-боты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21" marR="20721" marT="0" marB="0">
                    <a:solidFill>
                      <a:srgbClr val="B5D8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0111807"/>
                  </a:ext>
                </a:extLst>
              </a:tr>
              <a:tr h="98815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Наличие патентов или уникальных преимуществ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21" marR="20721" marT="0" marB="0">
                    <a:solidFill>
                      <a:srgbClr val="B5D8E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Авторская система </a:t>
                      </a:r>
                      <a:r>
                        <a:rPr lang="ru-RU" sz="11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недублирования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учебника + диагностический инструментарий под конкретные выявленные дефициты детей	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21" marR="20721" marT="0" marB="0">
                    <a:solidFill>
                      <a:srgbClr val="B5D8E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Широко распространена, но часто дублирует школьные опыты	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21" marR="20721" marT="0" marB="0">
                    <a:solidFill>
                      <a:srgbClr val="B5D8E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Удобство, яркие наборы, но высокая стоимость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21" marR="20721" marT="0" marB="0">
                    <a:solidFill>
                      <a:srgbClr val="B5D8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8660334"/>
                  </a:ext>
                </a:extLst>
              </a:tr>
              <a:tr h="74111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Доступ к ограниченным ресурсам	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21" marR="20721" marT="0" marB="0">
                    <a:solidFill>
                      <a:srgbClr val="B5D8E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Доступ к школам через ЧГУ и Департамент образования Вологодской области	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21" marR="20721" marT="0" marB="0">
                    <a:solidFill>
                      <a:srgbClr val="B5D8E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Общедоступно (через книжные магазины, </a:t>
                      </a:r>
                      <a:r>
                        <a:rPr lang="ru-RU" sz="11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маркетплейсы</a:t>
                      </a: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	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21" marR="20721" marT="0" marB="0">
                    <a:solidFill>
                      <a:srgbClr val="B5D8E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Общедоступно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21" marR="20721" marT="0" marB="0">
                    <a:solidFill>
                      <a:srgbClr val="B5D8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9401137"/>
                  </a:ext>
                </a:extLst>
              </a:tr>
              <a:tr h="74111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Квалификация персонала	</a:t>
                      </a:r>
                      <a:endParaRPr lang="ru-RU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21" marR="20721" marT="0" marB="0">
                    <a:solidFill>
                      <a:srgbClr val="B5D8E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Разработчики — лингвисты, педагоги ЧГУ, знающие специфику начальной школы	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21" marR="20721" marT="0" marB="0">
                    <a:solidFill>
                      <a:srgbClr val="B5D8E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Автор — профессор, но программа требует адаптации учителем	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21" marR="20721" marT="0" marB="0">
                    <a:solidFill>
                      <a:srgbClr val="B5D8E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 требуется педагог (ребёнок работает с набором дома)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21" marR="20721" marT="0" marB="0">
                    <a:solidFill>
                      <a:srgbClr val="B5D8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5494413"/>
                  </a:ext>
                </a:extLst>
              </a:tr>
              <a:tr h="741119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Возможность дополнительных инвестиций</a:t>
                      </a:r>
                      <a:endParaRPr lang="ru-RU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21" marR="20721" marT="0" marB="0">
                    <a:solidFill>
                      <a:srgbClr val="B5D8E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Университетское финансирование, гранты, поддержка региона		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21" marR="20721" marT="0" marB="0">
                    <a:solidFill>
                      <a:srgbClr val="B5D8E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Издательские контракты, роялти</a:t>
                      </a:r>
                      <a:endParaRPr lang="ru-RU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21" marR="20721" marT="0" marB="0">
                    <a:solidFill>
                      <a:srgbClr val="B5D8E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Венчурные инвестиции, </a:t>
                      </a:r>
                      <a:r>
                        <a:rPr lang="ru-RU" sz="11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краудфандинг</a:t>
                      </a:r>
                      <a:endParaRPr lang="ru-RU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20721" marR="20721" marT="0" marB="0">
                    <a:solidFill>
                      <a:srgbClr val="B5D8E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4837317"/>
                  </a:ext>
                </a:extLst>
              </a:tr>
            </a:tbl>
          </a:graphicData>
        </a:graphic>
      </p:graphicFrame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5172075" y="1795463"/>
            <a:ext cx="70643226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583593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JOst">
      <a:majorFont>
        <a:latin typeface="JOst"/>
        <a:ea typeface=""/>
        <a:cs typeface=""/>
      </a:majorFont>
      <a:minorFont>
        <a:latin typeface="JOst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2080</TotalTime>
  <Words>846</Words>
  <Application>Microsoft Office PowerPoint</Application>
  <PresentationFormat>Широкоэкранный</PresentationFormat>
  <Paragraphs>187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Программа внеурочной деятельности «Лаборатория школьных открытий»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Программа внеурочной деятельности «Лаборатория школьных открытий»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ПРОЕКТА</dc:title>
  <dc:creator>Илья Коняшов</dc:creator>
  <cp:lastModifiedBy>Маргарита Смирнова</cp:lastModifiedBy>
  <cp:revision>64</cp:revision>
  <dcterms:created xsi:type="dcterms:W3CDTF">2024-04-21T07:35:36Z</dcterms:created>
  <dcterms:modified xsi:type="dcterms:W3CDTF">2026-06-29T16:21:55Z</dcterms:modified>
</cp:coreProperties>
</file>