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aleway ExtraBold"/>
      <p:bold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0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iD1GlgBDwU9HRzyovo7D8Q5Arc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EA5C396-46F2-40FE-8135-74BB8F83B610}">
  <a:tblStyle styleId="{DEA5C396-46F2-40FE-8135-74BB8F83B6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ExtraBold-boldItalic.fntdata"/><Relationship Id="rId30" Type="http://schemas.openxmlformats.org/officeDocument/2006/relationships/font" Target="fonts/RalewayExtraBold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106d51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29106d51ceb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9e069ed8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g29e069ed830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6" name="Google Shape;30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jpg"/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24.jpg"/><Relationship Id="rId9" Type="http://schemas.openxmlformats.org/officeDocument/2006/relationships/image" Target="../media/image26.jpg"/><Relationship Id="rId5" Type="http://schemas.openxmlformats.org/officeDocument/2006/relationships/image" Target="../media/image25.jpg"/><Relationship Id="rId6" Type="http://schemas.openxmlformats.org/officeDocument/2006/relationships/image" Target="../media/image27.jpg"/><Relationship Id="rId7" Type="http://schemas.openxmlformats.org/officeDocument/2006/relationships/image" Target="../media/image20.jpg"/><Relationship Id="rId8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367567" y="1724256"/>
            <a:ext cx="4655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500">
                <a:solidFill>
                  <a:schemeClr val="dk1"/>
                </a:solidFill>
              </a:rPr>
              <a:t>Применение беспилотного-летательного аппарата в сельском хозяйстве</a:t>
            </a:r>
            <a:endParaRPr sz="2500"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>
            <p:ph idx="1" type="body"/>
          </p:nvPr>
        </p:nvSpPr>
        <p:spPr>
          <a:xfrm>
            <a:off x="532950" y="2435833"/>
            <a:ext cx="6208200" cy="29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2699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анный проект поможет фермерам в борьбе с вредителями сельскохозяйственных угодий.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2699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" sz="15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Предлагая точное применение, сокращение использования химикатов, повышенную безопасность, экономию времени и средств, а также экологическую устойчивость, дроны меняют способ борьбы с вредителями на полях.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2699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t/>
            </a:r>
            <a:endParaRPr sz="16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532950" y="17152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0" name="Google Shape;140;p3"/>
          <p:cNvSpPr txBox="1"/>
          <p:nvPr>
            <p:ph idx="1" type="body"/>
          </p:nvPr>
        </p:nvSpPr>
        <p:spPr>
          <a:xfrm>
            <a:off x="195725" y="2032700"/>
            <a:ext cx="7993200" cy="21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269999" lvl="0" marL="71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А:  </a:t>
            </a:r>
            <a:r>
              <a:rPr lang="ru" sz="1400">
                <a:solidFill>
                  <a:srgbClr val="212529"/>
                </a:solidFill>
                <a:highlight>
                  <a:srgbClr val="F8FAFC"/>
                </a:highlight>
              </a:rPr>
              <a:t>Агрохолдинги с земельным ресурсом </a:t>
            </a:r>
            <a:r>
              <a:rPr lang="ru" sz="1400"/>
              <a:t>(</a:t>
            </a:r>
            <a:r>
              <a:rPr lang="ru" sz="1400">
                <a:solidFill>
                  <a:srgbClr val="212529"/>
                </a:solidFill>
                <a:highlight>
                  <a:srgbClr val="F8FAFC"/>
                </a:highlight>
              </a:rPr>
              <a:t>прогрессивные хозяйства, которые потенциально хотят и могут вкладывать средства в усовершенствованные препараты, семена и комплексные решения по защите растений и улучшению здоровья животных)</a:t>
            </a:r>
            <a:endParaRPr sz="1400">
              <a:solidFill>
                <a:srgbClr val="212529"/>
              </a:solidFill>
              <a:highlight>
                <a:srgbClr val="F8FAFC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B:  Частные предприниматели , которые занимаются выращиванием сельхозпродукцией  (объем от 1 га), которым требуется борьба  с сельхоз вредителями.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4" name="Google Shape;154;p4"/>
          <p:cNvSpPr txBox="1"/>
          <p:nvPr>
            <p:ph idx="1" type="body"/>
          </p:nvPr>
        </p:nvSpPr>
        <p:spPr>
          <a:xfrm>
            <a:off x="456826" y="2066075"/>
            <a:ext cx="7584900" cy="23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03030"/>
              </a:solidFill>
              <a:highlight>
                <a:srgbClr val="FFFFFF"/>
              </a:highlight>
            </a:endParaRPr>
          </a:p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03030"/>
                </a:solidFill>
                <a:highlight>
                  <a:srgbClr val="FFFFFF"/>
                </a:highlight>
              </a:rPr>
              <a:t>При обработке химикатами предприниматели сталкиваются со следующими сложностями:</a:t>
            </a:r>
            <a:endParaRPr sz="1400">
              <a:solidFill>
                <a:srgbClr val="303030"/>
              </a:solidFill>
              <a:highlight>
                <a:srgbClr val="FFFFFF"/>
              </a:highlight>
            </a:endParaRPr>
          </a:p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03030"/>
                </a:solidFill>
                <a:highlight>
                  <a:srgbClr val="FFFFFF"/>
                </a:highlight>
              </a:rPr>
              <a:t>-при обработке ручным трудом будет затрачено больше времени и ресурсов (1  день)</a:t>
            </a:r>
            <a:endParaRPr sz="1400">
              <a:solidFill>
                <a:srgbClr val="303030"/>
              </a:solidFill>
              <a:highlight>
                <a:srgbClr val="FFFFFF"/>
              </a:highlight>
            </a:endParaRPr>
          </a:p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03030"/>
                </a:solidFill>
                <a:highlight>
                  <a:srgbClr val="FFFFFF"/>
                </a:highlight>
              </a:rPr>
              <a:t>-</a:t>
            </a:r>
            <a:r>
              <a:rPr lang="ru" sz="1400">
                <a:solidFill>
                  <a:srgbClr val="303030"/>
                </a:solidFill>
                <a:highlight>
                  <a:schemeClr val="lt1"/>
                </a:highlight>
              </a:rPr>
              <a:t>не хватка количества людей (требуется 3-4 человека)</a:t>
            </a:r>
            <a:endParaRPr sz="1400">
              <a:solidFill>
                <a:srgbClr val="303030"/>
              </a:solidFill>
              <a:highlight>
                <a:schemeClr val="lt1"/>
              </a:highlight>
            </a:endParaRPr>
          </a:p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03030"/>
                </a:solidFill>
                <a:highlight>
                  <a:schemeClr val="lt1"/>
                </a:highlight>
              </a:rPr>
              <a:t>-стоимость рабочей силы (2000-4000 рублей/чел за один день)</a:t>
            </a:r>
            <a:endParaRPr sz="1400">
              <a:solidFill>
                <a:srgbClr val="303030"/>
              </a:solidFill>
              <a:highlight>
                <a:srgbClr val="FFFFFF"/>
              </a:highlight>
            </a:endParaRPr>
          </a:p>
          <a:p>
            <a:pPr indent="2699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106d51ceb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g29106d51ceb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29106d51ceb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g29106d51ceb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g29106d51ceb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g29106d51ceb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3" name="Google Shape;173;g29106d51ce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225" y="986175"/>
            <a:ext cx="6938952" cy="390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29106d51ceb_0_0"/>
          <p:cNvSpPr txBox="1"/>
          <p:nvPr>
            <p:ph type="title"/>
          </p:nvPr>
        </p:nvSpPr>
        <p:spPr>
          <a:xfrm>
            <a:off x="869917" y="6018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75" name="Google Shape;175;g29106d51ceb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662" y="61313"/>
            <a:ext cx="498269" cy="49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1" name="Google Shape;181;p6"/>
          <p:cNvSpPr txBox="1"/>
          <p:nvPr/>
        </p:nvSpPr>
        <p:spPr>
          <a:xfrm>
            <a:off x="157675" y="1737450"/>
            <a:ext cx="85995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26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Мы, </a:t>
            </a:r>
            <a:r>
              <a:rPr lang="ru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стартап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БПЛА “ Савелий”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26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частным фермерским компаниям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26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303030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необходимости</a:t>
            </a:r>
            <a:r>
              <a:rPr lang="ru">
                <a:solidFill>
                  <a:srgbClr val="303030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ручного труда</a:t>
            </a:r>
            <a:endParaRPr>
              <a:solidFill>
                <a:srgbClr val="303030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26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распыления химикатов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26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дронов, сводя к минимуму количество отходов и оптимизируя эффективность применения химикатов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26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и получать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accent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ценности </a:t>
            </a: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экономии </a:t>
            </a:r>
            <a:r>
              <a:rPr lang="ru">
                <a:solidFill>
                  <a:srgbClr val="333333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времени работы и сокращая риски вреда человеку.</a:t>
            </a:r>
            <a:endParaRPr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4266875" y="1790288"/>
            <a:ext cx="4521300" cy="25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Стоимость услуги 4000 руб/га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 ЦА всего 6 720 800 га по Омской области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ТАМ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-6 720 800 га по Омской области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SАМ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6 720 800*10%*4000 руб = 2 688 320 000 руб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10% используют нашу услугу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SОМ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- 672 080*5%*4000 руб = 134 416 000 руб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Можем получить 5% рынка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1966000" y="183774"/>
            <a:ext cx="3962908" cy="545760"/>
          </a:xfrm>
          <a:custGeom>
            <a:rect b="b" l="l" r="r" t="t"/>
            <a:pathLst>
              <a:path extrusionOk="0" h="17301" w="158834">
                <a:moveTo>
                  <a:pt x="0" y="12773"/>
                </a:moveTo>
                <a:cubicBezTo>
                  <a:pt x="24128" y="-9165"/>
                  <a:pt x="65412" y="2984"/>
                  <a:pt x="97694" y="7597"/>
                </a:cubicBezTo>
                <a:cubicBezTo>
                  <a:pt x="118122" y="10516"/>
                  <a:pt x="144243" y="2710"/>
                  <a:pt x="158834" y="1730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6" name="Google Shape;196;p7"/>
          <p:cNvSpPr/>
          <p:nvPr/>
        </p:nvSpPr>
        <p:spPr>
          <a:xfrm>
            <a:off x="3027568" y="6091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3068025" y="610475"/>
            <a:ext cx="1568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8FAFC"/>
                </a:solidFill>
                <a:latin typeface="Raleway"/>
                <a:ea typeface="Raleway"/>
                <a:cs typeface="Raleway"/>
                <a:sym typeface="Raleway"/>
              </a:rPr>
              <a:t>FOODNET</a:t>
            </a:r>
            <a:endParaRPr b="1" sz="2100">
              <a:solidFill>
                <a:srgbClr val="F8FAF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5597943" y="6091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 txBox="1"/>
          <p:nvPr/>
        </p:nvSpPr>
        <p:spPr>
          <a:xfrm>
            <a:off x="5597950" y="610475"/>
            <a:ext cx="1568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8FAFC"/>
                </a:solidFill>
                <a:latin typeface="Raleway"/>
                <a:ea typeface="Raleway"/>
                <a:cs typeface="Raleway"/>
                <a:sym typeface="Raleway"/>
              </a:rPr>
              <a:t>B2B</a:t>
            </a:r>
            <a:endParaRPr b="1" sz="2100">
              <a:solidFill>
                <a:srgbClr val="F8FAF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1990275" y="573342"/>
            <a:ext cx="1027075" cy="304875"/>
          </a:xfrm>
          <a:custGeom>
            <a:rect b="b" l="l" r="r" t="t"/>
            <a:pathLst>
              <a:path extrusionOk="0" h="12195" w="41083">
                <a:moveTo>
                  <a:pt x="0" y="11070"/>
                </a:moveTo>
                <a:cubicBezTo>
                  <a:pt x="2430" y="11610"/>
                  <a:pt x="5213" y="12830"/>
                  <a:pt x="7440" y="11717"/>
                </a:cubicBezTo>
                <a:cubicBezTo>
                  <a:pt x="9644" y="10616"/>
                  <a:pt x="9250" y="7128"/>
                  <a:pt x="10352" y="4924"/>
                </a:cubicBezTo>
                <a:cubicBezTo>
                  <a:pt x="11799" y="2029"/>
                  <a:pt x="15558" y="529"/>
                  <a:pt x="18762" y="72"/>
                </a:cubicBezTo>
                <a:cubicBezTo>
                  <a:pt x="22820" y="-507"/>
                  <a:pt x="25455" y="4806"/>
                  <a:pt x="28791" y="7188"/>
                </a:cubicBezTo>
                <a:cubicBezTo>
                  <a:pt x="32218" y="9635"/>
                  <a:pt x="36872" y="10100"/>
                  <a:pt x="41083" y="1010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1" name="Google Shape;201;p7"/>
          <p:cNvSpPr/>
          <p:nvPr/>
        </p:nvSpPr>
        <p:spPr>
          <a:xfrm>
            <a:off x="457193" y="5746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7"/>
          <p:cNvSpPr txBox="1"/>
          <p:nvPr>
            <p:ph type="title"/>
          </p:nvPr>
        </p:nvSpPr>
        <p:spPr>
          <a:xfrm>
            <a:off x="457195" y="540125"/>
            <a:ext cx="1568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grpSp>
        <p:nvGrpSpPr>
          <p:cNvPr id="203" name="Google Shape;203;p7"/>
          <p:cNvGrpSpPr/>
          <p:nvPr/>
        </p:nvGrpSpPr>
        <p:grpSpPr>
          <a:xfrm>
            <a:off x="457188" y="1370975"/>
            <a:ext cx="3510900" cy="3403025"/>
            <a:chOff x="956400" y="1352950"/>
            <a:chExt cx="3510900" cy="3403025"/>
          </a:xfrm>
        </p:grpSpPr>
        <p:sp>
          <p:nvSpPr>
            <p:cNvPr id="204" name="Google Shape;204;p7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B4A7D6"/>
            </a:solidFill>
            <a:ln cap="flat" cmpd="sng" w="9525">
              <a:solidFill>
                <a:srgbClr val="B4A7D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D5A6BD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C27BA0"/>
            </a:solidFill>
            <a:ln cap="flat" cmpd="sng" w="9525">
              <a:solidFill>
                <a:srgbClr val="C27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7"/>
            <p:cNvSpPr txBox="1"/>
            <p:nvPr/>
          </p:nvSpPr>
          <p:spPr>
            <a:xfrm>
              <a:off x="2316756" y="1443613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dk2"/>
                  </a:solidFill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08" name="Google Shape;208;p7"/>
            <p:cNvSpPr txBox="1"/>
            <p:nvPr/>
          </p:nvSpPr>
          <p:spPr>
            <a:xfrm>
              <a:off x="2316756" y="2057113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2"/>
                  </a:solidFill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09" name="Google Shape;209;p7"/>
            <p:cNvSpPr txBox="1"/>
            <p:nvPr/>
          </p:nvSpPr>
          <p:spPr>
            <a:xfrm>
              <a:off x="2316756" y="3134738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2"/>
                  </a:solidFill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0" name="Google Shape;210;p7"/>
            <p:cNvSpPr txBox="1"/>
            <p:nvPr/>
          </p:nvSpPr>
          <p:spPr>
            <a:xfrm>
              <a:off x="1816650" y="1717975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1 080 000 000₽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1" name="Google Shape;211;p7"/>
            <p:cNvSpPr txBox="1"/>
            <p:nvPr/>
          </p:nvSpPr>
          <p:spPr>
            <a:xfrm>
              <a:off x="1924450" y="2363725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423 360 000₽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2" name="Google Shape;212;p7"/>
            <p:cNvSpPr txBox="1"/>
            <p:nvPr/>
          </p:nvSpPr>
          <p:spPr>
            <a:xfrm>
              <a:off x="1870500" y="3450200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4</a:t>
              </a:r>
              <a:r>
                <a:rPr lang="ru" sz="11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233 600</a:t>
              </a:r>
              <a:r>
                <a:rPr lang="ru" sz="11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456819" y="2380181"/>
            <a:ext cx="6936600" cy="16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предлагать покупателям БПЛА с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функцией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распыления химикатов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 300000 руб.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 нас будут покупать  услугу по опрыскиванию полей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Услуга будет стоить 4000 руб/га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/>
          <p:nvPr>
            <p:ph type="title"/>
          </p:nvPr>
        </p:nvSpPr>
        <p:spPr>
          <a:xfrm>
            <a:off x="457192" y="1741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5" name="Google Shape;235;p10"/>
          <p:cNvGraphicFramePr/>
          <p:nvPr/>
        </p:nvGraphicFramePr>
        <p:xfrm>
          <a:off x="952500" y="847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{DEA5C396-46F2-40FE-8135-74BB8F83B610}</a:tableStyleId>
              </a:tblPr>
              <a:tblGrid>
                <a:gridCol w="1296975"/>
                <a:gridCol w="3529025"/>
                <a:gridCol w="2413000"/>
              </a:tblGrid>
              <a:tr h="34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Период 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Действие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47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Сентябрь 2023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Команда приняла участие в мероприятии “Дизайн-спринт”;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Сформулирована идея проекта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143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</a:t>
                      </a: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2023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Практикум по продуктовым шаблонам “Целевая аудитория и гипотезы о проблеме. Сегментирование.”;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Практикум по продуктовым шаблонам “Оценка рынка. Расчет TAM, SAM, SOM. Работа с конкурентами”;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Практикум по продуктовым шаблонам "Подготовка к проведению проблемного Интервью";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Выделили целевую аудиторию и сформулировали проблемы</a:t>
                      </a: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;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Обработали рынок, на котором будем работать;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Научились представлять свой проект перед инвесторами;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Определились как будем сбывать свой продукт и где производить маркетинг.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26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</a:t>
                      </a: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2023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E1E2F"/>
                          </a:solidFill>
                          <a:highlight>
                            <a:srgbClr val="FFFFFF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Практикум по продуктовым шаблонам «Юнит-экономика. Расчет юнит-экономики применительно к продукту каждой команды» </a:t>
                      </a:r>
                      <a:endParaRPr sz="1000">
                        <a:solidFill>
                          <a:srgbClr val="1E1E2F"/>
                        </a:solidFill>
                        <a:highlight>
                          <a:srgbClr val="FFFFFF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27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Подробно рассмотрели свою экономику нашего бизнес-проекта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26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401726" y="2573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8"/>
          <p:cNvSpPr txBox="1"/>
          <p:nvPr>
            <p:ph type="title"/>
          </p:nvPr>
        </p:nvSpPr>
        <p:spPr>
          <a:xfrm>
            <a:off x="401725" y="2228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4" name="Google Shape;244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9e069ed830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g29e069ed830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29e069ed830_0_0"/>
          <p:cNvSpPr/>
          <p:nvPr/>
        </p:nvSpPr>
        <p:spPr>
          <a:xfrm>
            <a:off x="401726" y="2573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29e069ed830_0_0"/>
          <p:cNvSpPr txBox="1"/>
          <p:nvPr>
            <p:ph type="title"/>
          </p:nvPr>
        </p:nvSpPr>
        <p:spPr>
          <a:xfrm>
            <a:off x="401725" y="2228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6" name="Google Shape;256;g29e069ed830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g29e069ed830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g29e069ed830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g29e069ed830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0" name="Google Shape;260;g29e069ed830_0_0"/>
          <p:cNvPicPr preferRelativeResize="0"/>
          <p:nvPr/>
        </p:nvPicPr>
        <p:blipFill rotWithShape="1">
          <a:blip r:embed="rId3">
            <a:alphaModFix/>
          </a:blip>
          <a:srcRect b="7748" l="1047" r="32652" t="15757"/>
          <a:stretch/>
        </p:blipFill>
        <p:spPr>
          <a:xfrm>
            <a:off x="-10073200" y="3113075"/>
            <a:ext cx="8206013" cy="358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"/>
          <p:cNvSpPr txBox="1"/>
          <p:nvPr>
            <p:ph type="title"/>
          </p:nvPr>
        </p:nvSpPr>
        <p:spPr>
          <a:xfrm>
            <a:off x="678050" y="34475"/>
            <a:ext cx="715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БПЛА “Савелий”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-1574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2" name="Google Shape;272;p11"/>
          <p:cNvPicPr preferRelativeResize="0"/>
          <p:nvPr/>
        </p:nvPicPr>
        <p:blipFill rotWithShape="1">
          <a:blip r:embed="rId3">
            <a:alphaModFix/>
          </a:blip>
          <a:srcRect b="17482" l="21682" r="16332" t="17476"/>
          <a:stretch/>
        </p:blipFill>
        <p:spPr>
          <a:xfrm>
            <a:off x="2105375" y="680963"/>
            <a:ext cx="858300" cy="120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73" name="Google Shape;273;p11"/>
          <p:cNvSpPr txBox="1"/>
          <p:nvPr/>
        </p:nvSpPr>
        <p:spPr>
          <a:xfrm>
            <a:off x="1750625" y="1881875"/>
            <a:ext cx="15678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Арабеж Яна</a:t>
            </a:r>
            <a:endParaRPr b="1" sz="13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4" name="Google Shape;27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7238" y="680963"/>
            <a:ext cx="933900" cy="120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75" name="Google Shape;275;p11"/>
          <p:cNvSpPr txBox="1"/>
          <p:nvPr/>
        </p:nvSpPr>
        <p:spPr>
          <a:xfrm>
            <a:off x="4956488" y="1881863"/>
            <a:ext cx="1295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Королева Мария</a:t>
            </a:r>
            <a:endParaRPr b="1" sz="1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Маркетолог (СМО)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6" name="Google Shape;27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9259" y="2632788"/>
            <a:ext cx="858300" cy="120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77" name="Google Shape;277;p11"/>
          <p:cNvSpPr txBox="1"/>
          <p:nvPr/>
        </p:nvSpPr>
        <p:spPr>
          <a:xfrm>
            <a:off x="3448500" y="3833688"/>
            <a:ext cx="1295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Эрбес Наталья</a:t>
            </a:r>
            <a:endParaRPr b="1" sz="1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Продажник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8" name="Google Shape;278;p11"/>
          <p:cNvPicPr preferRelativeResize="0"/>
          <p:nvPr/>
        </p:nvPicPr>
        <p:blipFill rotWithShape="1">
          <a:blip r:embed="rId6">
            <a:alphaModFix/>
          </a:blip>
          <a:srcRect b="28862" l="41590" r="7658" t="22185"/>
          <a:stretch/>
        </p:blipFill>
        <p:spPr>
          <a:xfrm>
            <a:off x="3622037" y="680963"/>
            <a:ext cx="933900" cy="120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79" name="Google Shape;279;p11"/>
          <p:cNvSpPr txBox="1"/>
          <p:nvPr/>
        </p:nvSpPr>
        <p:spPr>
          <a:xfrm>
            <a:off x="3448500" y="1881863"/>
            <a:ext cx="1295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Фигельский Савелий</a:t>
            </a:r>
            <a:endParaRPr b="1" sz="1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Спикер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Разработчик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0" name="Google Shape;280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03150" y="2632938"/>
            <a:ext cx="933900" cy="120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81" name="Google Shape;281;p11"/>
          <p:cNvSpPr txBox="1"/>
          <p:nvPr/>
        </p:nvSpPr>
        <p:spPr>
          <a:xfrm>
            <a:off x="4922400" y="3833688"/>
            <a:ext cx="1295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Ткачук Дмитрий</a:t>
            </a:r>
            <a:endParaRPr b="1" sz="1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Аналитик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2" name="Google Shape;282;p11"/>
          <p:cNvPicPr preferRelativeResize="0"/>
          <p:nvPr/>
        </p:nvPicPr>
        <p:blipFill rotWithShape="1">
          <a:blip r:embed="rId8">
            <a:alphaModFix/>
          </a:blip>
          <a:srcRect b="0" l="28520" r="0" t="0"/>
          <a:stretch/>
        </p:blipFill>
        <p:spPr>
          <a:xfrm>
            <a:off x="6826425" y="680963"/>
            <a:ext cx="858300" cy="120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83" name="Google Shape;283;p11"/>
          <p:cNvSpPr txBox="1"/>
          <p:nvPr/>
        </p:nvSpPr>
        <p:spPr>
          <a:xfrm>
            <a:off x="6535575" y="1881863"/>
            <a:ext cx="1295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Кушнир Василий</a:t>
            </a:r>
            <a:endParaRPr b="1" sz="1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Проектировщик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4" name="Google Shape;284;p11"/>
          <p:cNvPicPr preferRelativeResize="0"/>
          <p:nvPr/>
        </p:nvPicPr>
        <p:blipFill rotWithShape="1">
          <a:blip r:embed="rId9">
            <a:alphaModFix/>
          </a:blip>
          <a:srcRect b="28114" l="0" r="30468" t="0"/>
          <a:stretch/>
        </p:blipFill>
        <p:spPr>
          <a:xfrm>
            <a:off x="6826437" y="2641338"/>
            <a:ext cx="858300" cy="1183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85" name="Google Shape;285;p11"/>
          <p:cNvSpPr txBox="1"/>
          <p:nvPr/>
        </p:nvSpPr>
        <p:spPr>
          <a:xfrm>
            <a:off x="6607875" y="3833688"/>
            <a:ext cx="1295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Корсунская Полина</a:t>
            </a:r>
            <a:endParaRPr b="1" sz="1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Дизайнер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6" name="Google Shape;286;p1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89764" y="2632800"/>
            <a:ext cx="889500" cy="120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87" name="Google Shape;287;p11"/>
          <p:cNvSpPr txBox="1"/>
          <p:nvPr/>
        </p:nvSpPr>
        <p:spPr>
          <a:xfrm>
            <a:off x="1886825" y="3833688"/>
            <a:ext cx="1295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Сизиков Илья</a:t>
            </a:r>
            <a:endParaRPr b="1" sz="1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Тестировщик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8" name="Google Shape;288;p1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2050" y="672500"/>
            <a:ext cx="778500" cy="120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89" name="Google Shape;289;p11"/>
          <p:cNvSpPr txBox="1"/>
          <p:nvPr/>
        </p:nvSpPr>
        <p:spPr>
          <a:xfrm>
            <a:off x="609600" y="1941125"/>
            <a:ext cx="1295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Долматова Ольга</a:t>
            </a:r>
            <a:endParaRPr b="1" sz="1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Координатор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1" name="Google Shape;301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63" y="1131025"/>
            <a:ext cx="9091673" cy="47808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3"/>
          <p:cNvSpPr txBox="1"/>
          <p:nvPr>
            <p:ph type="title"/>
          </p:nvPr>
        </p:nvSpPr>
        <p:spPr>
          <a:xfrm>
            <a:off x="1451967" y="5053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9" name="Google Shape;309;p13"/>
          <p:cNvSpPr txBox="1"/>
          <p:nvPr>
            <p:ph idx="1" type="body"/>
          </p:nvPr>
        </p:nvSpPr>
        <p:spPr>
          <a:xfrm>
            <a:off x="5097901" y="1196175"/>
            <a:ext cx="32124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>
                <a:solidFill>
                  <a:srgbClr val="132C40"/>
                </a:solidFill>
              </a:rPr>
              <a:t>Арабеж Яна</a:t>
            </a:r>
            <a:endParaRPr sz="20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>
                <a:solidFill>
                  <a:srgbClr val="132C40"/>
                </a:solidFill>
              </a:rPr>
              <a:t>+7 (952)-680-18-56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13"/>
          <p:cNvSpPr txBox="1"/>
          <p:nvPr>
            <p:ph idx="1" type="body"/>
          </p:nvPr>
        </p:nvSpPr>
        <p:spPr>
          <a:xfrm>
            <a:off x="575288" y="3258675"/>
            <a:ext cx="4399200" cy="1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>
                <a:solidFill>
                  <a:srgbClr val="132C40"/>
                </a:solidFill>
              </a:rPr>
              <a:t>Чтобы избежать недоразумений, выбирай БПЛА “Савелий”!*</a:t>
            </a:r>
            <a:endParaRPr sz="2000">
              <a:solidFill>
                <a:srgbClr val="132C40"/>
              </a:solidFill>
            </a:endParaRPr>
          </a:p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000">
              <a:solidFill>
                <a:srgbClr val="132C40"/>
              </a:solidFill>
            </a:endParaRPr>
          </a:p>
          <a:p>
            <a:pPr indent="0" lvl="0" marL="8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</a:rPr>
              <a:t>* распыление химикатами</a:t>
            </a:r>
            <a:endParaRPr sz="1000">
              <a:solidFill>
                <a:srgbClr val="132C40"/>
              </a:solidFill>
            </a:endParaRPr>
          </a:p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000">
              <a:solidFill>
                <a:srgbClr val="132C40"/>
              </a:solidFill>
            </a:endParaRPr>
          </a:p>
        </p:txBody>
      </p:sp>
      <p:pic>
        <p:nvPicPr>
          <p:cNvPr id="319" name="Google Shape;31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0949" y="1270000"/>
            <a:ext cx="2967865" cy="197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