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3" r:id="rId2"/>
    <p:sldId id="257" r:id="rId3"/>
    <p:sldId id="279" r:id="rId4"/>
    <p:sldId id="280" r:id="rId5"/>
    <p:sldId id="278" r:id="rId6"/>
    <p:sldId id="275" r:id="rId7"/>
    <p:sldId id="276" r:id="rId8"/>
    <p:sldId id="281" r:id="rId9"/>
    <p:sldId id="282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1EF"/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15" y="3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3600A-BF8B-4844-9E6C-DA55C1FFD198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F393-D06A-487E-A16E-6D16FB8EFD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pPr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image" Target="../media/image2.emf"/><Relationship Id="rId16" Type="http://schemas.openxmlformats.org/officeDocument/2006/relationships/image" Target="../media/image20.jpe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11960" y="3068960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=""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sp>
        <p:nvSpPr>
          <p:cNvPr id="34" name="Объект 4"/>
          <p:cNvSpPr>
            <a:spLocks noGrp="1"/>
          </p:cNvSpPr>
          <p:nvPr>
            <p:ph idx="1"/>
          </p:nvPr>
        </p:nvSpPr>
        <p:spPr>
          <a:xfrm>
            <a:off x="464171" y="1062511"/>
            <a:ext cx="8219256" cy="4244712"/>
          </a:xfrm>
        </p:spPr>
        <p:txBody>
          <a:bodyPr>
            <a:normAutofit fontScale="92500" lnSpcReduction="20000"/>
          </a:bodyPr>
          <a:lstStyle/>
          <a:p>
            <a:pPr marL="457200" indent="-360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300" b="1" dirty="0" smtClean="0">
                <a:solidFill>
                  <a:srgbClr val="1801EF"/>
                </a:solidFill>
                <a:latin typeface="Times New Roman" pitchFamily="18" charset="0"/>
                <a:cs typeface="Times New Roman" pitchFamily="18" charset="0"/>
              </a:rPr>
              <a:t>«Инновационная система </a:t>
            </a:r>
            <a:r>
              <a:rPr lang="ru-RU" sz="4300" b="1" dirty="0" err="1" smtClean="0">
                <a:solidFill>
                  <a:srgbClr val="1801EF"/>
                </a:solidFill>
                <a:latin typeface="Times New Roman" pitchFamily="18" charset="0"/>
                <a:cs typeface="Times New Roman" pitchFamily="18" charset="0"/>
              </a:rPr>
              <a:t>вибромониторинга</a:t>
            </a:r>
            <a:r>
              <a:rPr lang="ru-RU" sz="4300" b="1" dirty="0" smtClean="0">
                <a:solidFill>
                  <a:srgbClr val="1801E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360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300" b="1" dirty="0" smtClean="0">
                <a:solidFill>
                  <a:srgbClr val="1801EF"/>
                </a:solidFill>
                <a:latin typeface="Times New Roman" pitchFamily="18" charset="0"/>
                <a:cs typeface="Times New Roman" pitchFamily="18" charset="0"/>
              </a:rPr>
              <a:t>технического состояния машинного оборудования»</a:t>
            </a:r>
            <a:endParaRPr lang="ru-RU" sz="4300" dirty="0">
              <a:solidFill>
                <a:srgbClr val="1801EF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10000"/>
              </a:lnSpc>
              <a:buNone/>
            </a:pPr>
            <a:endParaRPr lang="ru-RU" sz="1800" dirty="0" smtClean="0">
              <a:latin typeface="Georgia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10000"/>
              </a:lnSpc>
              <a:buNone/>
            </a:pPr>
            <a:endParaRPr lang="ru-RU" sz="1800" dirty="0" smtClean="0">
              <a:latin typeface="Georgia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10000"/>
              </a:lnSpc>
              <a:buNone/>
            </a:pPr>
            <a:r>
              <a:rPr lang="ru-RU" sz="1800" dirty="0" smtClean="0">
                <a:latin typeface="Georgia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Письмо поддержки от </a:t>
            </a:r>
            <a:r>
              <a:rPr lang="ru-RU" sz="1800" dirty="0" smtClean="0">
                <a:latin typeface="Georgia" pitchFamily="18" charset="0"/>
                <a:cs typeface="Times New Roman" pitchFamily="18" charset="0"/>
              </a:rPr>
              <a:t> ООО «</a:t>
            </a:r>
            <a:r>
              <a:rPr lang="ru-RU" sz="1800" dirty="0" err="1" smtClean="0">
                <a:latin typeface="Georgia" pitchFamily="18" charset="0"/>
                <a:cs typeface="Times New Roman" pitchFamily="18" charset="0"/>
              </a:rPr>
              <a:t>Техсервис</a:t>
            </a:r>
            <a:r>
              <a:rPr lang="ru-RU" sz="1800" dirty="0" smtClean="0">
                <a:latin typeface="Georgia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lnSpc>
                <a:spcPct val="110000"/>
              </a:lnSpc>
              <a:buNone/>
            </a:pPr>
            <a:r>
              <a:rPr lang="ru-RU" sz="1800" dirty="0" smtClean="0">
                <a:latin typeface="Georgia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Номер заявки </a:t>
            </a:r>
            <a:r>
              <a:rPr lang="ru-RU" sz="1800" dirty="0" smtClean="0">
                <a:latin typeface="Georgia" pitchFamily="18" charset="0"/>
              </a:rPr>
              <a:t>№СтС-319786</a:t>
            </a:r>
          </a:p>
          <a:p>
            <a:pPr marL="457200" indent="-457200">
              <a:lnSpc>
                <a:spcPct val="110000"/>
              </a:lnSpc>
              <a:buNone/>
            </a:pPr>
            <a:r>
              <a:rPr lang="ru-RU" sz="1800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Меркушев Антон Сергеевич, студент гр. ММА-22-01 УГНТУ</a:t>
            </a: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59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7544" y="764704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Для снижения эксплуатационных затрат на крупных производственных предприятиях необходимо оснастить весь парк машин системами непрерывного контроля технического состояния.  </a:t>
            </a:r>
          </a:p>
          <a:p>
            <a:pPr algn="just">
              <a:buNone/>
            </a:pPr>
            <a:endParaRPr lang="ru-RU" sz="1200" dirty="0" smtClean="0">
              <a:latin typeface="Georgia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До настоящего момента этого не происходит по следующим причинам: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Высокая стоимость,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Сложность в монтаже, установке и настройке,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Невозможность интеграции систем разных производителей между</a:t>
            </a:r>
          </a:p>
          <a:p>
            <a:pPr algn="just">
              <a:buNone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 собой,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Georgia" pitchFamily="18" charset="0"/>
                <a:cs typeface="Times New Roman" pitchFamily="18" charset="0"/>
              </a:rPr>
              <a:t>Высокие эксплуатационные расходы.</a:t>
            </a:r>
          </a:p>
        </p:txBody>
      </p:sp>
      <p:pic>
        <p:nvPicPr>
          <p:cNvPr id="14" name="Picture 2" descr="C:\Users\User\Desktop\СТАРТАП\1\Разработка Системы Стационарного Мониторинга\lok_set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0119" y="3356323"/>
            <a:ext cx="3265857" cy="2160909"/>
          </a:xfrm>
          <a:prstGeom prst="rect">
            <a:avLst/>
          </a:prstGeom>
          <a:noFill/>
        </p:spPr>
      </p:pic>
      <p:sp>
        <p:nvSpPr>
          <p:cNvPr id="15" name="Стрелка вправо 14"/>
          <p:cNvSpPr/>
          <p:nvPr/>
        </p:nvSpPr>
        <p:spPr>
          <a:xfrm>
            <a:off x="4788024" y="4149080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043608" y="3068960"/>
            <a:ext cx="3024336" cy="2664296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1162127" y="3140968"/>
            <a:ext cx="3024336" cy="2592288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s://s.alicdn.com/@sc04/kf/Hbf5ceb0b955340b3b87719e68fd938c2u.png_960x96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6781" y="3356992"/>
            <a:ext cx="1762695" cy="1800200"/>
          </a:xfrm>
          <a:prstGeom prst="rect">
            <a:avLst/>
          </a:prstGeom>
          <a:noFill/>
        </p:spPr>
      </p:pic>
      <p:pic>
        <p:nvPicPr>
          <p:cNvPr id="19" name="Picture 2" descr="https://upload.wikimedia.org/wikipedia/commons/5/5a/LoRa_Module_with_antenna_and_SPI_wires_attache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3501008"/>
            <a:ext cx="1440160" cy="2080807"/>
          </a:xfrm>
          <a:prstGeom prst="rect">
            <a:avLst/>
          </a:prstGeom>
          <a:noFill/>
        </p:spPr>
      </p:pic>
      <p:pic>
        <p:nvPicPr>
          <p:cNvPr id="7169" name="Picture 1" descr="C:\Users\User\Desktop\СТАРТАП\Презентация\img_575_127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358770"/>
            <a:ext cx="2376264" cy="1782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endParaRPr lang="ru-RU" sz="1400" dirty="0" smtClean="0">
              <a:latin typeface="Georgia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67544" y="836712"/>
          <a:ext cx="799288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4"/>
                <a:gridCol w="39964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Потребители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Емкость рынка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потребители - крупный бизнес. Юридические лица - производственные предприятия, эксплуатирующие парк машинного  оборудования в технологических процессах и занимающиеся развитием системы технического обслуживания оборудования по фактическому состоянию (металлургия, энергетика, нефтепереработка, нефтехимия, горное дело, целлюлозно-бумажная промышленность).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Около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500 000 насосов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 РФ.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Емкость рынка систем диагностики  по России -  около </a:t>
                      </a:r>
                    </a:p>
                    <a:p>
                      <a:pPr algn="just"/>
                      <a:r>
                        <a:rPr 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2400" b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миллиардов рублей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(по данным 2021 года из открытых источников (Росстат и др.)). Ежегодный прирост в среднем 12%. Рентабельным бизнес становится уже с первого года работы, так как не подразумевает привлечение заемных средств, а работа строится по принципам предварительных заказов и предварительной оплаты.</a:t>
                      </a:r>
                    </a:p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Около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34000 насосов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только на Российских НПЗ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Picture 1" descr="C:\Users\User\Desktop\СТАРТАП\Презентация\Логотипы\rosn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388406"/>
            <a:ext cx="1133872" cy="552762"/>
          </a:xfrm>
          <a:prstGeom prst="rect">
            <a:avLst/>
          </a:prstGeom>
          <a:noFill/>
        </p:spPr>
      </p:pic>
      <p:pic>
        <p:nvPicPr>
          <p:cNvPr id="22" name="Picture 4" descr="C:\Users\User\Desktop\СТАРТАП\Презентация\Логотипы\lukoi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581128"/>
            <a:ext cx="1781944" cy="475185"/>
          </a:xfrm>
          <a:prstGeom prst="rect">
            <a:avLst/>
          </a:prstGeom>
          <a:noFill/>
        </p:spPr>
      </p:pic>
      <p:pic>
        <p:nvPicPr>
          <p:cNvPr id="23" name="Picture 5" descr="C:\Users\User\Desktop\СТАРТАП\Презентация\Логотипы\gazpro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413398"/>
            <a:ext cx="1224136" cy="591666"/>
          </a:xfrm>
          <a:prstGeom prst="rect">
            <a:avLst/>
          </a:prstGeom>
          <a:noFill/>
        </p:spPr>
      </p:pic>
      <p:pic>
        <p:nvPicPr>
          <p:cNvPr id="24" name="Picture 6" descr="C:\Users\User\Desktop\СТАРТАП\Презентация\Логотипы\bashneft_logo_main_v_rus2012-1654710785.7646-scal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3625068"/>
            <a:ext cx="1086915" cy="740036"/>
          </a:xfrm>
          <a:prstGeom prst="rect">
            <a:avLst/>
          </a:prstGeom>
          <a:noFill/>
        </p:spPr>
      </p:pic>
      <p:pic>
        <p:nvPicPr>
          <p:cNvPr id="25" name="Picture 7" descr="C:\Users\User\Desktop\СТАРТАП\Презентация\Логотипы\scale_1200-480x360.jpg"/>
          <p:cNvPicPr>
            <a:picLocks noChangeAspect="1" noChangeArrowheads="1"/>
          </p:cNvPicPr>
          <p:nvPr/>
        </p:nvPicPr>
        <p:blipFill>
          <a:blip r:embed="rId8" cstate="print"/>
          <a:srcRect l="14383" t="14384" r="15498" b="31679"/>
          <a:stretch>
            <a:fillRect/>
          </a:stretch>
        </p:blipFill>
        <p:spPr bwMode="auto">
          <a:xfrm>
            <a:off x="179512" y="4090920"/>
            <a:ext cx="974508" cy="562216"/>
          </a:xfrm>
          <a:prstGeom prst="rect">
            <a:avLst/>
          </a:prstGeom>
          <a:noFill/>
        </p:spPr>
      </p:pic>
      <p:pic>
        <p:nvPicPr>
          <p:cNvPr id="26" name="Picture 8" descr="C:\Users\User\Desktop\СТАРТАП\Презентация\Логотипы\Frame_27.png"/>
          <p:cNvPicPr>
            <a:picLocks noChangeAspect="1" noChangeArrowheads="1"/>
          </p:cNvPicPr>
          <p:nvPr/>
        </p:nvPicPr>
        <p:blipFill>
          <a:blip r:embed="rId9" cstate="print"/>
          <a:srcRect l="12394" t="27886" r="13242" b="28735"/>
          <a:stretch>
            <a:fillRect/>
          </a:stretch>
        </p:blipFill>
        <p:spPr bwMode="auto">
          <a:xfrm>
            <a:off x="827584" y="3344991"/>
            <a:ext cx="1008112" cy="588065"/>
          </a:xfrm>
          <a:prstGeom prst="rect">
            <a:avLst/>
          </a:prstGeom>
          <a:noFill/>
        </p:spPr>
      </p:pic>
      <p:pic>
        <p:nvPicPr>
          <p:cNvPr id="27" name="Picture 9" descr="C:\Users\User\Desktop\СТАРТАП\Презентация\Логотипы\gazpromneft_logo.png"/>
          <p:cNvPicPr>
            <a:picLocks noChangeAspect="1" noChangeArrowheads="1"/>
          </p:cNvPicPr>
          <p:nvPr/>
        </p:nvPicPr>
        <p:blipFill>
          <a:blip r:embed="rId10" cstate="print"/>
          <a:srcRect t="10624" b="11744"/>
          <a:stretch>
            <a:fillRect/>
          </a:stretch>
        </p:blipFill>
        <p:spPr bwMode="auto">
          <a:xfrm>
            <a:off x="251520" y="4959392"/>
            <a:ext cx="1354732" cy="701856"/>
          </a:xfrm>
          <a:prstGeom prst="rect">
            <a:avLst/>
          </a:prstGeom>
          <a:noFill/>
        </p:spPr>
      </p:pic>
      <p:pic>
        <p:nvPicPr>
          <p:cNvPr id="28" name="Picture 10" descr="C:\Users\User\Desktop\СТАРТАП\Презентация\Логотипы\Sibur_logo_RU_CS3.png"/>
          <p:cNvPicPr>
            <a:picLocks noChangeAspect="1" noChangeArrowheads="1"/>
          </p:cNvPicPr>
          <p:nvPr/>
        </p:nvPicPr>
        <p:blipFill>
          <a:blip r:embed="rId11" cstate="print"/>
          <a:srcRect t="13797" b="17221"/>
          <a:stretch>
            <a:fillRect/>
          </a:stretch>
        </p:blipFill>
        <p:spPr bwMode="auto">
          <a:xfrm>
            <a:off x="4427984" y="3356992"/>
            <a:ext cx="1560564" cy="360040"/>
          </a:xfrm>
          <a:prstGeom prst="rect">
            <a:avLst/>
          </a:prstGeom>
          <a:noFill/>
        </p:spPr>
      </p:pic>
      <p:pic>
        <p:nvPicPr>
          <p:cNvPr id="29" name="Picture 11" descr="C:\Users\User\Desktop\СТАРТАП\Презентация\Логотипы\99999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91680" y="4941168"/>
            <a:ext cx="1328936" cy="883742"/>
          </a:xfrm>
          <a:prstGeom prst="rect">
            <a:avLst/>
          </a:prstGeom>
          <a:noFill/>
        </p:spPr>
      </p:pic>
      <p:pic>
        <p:nvPicPr>
          <p:cNvPr id="30" name="Picture 12" descr="C:\Users\User\Desktop\СТАРТАП\Презентация\Логотипы\yamal_spg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76056" y="4095194"/>
            <a:ext cx="2153816" cy="341918"/>
          </a:xfrm>
          <a:prstGeom prst="rect">
            <a:avLst/>
          </a:prstGeom>
          <a:noFill/>
        </p:spPr>
      </p:pic>
      <p:pic>
        <p:nvPicPr>
          <p:cNvPr id="31" name="Picture 13" descr="C:\Users\User\Desktop\СТАРТАП\Презентация\Логотипы\RP_tatneft.jpg"/>
          <p:cNvPicPr>
            <a:picLocks noChangeAspect="1" noChangeArrowheads="1"/>
          </p:cNvPicPr>
          <p:nvPr/>
        </p:nvPicPr>
        <p:blipFill>
          <a:blip r:embed="rId14" cstate="print"/>
          <a:srcRect l="10033" t="31816" r="11372" b="44760"/>
          <a:stretch>
            <a:fillRect/>
          </a:stretch>
        </p:blipFill>
        <p:spPr bwMode="auto">
          <a:xfrm>
            <a:off x="2987824" y="5013176"/>
            <a:ext cx="2088232" cy="622027"/>
          </a:xfrm>
          <a:prstGeom prst="rect">
            <a:avLst/>
          </a:prstGeom>
          <a:noFill/>
        </p:spPr>
      </p:pic>
      <p:pic>
        <p:nvPicPr>
          <p:cNvPr id="32" name="Picture 14" descr="C:\Users\User\Desktop\СТАРТАП\Презентация\Логотипы\Novatek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44008" y="6021288"/>
            <a:ext cx="1753867" cy="506201"/>
          </a:xfrm>
          <a:prstGeom prst="rect">
            <a:avLst/>
          </a:prstGeom>
          <a:noFill/>
        </p:spPr>
      </p:pic>
      <p:pic>
        <p:nvPicPr>
          <p:cNvPr id="33" name="Picture 15" descr="C:\Users\User\Desktop\СТАРТАП\Презентация\Логотипы\019.jpg"/>
          <p:cNvPicPr>
            <a:picLocks noChangeAspect="1" noChangeArrowheads="1"/>
          </p:cNvPicPr>
          <p:nvPr/>
        </p:nvPicPr>
        <p:blipFill>
          <a:blip r:embed="rId16" cstate="print"/>
          <a:srcRect l="10170" t="37493" r="10170" b="37493"/>
          <a:stretch>
            <a:fillRect/>
          </a:stretch>
        </p:blipFill>
        <p:spPr bwMode="auto">
          <a:xfrm>
            <a:off x="6444208" y="3441707"/>
            <a:ext cx="2376264" cy="419341"/>
          </a:xfrm>
          <a:prstGeom prst="rect">
            <a:avLst/>
          </a:prstGeom>
          <a:noFill/>
        </p:spPr>
      </p:pic>
      <p:pic>
        <p:nvPicPr>
          <p:cNvPr id="34" name="Picture 16" descr="C:\Users\User\Desktop\СТАРТАП\Презентация\Логотипы\NLMK_logo_new.jpg"/>
          <p:cNvPicPr>
            <a:picLocks noChangeAspect="1" noChangeArrowheads="1"/>
          </p:cNvPicPr>
          <p:nvPr/>
        </p:nvPicPr>
        <p:blipFill>
          <a:blip r:embed="rId17" cstate="print"/>
          <a:srcRect l="10311" t="19279" r="10310" b="19280"/>
          <a:stretch>
            <a:fillRect/>
          </a:stretch>
        </p:blipFill>
        <p:spPr bwMode="auto">
          <a:xfrm>
            <a:off x="7380312" y="4365104"/>
            <a:ext cx="1368151" cy="749226"/>
          </a:xfrm>
          <a:prstGeom prst="rect">
            <a:avLst/>
          </a:prstGeom>
          <a:noFill/>
        </p:spPr>
      </p:pic>
      <p:pic>
        <p:nvPicPr>
          <p:cNvPr id="37" name="Picture 17" descr="C:\Users\User\Desktop\СТАРТАП\Презентация\Логотипы\Transneft-Logo-RU-new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92080" y="5373216"/>
            <a:ext cx="1440160" cy="374442"/>
          </a:xfrm>
          <a:prstGeom prst="rect">
            <a:avLst/>
          </a:prstGeom>
          <a:noFill/>
        </p:spPr>
      </p:pic>
      <p:pic>
        <p:nvPicPr>
          <p:cNvPr id="38" name="Picture 18" descr="C:\Users\User\Desktop\СТАРТАП\Презентация\Логотипы\Uralkali_Logo.svg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47864" y="4221088"/>
            <a:ext cx="1145704" cy="744707"/>
          </a:xfrm>
          <a:prstGeom prst="rect">
            <a:avLst/>
          </a:prstGeom>
          <a:noFill/>
        </p:spPr>
      </p:pic>
      <p:pic>
        <p:nvPicPr>
          <p:cNvPr id="39" name="Picture 1" descr="C:\Users\User\Desktop\СТАРТАП\Презентация\Логотипы\Ilim_group_logo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555776" y="5949280"/>
            <a:ext cx="1645196" cy="616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>
                <a:latin typeface="Georgia" panose="02040502050405020303" pitchFamily="18" charset="0"/>
              </a:rPr>
              <a:t>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67544" y="908720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Char char="-"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Используем «Промышленный интернет вещей»,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Создается система, изначально соответствующая современным требованиям,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Беспроводная, простая, удобная, понятная и недорогая, которая позволяет без огромных капиталовложений и трудозатрат оснастить весь парк машин датчиками мониторинга технического состояния,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Она включает в себя только самое необходимое,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Georgia" pitchFamily="18" charset="0"/>
                <a:cs typeface="Times New Roman" pitchFamily="18" charset="0"/>
              </a:rPr>
              <a:t>Позволяет работать удаленно из любой точки мира при помощи ноутбука или смартфона с предустановленным программным обеспечением и паролем доступа.</a:t>
            </a:r>
          </a:p>
        </p:txBody>
      </p:sp>
      <p:pic>
        <p:nvPicPr>
          <p:cNvPr id="13" name="Picture 2" descr="C:\Users\User\Desktop\СТАРТАП\Презентация\насо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149080"/>
            <a:ext cx="2375506" cy="1763071"/>
          </a:xfrm>
          <a:prstGeom prst="rect">
            <a:avLst/>
          </a:prstGeom>
          <a:noFill/>
        </p:spPr>
      </p:pic>
      <p:pic>
        <p:nvPicPr>
          <p:cNvPr id="14" name="Picture 3" descr="C:\Users\User\Desktop\СТАРТАП\Презентация\инжене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996952"/>
            <a:ext cx="1853345" cy="1236479"/>
          </a:xfrm>
          <a:prstGeom prst="rect">
            <a:avLst/>
          </a:prstGeom>
          <a:noFill/>
        </p:spPr>
      </p:pic>
      <p:pic>
        <p:nvPicPr>
          <p:cNvPr id="15" name="Picture 1" descr="C:\Users\User\Desktop\СТАРТАП\Презентация\Шкаф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140968"/>
            <a:ext cx="2454154" cy="1380461"/>
          </a:xfrm>
          <a:prstGeom prst="rect">
            <a:avLst/>
          </a:prstGeom>
          <a:noFill/>
        </p:spPr>
      </p:pic>
      <p:sp>
        <p:nvSpPr>
          <p:cNvPr id="16" name="Стрелка вправо 15"/>
          <p:cNvSpPr/>
          <p:nvPr/>
        </p:nvSpPr>
        <p:spPr>
          <a:xfrm>
            <a:off x="4572000" y="3717032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C:\Users\User\Desktop\СТАРТАП\Презентация\Провод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2" y="4725144"/>
            <a:ext cx="2592288" cy="1726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5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11560" y="836712"/>
          <a:ext cx="8064895" cy="4723578"/>
        </p:xfrm>
        <a:graphic>
          <a:graphicData uri="http://schemas.openxmlformats.org/drawingml/2006/table">
            <a:tbl>
              <a:tblPr/>
              <a:tblGrid>
                <a:gridCol w="570525"/>
                <a:gridCol w="1072327"/>
                <a:gridCol w="3538677"/>
                <a:gridCol w="1608489"/>
                <a:gridCol w="1274877"/>
              </a:tblGrid>
              <a:tr h="960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dirty="0" err="1">
                          <a:latin typeface="Georgia" pitchFamily="18" charset="0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Georgia" pitchFamily="18" charset="0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Название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системы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Наименование производителя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Беспроводная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Технология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Примерная стоимость в пересчете на 1 датчик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1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Eagle </a:t>
                      </a:r>
                      <a:endParaRPr lang="ru-RU" sz="12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Emerson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, США </a:t>
                      </a:r>
                      <a:endParaRPr lang="ru-RU" sz="1200" dirty="0" smtClean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WirelessHART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2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Falcon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01</a:t>
                      </a:r>
                      <a:r>
                        <a:rPr lang="en-US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dB, 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Франция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3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200" dirty="0" err="1">
                          <a:latin typeface="Georgia" pitchFamily="18" charset="0"/>
                          <a:ea typeface="Calibri"/>
                          <a:cs typeface="Times New Roman"/>
                        </a:rPr>
                        <a:t>Компакс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»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НПЦ «Динамика»  (</a:t>
                      </a:r>
                      <a:r>
                        <a:rPr lang="ru-RU" sz="12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Россия, 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г. Омск) </a:t>
                      </a:r>
                      <a:endParaRPr lang="ru-RU" sz="1200" dirty="0" smtClean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4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«Торос-22»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ООО «Ассоциация ВАСТ» (Россия, г. Санкт-Петербург)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latin typeface="Georgia" pitchFamily="18" charset="0"/>
                          <a:ea typeface="Calibri"/>
                          <a:cs typeface="Times New Roman"/>
                        </a:rPr>
                        <a:t>LoRa</a:t>
                      </a:r>
                      <a:r>
                        <a:rPr lang="en-US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latin typeface="Georgia" pitchFamily="18" charset="0"/>
                          <a:ea typeface="Calibri"/>
                          <a:cs typeface="Times New Roman"/>
                        </a:rPr>
                        <a:t>Трехосевой</a:t>
                      </a: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 датчик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72000 </a:t>
                      </a:r>
                    </a:p>
                  </a:txBody>
                  <a:tcPr marL="41004" marR="41004" marT="4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5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ТИК только датчики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ООО «ТИК» (Россия, г. Пермь)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LoRawan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Двухосевой датчик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Georgia" pitchFamily="18" charset="0"/>
                          <a:ea typeface="Calibri"/>
                          <a:cs typeface="Times New Roman"/>
                        </a:rPr>
                        <a:t>54000 </a:t>
                      </a:r>
                    </a:p>
                  </a:txBody>
                  <a:tcPr marL="41004" marR="41004" marT="4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6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«Садко»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АО «Промсервис», г. Дмитровград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Georgia" pitchFamily="18" charset="0"/>
                          <a:ea typeface="Calibri"/>
                          <a:cs typeface="Times New Roman"/>
                        </a:rPr>
                        <a:t>- </a:t>
                      </a: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Georgia" pitchFamily="18" charset="0"/>
                          <a:ea typeface="Calibri"/>
                          <a:cs typeface="Times New Roman"/>
                        </a:rPr>
                        <a:t>7 </a:t>
                      </a:r>
                      <a:endParaRPr lang="ru-RU" sz="120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Наша</a:t>
                      </a:r>
                      <a:r>
                        <a:rPr lang="ru-RU" sz="3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система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04" marR="41004" marT="4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1000</a:t>
                      </a:r>
                      <a:endParaRPr lang="ru-RU" sz="2000" dirty="0">
                        <a:solidFill>
                          <a:srgbClr val="FF0000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1004" marR="41004" marT="4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Рисунок 1" descr="wfof0vy9ba9uwgdb5mg3b9sgeigs07ew"/>
          <p:cNvPicPr>
            <a:picLocks noChangeAspect="1" noChangeArrowheads="1"/>
          </p:cNvPicPr>
          <p:nvPr/>
        </p:nvPicPr>
        <p:blipFill>
          <a:blip r:embed="rId4" cstate="print"/>
          <a:srcRect t="18668" b="29333"/>
          <a:stretch>
            <a:fillRect/>
          </a:stretch>
        </p:blipFill>
        <p:spPr bwMode="auto">
          <a:xfrm>
            <a:off x="4860032" y="1916832"/>
            <a:ext cx="827088" cy="330200"/>
          </a:xfrm>
          <a:prstGeom prst="rect">
            <a:avLst/>
          </a:prstGeom>
          <a:noFill/>
        </p:spPr>
      </p:pic>
      <p:pic>
        <p:nvPicPr>
          <p:cNvPr id="16" name="Рисунок 2" descr="1200px-Logo_societe_METRAVIB_DEFENCE_ACOEM_Group_Plan_de_travail_1"/>
          <p:cNvPicPr>
            <a:picLocks noChangeAspect="1" noChangeArrowheads="1"/>
          </p:cNvPicPr>
          <p:nvPr/>
        </p:nvPicPr>
        <p:blipFill>
          <a:blip r:embed="rId5" cstate="print"/>
          <a:srcRect t="31902" b="27928"/>
          <a:stretch>
            <a:fillRect/>
          </a:stretch>
        </p:blipFill>
        <p:spPr bwMode="auto">
          <a:xfrm>
            <a:off x="3995936" y="2420888"/>
            <a:ext cx="1658938" cy="287338"/>
          </a:xfrm>
          <a:prstGeom prst="rect">
            <a:avLst/>
          </a:prstGeom>
          <a:noFill/>
        </p:spPr>
      </p:pic>
      <p:pic>
        <p:nvPicPr>
          <p:cNvPr id="17" name="Picture 3" descr="C:\Users\User\Desktop\СТАРТАП\Презентация\Логотипы\dynemic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2852936"/>
            <a:ext cx="1152129" cy="305438"/>
          </a:xfrm>
          <a:prstGeom prst="rect">
            <a:avLst/>
          </a:prstGeom>
          <a:noFill/>
        </p:spPr>
      </p:pic>
      <p:pic>
        <p:nvPicPr>
          <p:cNvPr id="18" name="Picture 4" descr="C:\Users\User\Desktop\СТАРТАП\Презентация\Логотипы\KMO_111307_08376_1_t218_151534.jpg"/>
          <p:cNvPicPr>
            <a:picLocks noChangeAspect="1" noChangeArrowheads="1"/>
          </p:cNvPicPr>
          <p:nvPr/>
        </p:nvPicPr>
        <p:blipFill>
          <a:blip r:embed="rId7" cstate="print"/>
          <a:srcRect l="14074" t="12522" r="8520" b="12349"/>
          <a:stretch>
            <a:fillRect/>
          </a:stretch>
        </p:blipFill>
        <p:spPr bwMode="auto">
          <a:xfrm>
            <a:off x="5004048" y="3429000"/>
            <a:ext cx="576064" cy="314217"/>
          </a:xfrm>
          <a:prstGeom prst="rect">
            <a:avLst/>
          </a:prstGeom>
          <a:noFill/>
        </p:spPr>
      </p:pic>
      <p:pic>
        <p:nvPicPr>
          <p:cNvPr id="19" name="Picture 5" descr="C:\Users\User\Desktop\СТАРТАП\Презентация\Логотипы\nu7iywz27yomf2z4fbpt076p8zep8ogu.jpg.pagespeed.ce.zsWH11ltqj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4509120"/>
            <a:ext cx="1517154" cy="291294"/>
          </a:xfrm>
          <a:prstGeom prst="rect">
            <a:avLst/>
          </a:prstGeom>
          <a:noFill/>
        </p:spPr>
      </p:pic>
      <p:pic>
        <p:nvPicPr>
          <p:cNvPr id="20" name="Picture 6" descr="C:\Users\User\Desktop\СТАРТАП\Презентация\Логотипы\b3b6ace4-ce09-477c-b52c-61c608c3b2bb.png"/>
          <p:cNvPicPr>
            <a:picLocks noChangeAspect="1" noChangeArrowheads="1"/>
          </p:cNvPicPr>
          <p:nvPr/>
        </p:nvPicPr>
        <p:blipFill>
          <a:blip r:embed="rId9" cstate="print"/>
          <a:srcRect t="33200" b="33200"/>
          <a:stretch>
            <a:fillRect/>
          </a:stretch>
        </p:blipFill>
        <p:spPr bwMode="auto">
          <a:xfrm>
            <a:off x="4427984" y="3933056"/>
            <a:ext cx="1277888" cy="322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052736"/>
            <a:ext cx="8219256" cy="46805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500" dirty="0" smtClean="0">
                <a:latin typeface="Georgia" pitchFamily="18" charset="0"/>
                <a:cs typeface="Times New Roman" pitchFamily="18" charset="0"/>
              </a:rPr>
              <a:t>Создание на базе имеющихся в России производств самых современных стационарных и переносных систем оценки технического состояния различного машинного оборудования, которые по характеристикам, производительности и удобству использования опережают отечественные и зарубежные аналоги.</a:t>
            </a: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Georgia" pitchFamily="18" charset="0"/>
                <a:cs typeface="Times New Roman" pitchFamily="18" charset="0"/>
              </a:rPr>
              <a:t>Ожидаемые результаты:</a:t>
            </a:r>
          </a:p>
          <a:p>
            <a:pPr algn="just">
              <a:buNone/>
            </a:pPr>
            <a:r>
              <a:rPr lang="ru-RU" sz="1500" dirty="0" smtClean="0">
                <a:latin typeface="Georgia" pitchFamily="18" charset="0"/>
                <a:cs typeface="Times New Roman" pitchFamily="18" charset="0"/>
              </a:rPr>
              <a:t>Стационарная система и переносные приборы для оценки технического состояния оборудования  совершенно нового поколения, полностью на отечественной компонентной базе и с отечественным программным обеспечением, интегрируемая при помощи Промышленного интернета вещей в уже имеющиеся коммуникационные сети предприятий, отличающаяся от имеющихся аналогов самим принципом её построения.</a:t>
            </a:r>
            <a:endParaRPr lang="ru-RU" sz="1500" dirty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" descr="C:\Users\User\Desktop\СТАРТАП\Презентация\Датчик и телефо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988840"/>
            <a:ext cx="3312368" cy="2160240"/>
          </a:xfrm>
          <a:prstGeom prst="rect">
            <a:avLst/>
          </a:prstGeom>
          <a:noFill/>
        </p:spPr>
      </p:pic>
      <p:pic>
        <p:nvPicPr>
          <p:cNvPr id="14" name="Picture 2" descr="C:\Users\User\Desktop\СТАРТАП\Презентация\Насос_2.jpg"/>
          <p:cNvPicPr>
            <a:picLocks noChangeAspect="1" noChangeArrowheads="1"/>
          </p:cNvPicPr>
          <p:nvPr/>
        </p:nvPicPr>
        <p:blipFill>
          <a:blip r:embed="rId5" cstate="print"/>
          <a:srcRect b="8325"/>
          <a:stretch>
            <a:fillRect/>
          </a:stretch>
        </p:blipFill>
        <p:spPr bwMode="auto">
          <a:xfrm>
            <a:off x="1475656" y="2204864"/>
            <a:ext cx="2433535" cy="1655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528" y="26064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2000" b="1" dirty="0" smtClean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одержимое 3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5446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Меркушев Антон Сергеевич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Основатель, директор. Ответственный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организационную часть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привлечение инвестиций в проект, взаимодействие с заказчиками, подрядчиками проекта, бухгалтерское, налоговое сопровождение проекта, функции подбора персонала.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Высшее техническое (Машины и аппараты химических производств, МЗ-99-01, УГНТУ, диплом с отличием) и экономическое (Экономика и управление на предприятии, ЭТВ-02-01, УГНТУ) образование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Магитратура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ММА-22-01 УГНТУ.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Опыт работы: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2003 года (20 лет)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инженер в подразделении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вибродиагностики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нефтеперерабатывающего завода ПАО АНК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Башнефть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(входит в структуру ПАО «Роснефть»),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Ключевые навыки: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Знание  машинного оборудования (устройство, работа, запасные части, знание производителей, навыки ремонта/монтажа),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Оценка технического состояния машинного оборудования методом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вибродиагностики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Входной контроль подшипников качения на стенде,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Знание актуальных ЛНД по техническому обслуживанию и ремонту (Положение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ТОиР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ПБ, инструкции и другие),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Проведение комплексных проверок на соответствие требованиям, нормам и правилам безопасной эксплуатации. Планирование сроков ремонтов,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Входной контроль поступающего на завод насосно-компрессорного оборудования и запасных частей,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Участие в комиссиях по расследованию внеплановых выходов из строя, участие в III и IV ступенях контроля отдела ОТ, ПБ и ООС;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Освоение современных методов неразрушающего контроля. Участие в конференциях, семинарах;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Участие в проведении оперативных, комплексных и целевых проверок состояния промышленной безопасности, выявление опасных факторов с выдачей обязательных для исполнения указаний (предписаний);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Сбор и анализ статистических данных по отказам оборудования, составление рекомендаций для повышения безотказной и безаварийной работы оборудования, участие в работе группы по поиску и ликвидации узких мест.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Составление актов для замены оборудования, не отвечающего современным требованиям безопасности на опасном производственном объекте;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Проведение совместной с системой снабжения и службами по ремонтам и надежности работы по выявлению и исключению поставщиков некачественных запасных частей и материалов;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Участие в разработке инструкций по безопасной эксплуатации технологического оборудования;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Взаимодействие со службами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энергосервиса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вопросах безаварийной работы оборудования;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Взаимодействие с подрядными экспертными организациями в вопросах экспертизы промышленной безопасности и оценке остаточного ресурса нефтезаводского оборудования;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Взаимодействие с представителями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Ростехнадзора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проведении комплексных проверок опасного производственного объекта;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Участие во внедрении новых технологий и нового оборудования;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Осуществление контроля за своевременным проведением экспертизы промышленной безопасности технических устройств, применяемых на опасном производственном объекте; деклараций промышленной безопасности и иных документов, связанных с эксплуатацией опасного производственного объекта;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Аттестация по методам неразрушающего контроля: Визуально-измерительный контроль, ультразвуковая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толщинометрия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метод акустической эмиссии,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вибродиагностика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тепловизионный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контроль.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2008 года (15 лет)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создание с нуля и развитие сети магазинов женской и мужской одежды, магазина детских игрушек, создание и развитие рекламно-производственного предприятия (опыт в качестве Индивидуального Предпринимателя).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Ключевые навыки: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Анализ рынка продукции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B2B, B2G,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сегмента, анализ характера потребителей, привлечение клиентов, проведение мероприятий повышающих продажи,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с поставщиками, потребителями, контрагентами, изучение и выход на рынок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с рекламно-сувенирной продукцией, комплексная продажа товаров и услуг под ключ,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Заключение договоров с поставщиками, потребителями, продвижение продукции, участие в выставках, ярмарках, использование различных каналов продаж (реклама на радио, телевидении, в газетах, на профильных сайтах, 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СМС-информирование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Создание, развитие и продвижение собственных сайтов в сети интернет,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Работа с отчетностью, статистическими данными, налоговыми декларациями.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23528" y="26064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Содержимое 3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544616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4900" b="1" dirty="0" err="1" smtClean="0">
                <a:latin typeface="Times New Roman" pitchFamily="18" charset="0"/>
                <a:cs typeface="Times New Roman" pitchFamily="18" charset="0"/>
              </a:rPr>
              <a:t>Касюк</a:t>
            </a: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 Тарас Юрьевич</a:t>
            </a:r>
            <a:endParaRPr lang="ru-RU" sz="4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Ответственный за сетевые подключения настройку беспроводной сети, разработку программного обеспечения.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2017 г. УГАТУ, Факультет информатики и робототехники, Прикладная информатика в экономике.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Опыт работы: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 2010 г. – (от техника по сетям и коммуникациям  - до начальника отдела сети передачи данных в крупных федеральных и региональных операторах связи и коммуникации (МТС, Кристалл,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Уфанет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).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Ключевые навыки: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Мониторинг работы каналов связи и предоставления доступа секторе B2B;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Взаимодействие с федеральными провайдерами по обслуживанию клиентов и устранение неполадок;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Мониторинг, настройка, оптимизация работы центральных узлов сети и узлов уровня доступа;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Настройка и поддержка систем видеонаблюдения, серверных платформ, беспроводных сетей;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Мониторинг работы сети передачи данных, обеспечение своевременного устранения неисправностей (L3/L2);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Настройка и обеспечение работоспособности центральных узлов уровня ядра,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Маршрутизаторов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Мониторинг работы сети передачи данных, обеспечение своевременного устранения неисправностей (L2),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Настройки сетевого оборудования компаний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Planet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Alied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Telesis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D-Link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Huawei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(s2300), SNR,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Оптимизация работы мониторинга сети,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Обработка поступающих обращений клиентов сектора B2B,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Удаленное решение проблем и настройка ПК,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Работа с СКЗИ и VPN на стороне клиентов.</a:t>
            </a:r>
          </a:p>
          <a:p>
            <a:pPr>
              <a:buFontTx/>
              <a:buChar char="-"/>
            </a:pPr>
            <a:endParaRPr lang="en-US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900" b="1" dirty="0" err="1" smtClean="0">
                <a:latin typeface="Times New Roman" pitchFamily="18" charset="0"/>
                <a:cs typeface="Times New Roman" pitchFamily="18" charset="0"/>
              </a:rPr>
              <a:t>Мухамадеев</a:t>
            </a: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 Шамиль </a:t>
            </a:r>
            <a:r>
              <a:rPr lang="ru-RU" sz="4900" b="1" dirty="0" err="1" smtClean="0">
                <a:latin typeface="Times New Roman" pitchFamily="18" charset="0"/>
                <a:cs typeface="Times New Roman" pitchFamily="18" charset="0"/>
              </a:rPr>
              <a:t>Ильдарович</a:t>
            </a:r>
            <a:endParaRPr lang="ru-RU" sz="4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Ответственный за рекламу и продвижение.</a:t>
            </a:r>
          </a:p>
          <a:p>
            <a:pPr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Два высших – техническое и экономическое.</a:t>
            </a:r>
          </a:p>
          <a:p>
            <a:pPr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Опыт: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С 2001г. (22 года) – Основатель и директор рекламного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агенства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полного цикла «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DL Group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Опыт в рекламе и продвижении бренда, товаров и услуг – 15 лет, Полный спектр рекламных услуг, Размещение рекламы по всей России. Успешное сотрудничество с федеральными брендами.</a:t>
            </a:r>
          </a:p>
          <a:p>
            <a:pPr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Ключевые навыки: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Создание и продвижение бренда, реклама и раскрутка,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Разработка и размещение рекламы в различных источниках информации,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Производство рекламно-сувенирной продукции,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брендирование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Полное  рекламное сопровождение клиента.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5" y="1700808"/>
            <a:ext cx="2664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masters777@mail.ru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-(917)-34-85-4-86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3387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Меркушев Антон Сергеевич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331640" y="2564904"/>
          <a:ext cx="2808312" cy="3974115"/>
        </p:xfrm>
        <a:graphic>
          <a:graphicData uri="http://schemas.openxmlformats.org/presentationml/2006/ole">
            <p:oleObj spid="_x0000_s2049" name="PDF" r:id="rId6" imgW="0" imgH="0" progId="FoxitReader.Document">
              <p:embed/>
            </p:oleObj>
          </a:graphicData>
        </a:graphic>
      </p:graphicFrame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652120" y="2708920"/>
          <a:ext cx="3053382" cy="2160240"/>
        </p:xfrm>
        <a:graphic>
          <a:graphicData uri="http://schemas.openxmlformats.org/presentationml/2006/ole">
            <p:oleObj spid="_x0000_s2050" name="PDF" r:id="rId7" imgW="0" imgH="0" progId="FoxitReader.Document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9382</TotalTime>
  <Words>919</Words>
  <Application>Microsoft Office PowerPoint</Application>
  <PresentationFormat>Экран (4:3)</PresentationFormat>
  <Paragraphs>164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PDF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 </vt:lpstr>
      <vt:lpstr>Слайд 10</vt:lpstr>
    </vt:vector>
  </TitlesOfParts>
  <Company>FASIE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User</cp:lastModifiedBy>
  <cp:revision>64</cp:revision>
  <dcterms:created xsi:type="dcterms:W3CDTF">2023-02-08T09:03:57Z</dcterms:created>
  <dcterms:modified xsi:type="dcterms:W3CDTF">2023-08-11T04:49:20Z</dcterms:modified>
</cp:coreProperties>
</file>