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300" r:id="rId11"/>
    <p:sldId id="299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25" d="100"/>
          <a:sy n="25" d="100"/>
        </p:scale>
        <p:origin x="924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ячеслав Дорошенко" userId="af78d22f098559db" providerId="LiveId" clId="{4F33BCFA-5409-45D1-836B-3F9F78305779}"/>
    <pc:docChg chg="custSel modSld">
      <pc:chgData name="Вячеслав Дорошенко" userId="af78d22f098559db" providerId="LiveId" clId="{4F33BCFA-5409-45D1-836B-3F9F78305779}" dt="2023-11-28T10:32:54.606" v="18"/>
      <pc:docMkLst>
        <pc:docMk/>
      </pc:docMkLst>
      <pc:sldChg chg="modSp mod">
        <pc:chgData name="Вячеслав Дорошенко" userId="af78d22f098559db" providerId="LiveId" clId="{4F33BCFA-5409-45D1-836B-3F9F78305779}" dt="2023-11-28T10:32:54.606" v="18"/>
        <pc:sldMkLst>
          <pc:docMk/>
          <pc:sldMk cId="2206805263" sldId="260"/>
        </pc:sldMkLst>
        <pc:spChg chg="mod">
          <ac:chgData name="Вячеслав Дорошенко" userId="af78d22f098559db" providerId="LiveId" clId="{4F33BCFA-5409-45D1-836B-3F9F78305779}" dt="2023-11-28T10:32:54.606" v="18"/>
          <ac:spMkLst>
            <pc:docMk/>
            <pc:sldMk cId="2206805263" sldId="260"/>
            <ac:spMk id="2" creationId="{B9ABAF0E-B356-8A4A-BFDC-8AEA703BC85B}"/>
          </ac:spMkLst>
        </pc:spChg>
        <pc:spChg chg="mod">
          <ac:chgData name="Вячеслав Дорошенко" userId="af78d22f098559db" providerId="LiveId" clId="{4F33BCFA-5409-45D1-836B-3F9F78305779}" dt="2023-11-23T07:56:29.534" v="3"/>
          <ac:spMkLst>
            <pc:docMk/>
            <pc:sldMk cId="2206805263" sldId="260"/>
            <ac:spMk id="3" creationId="{44AF7252-0A3C-7145-83C5-764AA3E129DF}"/>
          </ac:spMkLst>
        </pc:spChg>
      </pc:sldChg>
      <pc:sldChg chg="addSp modSp mod">
        <pc:chgData name="Вячеслав Дорошенко" userId="af78d22f098559db" providerId="LiveId" clId="{4F33BCFA-5409-45D1-836B-3F9F78305779}" dt="2023-11-23T08:26:22.034" v="12" actId="1076"/>
        <pc:sldMkLst>
          <pc:docMk/>
          <pc:sldMk cId="2279364036" sldId="301"/>
        </pc:sldMkLst>
        <pc:picChg chg="add mod">
          <ac:chgData name="Вячеслав Дорошенко" userId="af78d22f098559db" providerId="LiveId" clId="{4F33BCFA-5409-45D1-836B-3F9F78305779}" dt="2023-11-23T08:26:22.034" v="12" actId="1076"/>
          <ac:picMkLst>
            <pc:docMk/>
            <pc:sldMk cId="2279364036" sldId="301"/>
            <ac:picMk id="4" creationId="{015F1D24-4399-100A-BA2A-E5BBB0C168A2}"/>
          </ac:picMkLst>
        </pc:picChg>
      </pc:sldChg>
      <pc:sldChg chg="modSp mod">
        <pc:chgData name="Вячеслав Дорошенко" userId="af78d22f098559db" providerId="LiveId" clId="{4F33BCFA-5409-45D1-836B-3F9F78305779}" dt="2023-11-23T08:26:48.127" v="16" actId="20577"/>
        <pc:sldMkLst>
          <pc:docMk/>
          <pc:sldMk cId="3915285956" sldId="304"/>
        </pc:sldMkLst>
        <pc:spChg chg="mod">
          <ac:chgData name="Вячеслав Дорошенко" userId="af78d22f098559db" providerId="LiveId" clId="{4F33BCFA-5409-45D1-836B-3F9F78305779}" dt="2023-11-23T08:26:48.127" v="16" actId="20577"/>
          <ac:spMkLst>
            <pc:docMk/>
            <pc:sldMk cId="3915285956" sldId="304"/>
            <ac:spMk id="11" creationId="{C72ED528-466D-BB48-85E5-2A2D73A027E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Экспериментальная установка для определения лобового сопротивления беспилотных летательных аппаратов самолетного типа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АВТОР:</a:t>
            </a:r>
          </a:p>
          <a:p>
            <a:r>
              <a:rPr lang="ru-RU" dirty="0"/>
              <a:t>ДОРОШЕНКО ВЯЧЕСЛАВ</a:t>
            </a:r>
          </a:p>
          <a:p>
            <a:r>
              <a:rPr lang="ru-RU" dirty="0"/>
              <a:t>ФГАОУ ВО «Северо-Кавказский федеральный университет», </a:t>
            </a:r>
          </a:p>
          <a:p>
            <a:r>
              <a:rPr lang="ru-RU" dirty="0"/>
              <a:t>г. Ставрополь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b="1" dirty="0"/>
              <a:t>Достоинства беспилотных летательных аппаратов</a:t>
            </a:r>
          </a:p>
          <a:p>
            <a:r>
              <a:rPr lang="ru-RU" sz="2800" b="1" dirty="0"/>
              <a:t>- применение в любых погодных условиях в любое время суток;</a:t>
            </a:r>
          </a:p>
          <a:p>
            <a:r>
              <a:rPr lang="ru-RU" sz="2800" b="1" dirty="0"/>
              <a:t>- многофункциональность;</a:t>
            </a:r>
          </a:p>
          <a:p>
            <a:r>
              <a:rPr lang="ru-RU" sz="2800" b="1" dirty="0"/>
              <a:t>- отсутствие экипажа на борту;</a:t>
            </a:r>
          </a:p>
          <a:p>
            <a:r>
              <a:rPr lang="ru-RU" sz="2800" b="1" dirty="0"/>
              <a:t>- низкая стоимость эксплуатации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328CEE-8857-33BA-E367-7A3E74A17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0324" y="1513865"/>
            <a:ext cx="5249111" cy="41395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9F0189-7924-718D-0D8A-77B7B26FB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0530" y="7104996"/>
            <a:ext cx="4877223" cy="3724979"/>
          </a:xfrm>
          <a:prstGeom prst="rect">
            <a:avLst/>
          </a:prstGeom>
        </p:spPr>
      </p:pic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" name="Рисунок 11">
            <a:extLst>
              <a:ext uri="{FF2B5EF4-FFF2-40B4-BE49-F238E27FC236}">
                <a16:creationId xmlns:a16="http://schemas.microsoft.com/office/drawing/2014/main" id="{25E5EAFF-C373-2F8B-4261-E23959FFF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94" y="6881247"/>
            <a:ext cx="5734826" cy="361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5247A1-33E8-A628-3D7C-267447122A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5980" y="4827943"/>
            <a:ext cx="4938188" cy="4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0389" y="1651660"/>
            <a:ext cx="8793162" cy="9110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5875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Решаемая проблема</a:t>
            </a:r>
          </a:p>
          <a:p>
            <a:pPr marL="15875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эффективность научных исследований в области создания БПЛА сдерживается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отсутствием достаточного количества доступных экспериментальных установок для определения аэродинамических характеристик разрабатываемых образцов авиационной техники</a:t>
            </a: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16351" y="2724912"/>
            <a:ext cx="8921177" cy="7772400"/>
          </a:xfrm>
        </p:spPr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</a:rPr>
              <a:t>МЕТОДЫ ОПРЕДЕЛЕНИЯ АЭРОДИНАМИЧЕСКОГО СОПРОТИВЛЕНИЯ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Теоретические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AF2367-B569-C8FE-D1B4-82C5939FF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572" y="6719856"/>
            <a:ext cx="8260796" cy="441998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38258F-5070-CC8B-BD5B-98FD7D0A7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0738" y="4255279"/>
            <a:ext cx="4694327" cy="32616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994E15-476A-2C1D-05DD-3F81C639A166}"/>
              </a:ext>
            </a:extLst>
          </p:cNvPr>
          <p:cNvSpPr txBox="1"/>
          <p:nvPr/>
        </p:nvSpPr>
        <p:spPr>
          <a:xfrm>
            <a:off x="16680051" y="4604091"/>
            <a:ext cx="3235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Эмпирические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A57143-F11E-1DBB-0CD3-6633995EC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0995" y="5321504"/>
            <a:ext cx="4694327" cy="31214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E772B0-D4E0-3CD1-D7EF-678E9FF6D0F8}"/>
              </a:ext>
            </a:extLst>
          </p:cNvPr>
          <p:cNvSpPr txBox="1"/>
          <p:nvPr/>
        </p:nvSpPr>
        <p:spPr>
          <a:xfrm>
            <a:off x="10182612" y="7516922"/>
            <a:ext cx="4694327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Математический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      аппарат                        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DC02A7-DD70-AB77-8F6D-146FC8D9D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0738" y="8677105"/>
            <a:ext cx="4694327" cy="237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8B83B8DE-F566-16BD-8650-569A32A02C6D}"/>
              </a:ext>
            </a:extLst>
          </p:cNvPr>
          <p:cNvSpPr txBox="1">
            <a:spLocks/>
          </p:cNvSpPr>
          <p:nvPr/>
        </p:nvSpPr>
        <p:spPr>
          <a:xfrm>
            <a:off x="803959" y="1703485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b="1" dirty="0">
                <a:solidFill>
                  <a:srgbClr val="FF0000"/>
                </a:solidFill>
              </a:rPr>
              <a:t>Предлагаемое техническое решение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31B8BA-1911-DE4A-1645-0ADE947771D1}"/>
              </a:ext>
            </a:extLst>
          </p:cNvPr>
          <p:cNvSpPr txBox="1">
            <a:spLocks/>
          </p:cNvSpPr>
          <p:nvPr/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/>
              <a:t>Решение</a:t>
            </a:r>
            <a:endParaRPr lang="ru-RU" b="1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8AD5D592-49F8-6166-F774-F50297CA17A1}"/>
              </a:ext>
            </a:extLst>
          </p:cNvPr>
          <p:cNvSpPr txBox="1">
            <a:spLocks/>
          </p:cNvSpPr>
          <p:nvPr/>
        </p:nvSpPr>
        <p:spPr>
          <a:xfrm>
            <a:off x="389648" y="6225702"/>
            <a:ext cx="18929592" cy="5089997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Принципиальная схема ДАРМ  </a:t>
            </a:r>
          </a:p>
          <a:p>
            <a:pPr>
              <a:buClrTx/>
            </a:pPr>
            <a:r>
              <a:rPr lang="ru-RU" sz="32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Предполагаемый инвестор</a:t>
            </a:r>
          </a:p>
          <a:p>
            <a:pPr>
              <a:buClrTx/>
            </a:pPr>
            <a:endParaRPr lang="ru-RU" sz="32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>
              <a:buClrTx/>
            </a:pP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69B95B-0F0B-F5FC-3AAF-82FE6BD43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9" t="28395" r="24677" b="25693"/>
          <a:stretch>
            <a:fillRect/>
          </a:stretch>
        </p:blipFill>
        <p:spPr bwMode="auto">
          <a:xfrm>
            <a:off x="339392" y="2096823"/>
            <a:ext cx="8502332" cy="412888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18">
            <a:extLst>
              <a:ext uri="{FF2B5EF4-FFF2-40B4-BE49-F238E27FC236}">
                <a16:creationId xmlns:a16="http://schemas.microsoft.com/office/drawing/2014/main" id="{4C5F0A37-A9E8-8BF9-C0F6-CC685DC15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47" y="7610498"/>
            <a:ext cx="3695970" cy="288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21">
            <a:extLst>
              <a:ext uri="{FF2B5EF4-FFF2-40B4-BE49-F238E27FC236}">
                <a16:creationId xmlns:a16="http://schemas.microsoft.com/office/drawing/2014/main" id="{9CD23A94-E1D1-3864-03EB-60775D880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558" y="7610498"/>
            <a:ext cx="3950327" cy="288681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C40417-33E9-1F7A-B16E-E5B4A964939A}"/>
              </a:ext>
            </a:extLst>
          </p:cNvPr>
          <p:cNvSpPr txBox="1"/>
          <p:nvPr/>
        </p:nvSpPr>
        <p:spPr>
          <a:xfrm>
            <a:off x="1308370" y="10637856"/>
            <a:ext cx="100486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ООО «</a:t>
            </a:r>
            <a:r>
              <a:rPr lang="ru-RU" sz="3200" dirty="0" err="1"/>
              <a:t>Аэростарт</a:t>
            </a:r>
            <a:r>
              <a:rPr lang="ru-RU" sz="3200" dirty="0"/>
              <a:t>», г. Ставрополь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EA2FCDE-158F-DD99-033A-D271275E0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2529" y="3705202"/>
            <a:ext cx="3632141" cy="2581884"/>
          </a:xfrm>
          <a:prstGeom prst="rect">
            <a:avLst/>
          </a:prstGeom>
        </p:spPr>
      </p:pic>
      <p:sp>
        <p:nvSpPr>
          <p:cNvPr id="13" name="Стрелка: изогнутая вверх 12">
            <a:extLst>
              <a:ext uri="{FF2B5EF4-FFF2-40B4-BE49-F238E27FC236}">
                <a16:creationId xmlns:a16="http://schemas.microsoft.com/office/drawing/2014/main" id="{D31041BE-4CA4-57B4-F6D7-5A54C618BCA0}"/>
              </a:ext>
            </a:extLst>
          </p:cNvPr>
          <p:cNvSpPr/>
          <p:nvPr/>
        </p:nvSpPr>
        <p:spPr>
          <a:xfrm flipV="1">
            <a:off x="9513651" y="2096823"/>
            <a:ext cx="7431932" cy="65829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: изогнутая вверх 13">
            <a:extLst>
              <a:ext uri="{FF2B5EF4-FFF2-40B4-BE49-F238E27FC236}">
                <a16:creationId xmlns:a16="http://schemas.microsoft.com/office/drawing/2014/main" id="{2530E701-4B9E-543A-77FF-1B29AC075CC3}"/>
              </a:ext>
            </a:extLst>
          </p:cNvPr>
          <p:cNvSpPr/>
          <p:nvPr/>
        </p:nvSpPr>
        <p:spPr>
          <a:xfrm>
            <a:off x="9687130" y="9543356"/>
            <a:ext cx="7394639" cy="58477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5" name="Рисунок 17">
            <a:extLst>
              <a:ext uri="{FF2B5EF4-FFF2-40B4-BE49-F238E27FC236}">
                <a16:creationId xmlns:a16="http://schemas.microsoft.com/office/drawing/2014/main" id="{665440F5-CB11-380E-1AF9-BD58B2F1C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8832" y="2994391"/>
            <a:ext cx="5700408" cy="6224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F81D66EB-692A-378E-FF17-DBF6F8832444}"/>
              </a:ext>
            </a:extLst>
          </p:cNvPr>
          <p:cNvSpPr txBox="1">
            <a:spLocks/>
          </p:cNvSpPr>
          <p:nvPr/>
        </p:nvSpPr>
        <p:spPr>
          <a:xfrm>
            <a:off x="777021" y="1097335"/>
            <a:ext cx="9741217" cy="41481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Tx/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  <a:defRPr/>
            </a:pPr>
            <a:endParaRPr lang="ru-RU" spc="-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 Sans Cyrl 900"/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CB153BE0-59DD-A7C0-561D-26D822A5ABC7}"/>
              </a:ext>
            </a:extLst>
          </p:cNvPr>
          <p:cNvSpPr txBox="1">
            <a:spLocks/>
          </p:cNvSpPr>
          <p:nvPr/>
        </p:nvSpPr>
        <p:spPr>
          <a:xfrm>
            <a:off x="894588" y="515375"/>
            <a:ext cx="9741217" cy="5036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/>
              <a:t>Рынок</a:t>
            </a:r>
            <a:endParaRPr lang="ru-RU" b="1" dirty="0"/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9157BA90-833E-1774-AAF5-4048B20D431E}"/>
              </a:ext>
            </a:extLst>
          </p:cNvPr>
          <p:cNvSpPr txBox="1">
            <a:spLocks/>
          </p:cNvSpPr>
          <p:nvPr/>
        </p:nvSpPr>
        <p:spPr>
          <a:xfrm>
            <a:off x="-116596" y="1908010"/>
            <a:ext cx="19327078" cy="8879256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 eaLnBrk="0" fontAlgn="base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ru-RU" sz="2800" b="1" dirty="0"/>
              <a:t>       Авиастроение                                                                                                     Строительство</a:t>
            </a:r>
          </a:p>
          <a:p>
            <a:pPr marL="0" algn="just" eaLnBrk="0" fontAlgn="base" hangingPunct="0">
              <a:spcBef>
                <a:spcPct val="0"/>
              </a:spcBef>
              <a:buClrTx/>
              <a:buFontTx/>
              <a:buNone/>
              <a:defRPr/>
            </a:pPr>
            <a:endParaRPr lang="ru-RU" sz="2800" b="1" dirty="0"/>
          </a:p>
          <a:p>
            <a:pPr marL="0" algn="just" eaLnBrk="0" fontAlgn="base" hangingPunct="0">
              <a:spcBef>
                <a:spcPct val="0"/>
              </a:spcBef>
              <a:buClrTx/>
              <a:buFontTx/>
              <a:buNone/>
              <a:defRPr/>
            </a:pPr>
            <a:endParaRPr lang="ru-RU" dirty="0"/>
          </a:p>
        </p:txBody>
      </p:sp>
      <p:pic>
        <p:nvPicPr>
          <p:cNvPr id="23" name="Рисунок 14">
            <a:extLst>
              <a:ext uri="{FF2B5EF4-FFF2-40B4-BE49-F238E27FC236}">
                <a16:creationId xmlns:a16="http://schemas.microsoft.com/office/drawing/2014/main" id="{4CB687C4-BEAE-D811-7421-40B34F4AC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37" y="2404432"/>
            <a:ext cx="4079216" cy="27703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2E9088A-2FAC-657A-2AAC-9609F4155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32" y="5288844"/>
            <a:ext cx="3969242" cy="2436295"/>
          </a:xfrm>
          <a:prstGeom prst="rect">
            <a:avLst/>
          </a:prstGeom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8D5484A-1FE3-40F1-4207-D608FE88EEB1}"/>
              </a:ext>
            </a:extLst>
          </p:cNvPr>
          <p:cNvCxnSpPr>
            <a:cxnSpLocks/>
          </p:cNvCxnSpPr>
          <p:nvPr/>
        </p:nvCxnSpPr>
        <p:spPr>
          <a:xfrm>
            <a:off x="5388818" y="2292467"/>
            <a:ext cx="0" cy="5543056"/>
          </a:xfrm>
          <a:prstGeom prst="line">
            <a:avLst/>
          </a:prstGeom>
          <a:ln w="38100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BF689E0-8BBA-3C32-CABF-244D57AF9D5C}"/>
              </a:ext>
            </a:extLst>
          </p:cNvPr>
          <p:cNvSpPr txBox="1"/>
          <p:nvPr/>
        </p:nvSpPr>
        <p:spPr>
          <a:xfrm>
            <a:off x="5385374" y="1815414"/>
            <a:ext cx="65098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Автомобилестроение </a:t>
            </a:r>
          </a:p>
          <a:p>
            <a:r>
              <a:rPr lang="ru-RU" sz="2800" b="1" dirty="0"/>
              <a:t>и железнодорожный транспорт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024E0E9-518E-609D-78FF-78F6A46E9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443" y="2955764"/>
            <a:ext cx="3923085" cy="221898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6E737CA-752B-C879-1C2E-15C2BF39AE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1295" y="5277646"/>
            <a:ext cx="3622772" cy="2447493"/>
          </a:xfrm>
          <a:prstGeom prst="rect">
            <a:avLst/>
          </a:prstGeom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AC555319-5CFB-6344-E18E-A518D31BBB0E}"/>
              </a:ext>
            </a:extLst>
          </p:cNvPr>
          <p:cNvCxnSpPr>
            <a:cxnSpLocks/>
          </p:cNvCxnSpPr>
          <p:nvPr/>
        </p:nvCxnSpPr>
        <p:spPr>
          <a:xfrm>
            <a:off x="12988722" y="2610536"/>
            <a:ext cx="0" cy="7041658"/>
          </a:xfrm>
          <a:prstGeom prst="line">
            <a:avLst/>
          </a:prstGeom>
          <a:noFill/>
          <a:ln w="38100" cap="flat" cmpd="dbl" algn="ctr">
            <a:solidFill>
              <a:srgbClr val="FF0000"/>
            </a:solidFill>
            <a:prstDash val="solid"/>
            <a:miter/>
          </a:ln>
          <a:effectLst/>
        </p:spPr>
      </p:cxnSp>
      <p:pic>
        <p:nvPicPr>
          <p:cNvPr id="30" name="Рисунок 23">
            <a:extLst>
              <a:ext uri="{FF2B5EF4-FFF2-40B4-BE49-F238E27FC236}">
                <a16:creationId xmlns:a16="http://schemas.microsoft.com/office/drawing/2014/main" id="{A8BB97CE-3B1C-F7AE-30F1-D5A7AD2CF5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378" y="2447172"/>
            <a:ext cx="4045555" cy="27703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24">
            <a:extLst>
              <a:ext uri="{FF2B5EF4-FFF2-40B4-BE49-F238E27FC236}">
                <a16:creationId xmlns:a16="http://schemas.microsoft.com/office/drawing/2014/main" id="{808079B5-1AD9-6856-0FA0-A8FC1E9448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7285" y="5288844"/>
            <a:ext cx="5154451" cy="2975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DD8340E-EE7F-7968-AB4F-D5FBDA96513B}"/>
              </a:ext>
            </a:extLst>
          </p:cNvPr>
          <p:cNvSpPr txBox="1"/>
          <p:nvPr/>
        </p:nvSpPr>
        <p:spPr>
          <a:xfrm>
            <a:off x="3705952" y="8698087"/>
            <a:ext cx="81648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Определение аэродинамических </a:t>
            </a:r>
          </a:p>
          <a:p>
            <a:r>
              <a:rPr lang="ru-RU" sz="2800" dirty="0"/>
              <a:t>характеристик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39393C-4C60-5ACF-EB2D-49CB3333E53E}"/>
              </a:ext>
            </a:extLst>
          </p:cNvPr>
          <p:cNvSpPr txBox="1"/>
          <p:nvPr/>
        </p:nvSpPr>
        <p:spPr>
          <a:xfrm>
            <a:off x="11549033" y="8450118"/>
            <a:ext cx="9444835" cy="788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ветровой </a:t>
            </a:r>
          </a:p>
          <a:p>
            <a:pPr marL="0" marR="0" lvl="0" indent="0" algn="ctr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нагрузки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6"/>
            <a:ext cx="9741217" cy="430144"/>
          </a:xfrm>
        </p:spPr>
        <p:txBody>
          <a:bodyPr/>
          <a:lstStyle/>
          <a:p>
            <a:r>
              <a:rPr lang="ru-RU" sz="3600" b="1" dirty="0"/>
              <a:t>Бизнес-модель</a:t>
            </a:r>
            <a:endParaRPr lang="ru-RU" sz="3600" dirty="0"/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6B19E7DA-A7FB-E905-B9D5-AC3C18B8F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9890" y="991334"/>
            <a:ext cx="12476082" cy="60016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33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Коммерциализуемость</a:t>
            </a:r>
            <a:r>
              <a:rPr lang="ru-RU" altLang="ru-RU" sz="33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научно-технических результатов</a:t>
            </a:r>
          </a:p>
        </p:txBody>
      </p: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6FA23396-1B97-418F-C630-DF399A9D51F5}"/>
              </a:ext>
            </a:extLst>
          </p:cNvPr>
          <p:cNvSpPr txBox="1">
            <a:spLocks/>
          </p:cNvSpPr>
          <p:nvPr/>
        </p:nvSpPr>
        <p:spPr>
          <a:xfrm>
            <a:off x="15815972" y="10561320"/>
            <a:ext cx="969169" cy="7543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defRPr/>
            </a:pPr>
            <a:fld id="{14DE8210-4286-486C-AC4A-6D8480A6082E}" type="slidenum">
              <a:rPr lang="ru-RU" altLang="ru-RU" sz="396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>
                <a:buClrTx/>
                <a:defRPr/>
              </a:pPr>
              <a:t>6</a:t>
            </a:fld>
            <a:endParaRPr lang="ru-RU" altLang="ru-RU" sz="396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F68AC-5B05-8C39-9358-DB1E16CE6BE5}"/>
              </a:ext>
            </a:extLst>
          </p:cNvPr>
          <p:cNvSpPr txBox="1"/>
          <p:nvPr/>
        </p:nvSpPr>
        <p:spPr>
          <a:xfrm>
            <a:off x="2758386" y="1866614"/>
            <a:ext cx="3921205" cy="1666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31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</a:t>
            </a:r>
          </a:p>
          <a:p>
            <a:pPr algn="ctr">
              <a:defRPr/>
            </a:pPr>
            <a:r>
              <a:rPr lang="ru-RU" sz="264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Теоретико-экспериментальная разработка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2FFFD-B6BC-32C3-3731-14EB092CCF1A}"/>
              </a:ext>
            </a:extLst>
          </p:cNvPr>
          <p:cNvSpPr txBox="1"/>
          <p:nvPr/>
        </p:nvSpPr>
        <p:spPr>
          <a:xfrm>
            <a:off x="7394681" y="1866614"/>
            <a:ext cx="3921204" cy="1666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31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</a:t>
            </a:r>
          </a:p>
          <a:p>
            <a:pPr algn="ctr">
              <a:defRPr/>
            </a:pPr>
            <a:r>
              <a:rPr lang="ru-RU" sz="264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Изготовление опытного образца</a:t>
            </a:r>
          </a:p>
          <a:p>
            <a:pPr algn="ctr">
              <a:defRPr/>
            </a:pPr>
            <a:endParaRPr lang="ru-RU" sz="264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48EA83-E1DA-30C3-660A-20D405CF2CAF}"/>
              </a:ext>
            </a:extLst>
          </p:cNvPr>
          <p:cNvSpPr txBox="1"/>
          <p:nvPr/>
        </p:nvSpPr>
        <p:spPr>
          <a:xfrm>
            <a:off x="12074967" y="1866614"/>
            <a:ext cx="3921205" cy="1666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31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Инвестор</a:t>
            </a:r>
          </a:p>
          <a:p>
            <a:pPr algn="ctr">
              <a:defRPr/>
            </a:pPr>
            <a:r>
              <a:rPr lang="ru-RU" sz="264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производства</a:t>
            </a:r>
          </a:p>
          <a:p>
            <a:pPr algn="ctr">
              <a:defRPr/>
            </a:pPr>
            <a:endParaRPr lang="ru-RU" sz="264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F5E24F-C98E-E132-E9E8-AC6EDAAEC2D3}"/>
              </a:ext>
            </a:extLst>
          </p:cNvPr>
          <p:cNvSpPr txBox="1"/>
          <p:nvPr/>
        </p:nvSpPr>
        <p:spPr>
          <a:xfrm>
            <a:off x="2758386" y="6136661"/>
            <a:ext cx="3921205" cy="12095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231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31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Покупатель</a:t>
            </a:r>
          </a:p>
          <a:p>
            <a:pPr algn="ctr">
              <a:defRPr/>
            </a:pPr>
            <a:endParaRPr lang="ru-RU" sz="264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3">
            <a:extLst>
              <a:ext uri="{FF2B5EF4-FFF2-40B4-BE49-F238E27FC236}">
                <a16:creationId xmlns:a16="http://schemas.microsoft.com/office/drawing/2014/main" id="{39F753FC-E90D-06A0-E79B-C8F63309A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7800" y="4014192"/>
            <a:ext cx="4630506" cy="3287316"/>
          </a:xfrm>
          <a:prstGeom prst="rect">
            <a:avLst/>
          </a:prstGeom>
          <a:noFill/>
          <a:ln w="57150" cmpd="dbl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4">
            <a:extLst>
              <a:ext uri="{FF2B5EF4-FFF2-40B4-BE49-F238E27FC236}">
                <a16:creationId xmlns:a16="http://schemas.microsoft.com/office/drawing/2014/main" id="{33BAC5BD-2E04-2438-6FC5-2F5C3085D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7800" y="7806738"/>
            <a:ext cx="4556125" cy="3284696"/>
          </a:xfrm>
          <a:prstGeom prst="rect">
            <a:avLst/>
          </a:prstGeom>
          <a:noFill/>
          <a:ln w="57150" cmpd="dbl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35CF44B-B0A2-B162-6DC1-5508C4C5279E}"/>
              </a:ext>
            </a:extLst>
          </p:cNvPr>
          <p:cNvSpPr txBox="1"/>
          <p:nvPr/>
        </p:nvSpPr>
        <p:spPr>
          <a:xfrm>
            <a:off x="3768033" y="3319485"/>
            <a:ext cx="540148" cy="262922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231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098F754B-BC13-BF45-59CB-B9E209E6A54A}"/>
              </a:ext>
            </a:extLst>
          </p:cNvPr>
          <p:cNvCxnSpPr>
            <a:cxnSpLocks/>
          </p:cNvCxnSpPr>
          <p:nvPr/>
        </p:nvCxnSpPr>
        <p:spPr>
          <a:xfrm flipH="1" flipV="1">
            <a:off x="4886300" y="3577119"/>
            <a:ext cx="10477" cy="2819844"/>
          </a:xfrm>
          <a:prstGeom prst="straightConnector1">
            <a:avLst/>
          </a:prstGeom>
          <a:ln w="41275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96BED272-E23F-C4B5-E960-F25C282B1162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6679591" y="2699919"/>
            <a:ext cx="715090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4">
            <a:extLst>
              <a:ext uri="{FF2B5EF4-FFF2-40B4-BE49-F238E27FC236}">
                <a16:creationId xmlns:a16="http://schemas.microsoft.com/office/drawing/2014/main" id="{8F0A0991-5365-A347-68D2-598620166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885" y="2244806"/>
            <a:ext cx="1055607" cy="67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0BA752BF-7FD4-4BFB-F4C0-0BD87658D881}"/>
              </a:ext>
            </a:extLst>
          </p:cNvPr>
          <p:cNvCxnSpPr>
            <a:cxnSpLocks/>
          </p:cNvCxnSpPr>
          <p:nvPr/>
        </p:nvCxnSpPr>
        <p:spPr>
          <a:xfrm>
            <a:off x="4896777" y="4987041"/>
            <a:ext cx="8316516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77BEF4AB-4D51-1BC9-205F-CC9A707A7EFF}"/>
              </a:ext>
            </a:extLst>
          </p:cNvPr>
          <p:cNvCxnSpPr/>
          <p:nvPr/>
        </p:nvCxnSpPr>
        <p:spPr>
          <a:xfrm flipV="1">
            <a:off x="13238299" y="3831896"/>
            <a:ext cx="0" cy="1155145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307CD60F-65A7-F20E-997A-8A844DDB08A3}"/>
              </a:ext>
            </a:extLst>
          </p:cNvPr>
          <p:cNvCxnSpPr>
            <a:cxnSpLocks/>
          </p:cNvCxnSpPr>
          <p:nvPr/>
        </p:nvCxnSpPr>
        <p:spPr>
          <a:xfrm flipH="1">
            <a:off x="6669114" y="6741442"/>
            <a:ext cx="8303418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C375935-9038-EB7E-E584-C5CAE09D89FB}"/>
              </a:ext>
            </a:extLst>
          </p:cNvPr>
          <p:cNvCxnSpPr>
            <a:cxnSpLocks/>
          </p:cNvCxnSpPr>
          <p:nvPr/>
        </p:nvCxnSpPr>
        <p:spPr>
          <a:xfrm>
            <a:off x="14972532" y="3692489"/>
            <a:ext cx="0" cy="3048953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6BF3532-71C3-C856-5E93-15ECDFC59DCA}"/>
              </a:ext>
            </a:extLst>
          </p:cNvPr>
          <p:cNvSpPr txBox="1"/>
          <p:nvPr/>
        </p:nvSpPr>
        <p:spPr>
          <a:xfrm>
            <a:off x="8211925" y="5794058"/>
            <a:ext cx="5228273" cy="4478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31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Реклама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A884B2-8064-A319-2F37-B94E3758F28A}"/>
              </a:ext>
            </a:extLst>
          </p:cNvPr>
          <p:cNvSpPr txBox="1"/>
          <p:nvPr/>
        </p:nvSpPr>
        <p:spPr>
          <a:xfrm>
            <a:off x="6297938" y="4158353"/>
            <a:ext cx="5225652" cy="4478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31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Возмещение затрат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AC00BDF-0BB8-2B62-D0C8-67B86884867D}"/>
              </a:ext>
            </a:extLst>
          </p:cNvPr>
          <p:cNvSpPr txBox="1"/>
          <p:nvPr/>
        </p:nvSpPr>
        <p:spPr>
          <a:xfrm>
            <a:off x="1198150" y="7697162"/>
            <a:ext cx="11677972" cy="2806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Потенциальные приобретатели предлагаемой машины: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- центр довузовской подготовки «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Кванториум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» в городе Михайловск;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- строительный и региональный многопрофильный колледжи города Ставрополя;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- высшие учебные заведения города Ставрополя;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- военные авиационные институты в городах Армавир, Краснодар и другие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89948C-ED91-3277-F4E6-8CCF86694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2066" y="2373097"/>
            <a:ext cx="8063908" cy="84272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31A31C-42B8-3250-3E43-318B13589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" y="1728887"/>
            <a:ext cx="8522947" cy="739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83903" y="7362735"/>
            <a:ext cx="4134612" cy="2103120"/>
          </a:xfrm>
        </p:spPr>
        <p:txBody>
          <a:bodyPr/>
          <a:lstStyle/>
          <a:p>
            <a:r>
              <a:rPr lang="ru-RU" sz="4800" dirty="0"/>
              <a:t>Спикер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8BC652-2B7B-284C-F1E5-51B8AE3B67E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1075" b="11075"/>
          <a:stretch/>
        </p:blipFill>
        <p:spPr>
          <a:xfrm>
            <a:off x="3452570" y="4228670"/>
            <a:ext cx="2139950" cy="2141538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55239" y="6672197"/>
            <a:ext cx="4134612" cy="438912"/>
          </a:xfrm>
        </p:spPr>
        <p:txBody>
          <a:bodyPr/>
          <a:lstStyle/>
          <a:p>
            <a:r>
              <a:rPr lang="ru-RU" dirty="0"/>
              <a:t>Дорошенко Вячеслав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2679" y="7301428"/>
            <a:ext cx="4134612" cy="2103120"/>
          </a:xfrm>
        </p:spPr>
        <p:txBody>
          <a:bodyPr/>
          <a:lstStyle/>
          <a:p>
            <a:r>
              <a:rPr lang="ru-RU" sz="4800" dirty="0"/>
              <a:t>Дизайнер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CAA6B3-CFED-F4B8-B9AF-3E48CA054EA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t="9193" b="9193"/>
          <a:stretch>
            <a:fillRect/>
          </a:stretch>
        </p:blipFill>
        <p:spPr>
          <a:xfrm>
            <a:off x="9906930" y="4228670"/>
            <a:ext cx="2139950" cy="2141538"/>
          </a:xfrm>
          <a:prstGeom prst="rect">
            <a:avLst/>
          </a:prstGeo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03213" y="6672197"/>
            <a:ext cx="4134612" cy="438912"/>
          </a:xfrm>
        </p:spPr>
        <p:txBody>
          <a:bodyPr/>
          <a:lstStyle/>
          <a:p>
            <a:r>
              <a:rPr lang="ru-RU" dirty="0"/>
              <a:t>Рогожин Матвей 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051280" y="7261819"/>
            <a:ext cx="4134612" cy="2103120"/>
          </a:xfrm>
        </p:spPr>
        <p:txBody>
          <a:bodyPr/>
          <a:lstStyle/>
          <a:p>
            <a:r>
              <a:rPr lang="ru-RU" sz="4800" dirty="0"/>
              <a:t>Менеджер</a:t>
            </a:r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4764964" y="4228670"/>
            <a:ext cx="2139950" cy="2141538"/>
          </a:xfrm>
        </p:spPr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051280" y="6672197"/>
            <a:ext cx="4134612" cy="438912"/>
          </a:xfrm>
        </p:spPr>
        <p:txBody>
          <a:bodyPr/>
          <a:lstStyle/>
          <a:p>
            <a:r>
              <a:rPr lang="ru-RU" dirty="0" err="1"/>
              <a:t>Тицкий</a:t>
            </a:r>
            <a:r>
              <a:rPr lang="ru-RU" dirty="0"/>
              <a:t> Александр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5F1D24-4399-100A-BA2A-E5BBB0C16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4964" y="4129236"/>
            <a:ext cx="2398529" cy="246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18766B28-0273-5F7F-9897-E9C0D5876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4239" y="3045052"/>
            <a:ext cx="8115621" cy="4616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Календарный план проекта </a:t>
            </a:r>
          </a:p>
        </p:txBody>
      </p: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54B8F22-97EA-3B5D-6EE2-FF74CE1A9005}"/>
              </a:ext>
            </a:extLst>
          </p:cNvPr>
          <p:cNvSpPr txBox="1">
            <a:spLocks/>
          </p:cNvSpPr>
          <p:nvPr/>
        </p:nvSpPr>
        <p:spPr bwMode="auto">
          <a:xfrm>
            <a:off x="13642044" y="9756012"/>
            <a:ext cx="712929" cy="505148"/>
          </a:xfrm>
          <a:prstGeom prst="rect">
            <a:avLst/>
          </a:prstGeom>
          <a:ln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14923F-AF3D-4583-BACC-5B7445ACEE86}" type="slidenum">
              <a:rPr kumimoji="0" lang="ru-RU" alt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9467A42-C004-BCE7-2949-BF2E0DF5D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159785"/>
              </p:ext>
            </p:extLst>
          </p:nvPr>
        </p:nvGraphicFramePr>
        <p:xfrm>
          <a:off x="2791003" y="3983064"/>
          <a:ext cx="16039438" cy="6441257"/>
        </p:xfrm>
        <a:graphic>
          <a:graphicData uri="http://schemas.openxmlformats.org/drawingml/2006/table">
            <a:tbl>
              <a:tblPr firstRow="1" bandRow="1"/>
              <a:tblGrid>
                <a:gridCol w="8019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19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22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Первый этап </a:t>
                      </a:r>
                    </a:p>
                    <a:p>
                      <a:pPr algn="ctr"/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(3 месяца)</a:t>
                      </a:r>
                    </a:p>
                  </a:txBody>
                  <a:tcPr marL="91447" marR="91447" marT="45671" marB="45671"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Второй этап </a:t>
                      </a:r>
                    </a:p>
                    <a:p>
                      <a:pPr algn="ctr"/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(9 месяцев</a:t>
                      </a:r>
                      <a:r>
                        <a:rPr lang="ru-RU" sz="2400" dirty="0">
                          <a:solidFill>
                            <a:srgbClr val="00FFFF"/>
                          </a:solidFill>
                        </a:rPr>
                        <a:t>)</a:t>
                      </a:r>
                    </a:p>
                  </a:txBody>
                  <a:tcPr marL="91447" marR="91447" marT="45671" marB="45671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89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indent="265113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Изучение специальной литературы по теме исследования.</a:t>
                      </a:r>
                    </a:p>
                    <a:p>
                      <a:pPr marL="0" indent="265113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2. Анализ недостатков аналогов и прототипа экспериментальной установки.</a:t>
                      </a:r>
                    </a:p>
                    <a:p>
                      <a:pPr marL="0" indent="265113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3. Разработка общей концепции новой аэродинамической ротативной машины.</a:t>
                      </a:r>
                    </a:p>
                    <a:p>
                      <a:pPr marL="0" indent="265113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4. Кинематический и динамический расчет проектируемой установки.</a:t>
                      </a:r>
                    </a:p>
                    <a:p>
                      <a:pPr marL="0" indent="265113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5. Выбор материалов и прочностной расчет элементов конструкции машины.</a:t>
                      </a:r>
                    </a:p>
                    <a:p>
                      <a:pPr marL="0" indent="265113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6. Разработка чертежа общего вида машины и рабочих чертежей элементов ее конструкции.</a:t>
                      </a:r>
                    </a:p>
                  </a:txBody>
                  <a:tcPr marL="91447" marR="91447" marT="45671" marB="45671"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indent="0" algn="just" defTabSz="914400" rtl="0" eaLnBrk="1" latinLnBrk="0" hangingPunct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Изготовление элементов конструкции установки и ее сборка. </a:t>
                      </a:r>
                    </a:p>
                    <a:p>
                      <a:pPr marL="0" indent="0" algn="just" defTabSz="914400" rtl="0" eaLnBrk="1" latinLnBrk="0" hangingPunct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2. Проведение ходовых испытаний машины и ее доводка.</a:t>
                      </a:r>
                    </a:p>
                    <a:p>
                      <a:pPr marL="0" indent="0" algn="just" defTabSz="914400" rtl="0" eaLnBrk="1" latinLnBrk="0" hangingPunct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3. Изготовление моделей и проведения экспериментальных исследований аэродинамических характеристик.</a:t>
                      </a:r>
                    </a:p>
                    <a:p>
                      <a:pPr marL="0" indent="0" algn="just" defTabSz="914400" rtl="0" eaLnBrk="1" latinLnBrk="0" hangingPunct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4. Обработка результатов исследований и выработка рекомендаций по профилированию аэродинамических форм транспортных средств. </a:t>
                      </a:r>
                    </a:p>
                    <a:p>
                      <a:pPr marL="0" indent="0" algn="just" defTabSz="914400" rtl="0" eaLnBrk="1" latinLnBrk="0" hangingPunct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5. Написание итогового отчета.</a:t>
                      </a:r>
                    </a:p>
                    <a:p>
                      <a:pPr marL="0" indent="0" algn="just" defTabSz="914400" rtl="0" eaLnBrk="1" latinLnBrk="0" hangingPunct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6. Поиск инвесторов и покупателей.</a:t>
                      </a:r>
                    </a:p>
                  </a:txBody>
                  <a:tcPr marL="91447" marR="91447" marT="45671" marB="45671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046F338A-619D-F82A-35EF-B0A628E0DA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064132"/>
              </p:ext>
            </p:extLst>
          </p:nvPr>
        </p:nvGraphicFramePr>
        <p:xfrm>
          <a:off x="2791002" y="3826857"/>
          <a:ext cx="16225418" cy="6670455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7964822">
                  <a:extLst>
                    <a:ext uri="{9D8B030D-6E8A-4147-A177-3AD203B41FA5}">
                      <a16:colId xmlns:a16="http://schemas.microsoft.com/office/drawing/2014/main" val="1388399764"/>
                    </a:ext>
                  </a:extLst>
                </a:gridCol>
                <a:gridCol w="8260596">
                  <a:extLst>
                    <a:ext uri="{9D8B030D-6E8A-4147-A177-3AD203B41FA5}">
                      <a16:colId xmlns:a16="http://schemas.microsoft.com/office/drawing/2014/main" val="1321525632"/>
                    </a:ext>
                  </a:extLst>
                </a:gridCol>
              </a:tblGrid>
              <a:tr h="667045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128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3200" dirty="0"/>
              <a:t>Телефон                  </a:t>
            </a:r>
          </a:p>
          <a:p>
            <a:pPr>
              <a:lnSpc>
                <a:spcPts val="4360"/>
              </a:lnSpc>
              <a:buNone/>
            </a:pPr>
            <a:r>
              <a:rPr lang="en-US" sz="3200" dirty="0"/>
              <a:t>Email</a:t>
            </a:r>
            <a:r>
              <a:rPr lang="ru-RU" sz="3200" dirty="0"/>
              <a:t>                   </a:t>
            </a:r>
            <a:r>
              <a:rPr lang="en-US" sz="3200" dirty="0"/>
              <a:t>doroshenko.viacheslav@bk.ru</a:t>
            </a:r>
            <a:endParaRPr lang="ru-RU" sz="32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4107051" y="7631892"/>
            <a:ext cx="829553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918) 449-17-21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3743</TotalTime>
  <Words>364</Words>
  <Application>Microsoft Office PowerPoint</Application>
  <PresentationFormat>Произвольный</PresentationFormat>
  <Paragraphs>101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Museo Sans Cyrl 900</vt:lpstr>
      <vt:lpstr>Times New Roman</vt:lpstr>
      <vt:lpstr>ОБЛОЖКИ</vt:lpstr>
      <vt:lpstr>РАЗДЕЛИТЕЛИ</vt:lpstr>
      <vt:lpstr>Экспериментальная установка для определения лобового сопротивления беспилотных летательных аппаратов самолетного типа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Вячеслав Дорошенко</cp:lastModifiedBy>
  <cp:revision>219</cp:revision>
  <dcterms:created xsi:type="dcterms:W3CDTF">2021-03-01T12:07:13Z</dcterms:created>
  <dcterms:modified xsi:type="dcterms:W3CDTF">2023-11-28T10:32:59Z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